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Libre Franklin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iYiayi20xoextsCm9p+JcvIsD+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ibreFranklin-bold.fntdata"/><Relationship Id="rId10" Type="http://schemas.openxmlformats.org/officeDocument/2006/relationships/slide" Target="slides/slide5.xml"/><Relationship Id="rId32" Type="http://schemas.openxmlformats.org/officeDocument/2006/relationships/font" Target="fonts/LibreFranklin-regular.fntdata"/><Relationship Id="rId13" Type="http://schemas.openxmlformats.org/officeDocument/2006/relationships/slide" Target="slides/slide8.xml"/><Relationship Id="rId35" Type="http://schemas.openxmlformats.org/officeDocument/2006/relationships/font" Target="fonts/LibreFranklin-boldItalic.fntdata"/><Relationship Id="rId12" Type="http://schemas.openxmlformats.org/officeDocument/2006/relationships/slide" Target="slides/slide7.xml"/><Relationship Id="rId34" Type="http://schemas.openxmlformats.org/officeDocument/2006/relationships/font" Target="fonts/LibreFranklin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5c06b5c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c5c06b5c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cf969e2d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cf969e2d1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c5b121d6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c5b121d64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5b121d6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c5b121d64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d00e7f7ca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d00e7f7cab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c5b121d64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3c5b121d64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00e7f7ca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d00e7f7ca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1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21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9" name="Google Shape;19;p21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21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" type="body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" type="body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5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6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26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26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7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4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1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1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31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0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info@faccc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>
            <p:ph type="ctrTitle"/>
          </p:nvPr>
        </p:nvSpPr>
        <p:spPr>
          <a:xfrm>
            <a:off x="1329682" y="1788454"/>
            <a:ext cx="9532500" cy="20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"/>
              <a:buNone/>
            </a:pPr>
            <a:r>
              <a:rPr i="1" lang="en-US" sz="3600"/>
              <a:t>STUDENT AGENCY, ACCESS, AND SUCCESS: USING LOCAL DATA AND CAMPUS ORGANIZING FOR AB1705 REFORM</a:t>
            </a:r>
            <a:endParaRPr sz="3600"/>
          </a:p>
        </p:txBody>
      </p:sp>
      <p:sp>
        <p:nvSpPr>
          <p:cNvPr id="108" name="Google Shape;108;p1"/>
          <p:cNvSpPr txBox="1"/>
          <p:nvPr>
            <p:ph idx="1" type="subTitle"/>
          </p:nvPr>
        </p:nvSpPr>
        <p:spPr>
          <a:xfrm>
            <a:off x="1629800" y="4130350"/>
            <a:ext cx="89466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/>
              <a:t>Leslie Banta, Mendocino College, FACCC Vice President</a:t>
            </a:r>
            <a:br>
              <a:rPr lang="en-US"/>
            </a:br>
            <a:r>
              <a:rPr lang="en-US"/>
              <a:t>Michael Peterson, Las Positas College, FACCC Think Tank</a:t>
            </a:r>
            <a:br>
              <a:rPr lang="en-US"/>
            </a:br>
            <a:r>
              <a:rPr lang="en-US"/>
              <a:t>Sarah Thompson, Las Positas College, FACCC President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By the Numbers</a:t>
            </a:r>
            <a:endParaRPr/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39 Enrollments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 sz="2800"/>
              <a:t>17 Passed (44.6%)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 sz="2800"/>
              <a:t>22 Did not complete successfully (56.4%)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16 withdrew (41%)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6 did not pass (15.4%)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A Look at Success</a:t>
            </a:r>
            <a:endParaRPr/>
          </a:p>
        </p:txBody>
      </p:sp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Who was successful?</a:t>
            </a:r>
            <a:endParaRPr/>
          </a:p>
        </p:txBody>
      </p:sp>
      <p:sp>
        <p:nvSpPr>
          <p:cNvPr id="172" name="Google Shape;172;p10"/>
          <p:cNvSpPr txBox="1"/>
          <p:nvPr>
            <p:ph idx="2" type="body"/>
          </p:nvPr>
        </p:nvSpPr>
        <p:spPr>
          <a:xfrm>
            <a:off x="1371600" y="3305199"/>
            <a:ext cx="4443900" cy="3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619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4"/>
              <a:buChar char="■"/>
            </a:pPr>
            <a:r>
              <a:rPr lang="en-US" sz="2033"/>
              <a:t>Students who had already taken (but not passed) a calculus course</a:t>
            </a:r>
            <a:endParaRPr sz="2033"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100%</a:t>
            </a:r>
            <a:endParaRPr/>
          </a:p>
          <a:p>
            <a:pPr indent="-388132" lvl="0" marL="384048" rtl="0" algn="l">
              <a:spcBef>
                <a:spcPts val="1200"/>
              </a:spcBef>
              <a:spcAft>
                <a:spcPts val="0"/>
              </a:spcAft>
              <a:buSzPts val="2064"/>
              <a:buChar char="■"/>
            </a:pPr>
            <a:r>
              <a:rPr lang="en-US" sz="2064"/>
              <a:t>Students who had taken Precalculus </a:t>
            </a:r>
            <a:endParaRPr sz="2064"/>
          </a:p>
          <a:p>
            <a:pPr indent="-384048" lvl="1" marL="9144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i="1" lang="en-US"/>
              <a:t>50% </a:t>
            </a:r>
            <a:endParaRPr i="1"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Students who had taken Trig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46%</a:t>
            </a:r>
            <a:endParaRPr/>
          </a:p>
        </p:txBody>
      </p:sp>
      <p:sp>
        <p:nvSpPr>
          <p:cNvPr id="173" name="Google Shape;173;p10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US"/>
              <a:t>Who was not?</a:t>
            </a:r>
            <a:endParaRPr/>
          </a:p>
        </p:txBody>
      </p:sp>
      <p:sp>
        <p:nvSpPr>
          <p:cNvPr id="174" name="Google Shape;174;p10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Students whose last class was Algebra I, Algebra II, or Geometry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1 student passed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/>
              <a:t>Only class taken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/>
              <a:t>Not employed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lang="en-US"/>
              <a:t>Hours and hours in the Math Lab and MESA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Further Exploration Needed</a:t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Did the students who passed do well in their next course(s)?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What about after transfer?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Did the students who weren’t successful enroll again?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Are there equity gaps?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ibre Franklin"/>
              <a:buNone/>
            </a:pPr>
            <a:r>
              <a:rPr lang="en-US" sz="4800"/>
              <a:t>AB 1705 STATEWIDE DATA THROUGH A DIFFERENT LENS</a:t>
            </a:r>
            <a:endParaRPr/>
          </a:p>
        </p:txBody>
      </p:sp>
      <p:sp>
        <p:nvSpPr>
          <p:cNvPr id="186" name="Google Shape;186;p12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i="1" lang="en-US"/>
              <a:t>Examining metrics differently and examining different metrics </a:t>
            </a:r>
            <a:br>
              <a:rPr i="1" lang="en-US"/>
            </a:br>
            <a:r>
              <a:rPr i="1" lang="en-US"/>
              <a:t>to evaluate effects of AB 1705</a:t>
            </a:r>
            <a:endParaRPr/>
          </a:p>
        </p:txBody>
      </p:sp>
      <p:sp>
        <p:nvSpPr>
          <p:cNvPr id="187" name="Google Shape;187;p12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1534625" y="3365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Disproportionate decline in DSPS students taking transfer-level math</a:t>
            </a:r>
            <a:endParaRPr/>
          </a:p>
        </p:txBody>
      </p:sp>
      <p:pic>
        <p:nvPicPr>
          <p:cNvPr id="193" name="Google Shape;19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705950"/>
            <a:ext cx="9601200" cy="50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973575" y="95375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Composition of students has changed in transfer-level math</a:t>
            </a:r>
            <a:endParaRPr/>
          </a:p>
        </p:txBody>
      </p:sp>
      <p:pic>
        <p:nvPicPr>
          <p:cNvPr id="199" name="Google Shape;199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225" y="1581275"/>
            <a:ext cx="11018400" cy="472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5c06b5c7a_0_0"/>
          <p:cNvSpPr txBox="1"/>
          <p:nvPr>
            <p:ph type="title"/>
          </p:nvPr>
        </p:nvSpPr>
        <p:spPr>
          <a:xfrm>
            <a:off x="1113313" y="359800"/>
            <a:ext cx="9209400" cy="1121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Lost DSPS Enrollments in Math</a:t>
            </a:r>
            <a:endParaRPr sz="30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If DSPS students had maintained their 2015-16 share of the overall cohort (7.8%),</a:t>
            </a:r>
            <a:endParaRPr sz="19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how many more would be enrolled?</a:t>
            </a:r>
            <a:endParaRPr sz="5000"/>
          </a:p>
        </p:txBody>
      </p:sp>
      <p:pic>
        <p:nvPicPr>
          <p:cNvPr id="205" name="Google Shape;205;g3c5c06b5c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325" y="1745398"/>
            <a:ext cx="10600274" cy="376897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3c5c06b5c7a_0_0"/>
          <p:cNvSpPr txBox="1"/>
          <p:nvPr/>
        </p:nvSpPr>
        <p:spPr>
          <a:xfrm>
            <a:off x="1113325" y="6182700"/>
            <a:ext cx="551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666666"/>
                </a:solidFill>
              </a:rPr>
              <a:t>Source: CCCCO Transfer-Level Dashboard  (cccco.edu/...transfer-level-dashboard)</a:t>
            </a:r>
            <a:endParaRPr i="1"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One-Year Throughput increased overall but equity gaps remain</a:t>
            </a:r>
            <a:endParaRPr/>
          </a:p>
        </p:txBody>
      </p:sp>
      <p:pic>
        <p:nvPicPr>
          <p:cNvPr id="212" name="Google Shape;2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800" y="2735750"/>
            <a:ext cx="10780826" cy="31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b="1" lang="en-US"/>
              <a:t>Report on Outcomes</a:t>
            </a:r>
            <a:br>
              <a:rPr lang="en-US"/>
            </a:br>
            <a:r>
              <a:rPr b="1" lang="en-US"/>
              <a:t>from Research Request to CCCCO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18" name="Google Shape;218;p1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Research Question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lang="en-US"/>
              <a:t>Does taking intermediate algebra correlate with better grades in transfer-level math classes?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Student Cohort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</a:pPr>
            <a:r>
              <a:rPr i="0" lang="en-US"/>
              <a:t>Community college students who first took a transfer-level math class between </a:t>
            </a:r>
            <a:r>
              <a:rPr b="1" i="0" lang="en-US"/>
              <a:t>Fall 2019 and Spring 2024</a:t>
            </a:r>
            <a:r>
              <a:rPr i="0" lang="en-US"/>
              <a:t>, split by whether they </a:t>
            </a:r>
            <a:r>
              <a:rPr b="1" i="0" lang="en-US">
                <a:solidFill>
                  <a:srgbClr val="00B050"/>
                </a:solidFill>
              </a:rPr>
              <a:t>took intermediate algebra previously</a:t>
            </a:r>
            <a:r>
              <a:rPr i="0" lang="en-US">
                <a:solidFill>
                  <a:srgbClr val="00B050"/>
                </a:solidFill>
              </a:rPr>
              <a:t> </a:t>
            </a:r>
            <a:r>
              <a:rPr i="0" lang="en-US"/>
              <a:t>or </a:t>
            </a:r>
            <a:r>
              <a:rPr b="1" i="0" lang="en-US">
                <a:solidFill>
                  <a:srgbClr val="FF0000"/>
                </a:solidFill>
              </a:rPr>
              <a:t>not</a:t>
            </a:r>
            <a:r>
              <a:rPr i="0" lang="en-US">
                <a:solidFill>
                  <a:srgbClr val="FF0000"/>
                </a:solidFill>
              </a:rPr>
              <a:t> </a:t>
            </a:r>
            <a:r>
              <a:rPr i="0" lang="en-US"/>
              <a:t>(in high school or community college).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</a:pPr>
            <a:r>
              <a:rPr i="1" lang="en-US"/>
              <a:t>Note: Excludes students whose previous math class was unknown or unreported (25% of total). These students generally had higher grades in their transfer-level classes.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1371600" y="685800"/>
            <a:ext cx="10360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/>
              <a:t>Grade Distribution in Transfer-Level Math</a:t>
            </a:r>
            <a:endParaRPr/>
          </a:p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88571"/>
              <a:buFont typeface="Libre Franklin"/>
              <a:buNone/>
            </a:pPr>
            <a:br>
              <a:rPr lang="en-US" sz="2333"/>
            </a:br>
            <a:r>
              <a:rPr lang="en-US" sz="2333"/>
              <a:t>Comparing Students with and without prior Intermediate Algebra</a:t>
            </a:r>
            <a:endParaRPr sz="4733"/>
          </a:p>
        </p:txBody>
      </p:sp>
      <p:sp>
        <p:nvSpPr>
          <p:cNvPr id="224" name="Google Shape;224;p17"/>
          <p:cNvSpPr/>
          <p:nvPr/>
        </p:nvSpPr>
        <p:spPr>
          <a:xfrm>
            <a:off x="1104830" y="6006084"/>
            <a:ext cx="104211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Students with intermediate algebra earned more A grades (+8.8%), and fewer F (−4.6%) and W  (−5.7%) grades.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927" y="1945825"/>
            <a:ext cx="6342174" cy="3921576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Collecting Data and Putting the Analysis to Use for AB1705 Reform</a:t>
            </a:r>
            <a:endParaRPr/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Implementation Data – A look at Mendocino College’s data and how you can collect your college’s data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Statewide Data – There’s more to consider than “throughput”</a:t>
            </a:r>
            <a:endParaRPr/>
          </a:p>
          <a:p>
            <a:pPr indent="-384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Faculty Organizing and Driving Change – Supporting student agency and access and protecting academic freedom</a:t>
            </a:r>
            <a:endParaRPr sz="2800"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What happens to students who </a:t>
            </a:r>
            <a:br>
              <a:rPr lang="en-US"/>
            </a:br>
            <a:r>
              <a:rPr lang="en-US"/>
              <a:t>don’t pass?</a:t>
            </a:r>
            <a:endParaRPr/>
          </a:p>
        </p:txBody>
      </p:sp>
      <p:sp>
        <p:nvSpPr>
          <p:cNvPr id="231" name="Google Shape;231;p18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en-US"/>
              <a:t>Below Intermediate Algebra</a:t>
            </a:r>
            <a:br>
              <a:rPr b="1" lang="en-US"/>
            </a:br>
            <a:br>
              <a:rPr b="1" lang="en-US"/>
            </a:br>
            <a:br>
              <a:rPr lang="en-US"/>
            </a:br>
            <a:r>
              <a:rPr b="1" lang="en-US" sz="6000">
                <a:solidFill>
                  <a:srgbClr val="FF0000"/>
                </a:solidFill>
              </a:rPr>
              <a:t>6.62%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chemeClr val="dk1"/>
                </a:solidFill>
              </a:rPr>
              <a:t>retook the course and passed.</a:t>
            </a:r>
            <a:endParaRPr/>
          </a:p>
        </p:txBody>
      </p:sp>
      <p:sp>
        <p:nvSpPr>
          <p:cNvPr id="232" name="Google Shape;232;p18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en-US"/>
              <a:t>Intermediate Algebra &amp; Above</a:t>
            </a:r>
            <a:br>
              <a:rPr b="1" lang="en-US"/>
            </a:br>
            <a:br>
              <a:rPr b="1" lang="en-US"/>
            </a:br>
            <a:br>
              <a:rPr lang="en-US"/>
            </a:br>
            <a:r>
              <a:rPr b="1" lang="en-US" sz="6000">
                <a:solidFill>
                  <a:srgbClr val="00B050"/>
                </a:solidFill>
              </a:rPr>
              <a:t>8.40%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chemeClr val="dk1"/>
                </a:solidFill>
              </a:rPr>
              <a:t>retook the course and passed.</a:t>
            </a:r>
            <a:endParaRPr/>
          </a:p>
          <a:p>
            <a:pPr indent="0" lvl="0" marL="0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Goodhart’s Law</a:t>
            </a:r>
            <a:endParaRPr/>
          </a:p>
        </p:txBody>
      </p:sp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1371600" y="1554480"/>
            <a:ext cx="9601200" cy="431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“Every measure which becomes a target</a:t>
            </a:r>
            <a:br>
              <a:rPr lang="en-US"/>
            </a:br>
            <a:r>
              <a:rPr lang="en-US"/>
              <a:t>becomes a bad measure.”</a:t>
            </a:r>
            <a:endParaRPr/>
          </a:p>
          <a:p>
            <a:pPr indent="0" lvl="0" marL="0" rtl="0" algn="ct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- Charles </a:t>
            </a:r>
            <a:r>
              <a:rPr lang="en-US"/>
              <a:t>Goodhart</a:t>
            </a:r>
            <a:r>
              <a:rPr lang="en-US"/>
              <a:t>, 1975</a:t>
            </a:r>
            <a:br>
              <a:rPr lang="en-US"/>
            </a:br>
            <a:br>
              <a:rPr lang="en-US"/>
            </a:br>
            <a:endParaRPr/>
          </a:p>
          <a:p>
            <a:pPr indent="0" lvl="0" marL="0" rtl="0" algn="ct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b="1" lang="en-US" sz="2800"/>
              <a:t>What metrics haven’t we studied yet?</a:t>
            </a:r>
            <a:endParaRPr/>
          </a:p>
          <a:p>
            <a:pPr indent="0" lvl="0" marL="0" rtl="0" algn="ct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The measures tracked most frequently have been direct enrollment and one-year throughput.</a:t>
            </a:r>
            <a:endParaRPr/>
          </a:p>
          <a:p>
            <a:pPr indent="0" lvl="0" marL="0" rtl="0" algn="ctr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/>
              <a:t>What outcomes matter to your students that we aren’t yet measuring?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cf969e2d14_0_6"/>
          <p:cNvSpPr txBox="1"/>
          <p:nvPr>
            <p:ph type="title"/>
          </p:nvPr>
        </p:nvSpPr>
        <p:spPr>
          <a:xfrm>
            <a:off x="765025" y="1363635"/>
            <a:ext cx="9612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ibre Franklin"/>
              <a:buNone/>
            </a:pPr>
            <a:r>
              <a:rPr lang="en-US" sz="4800"/>
              <a:t>It’s More Than Math Classes </a:t>
            </a:r>
            <a:endParaRPr/>
          </a:p>
        </p:txBody>
      </p:sp>
      <p:sp>
        <p:nvSpPr>
          <p:cNvPr id="244" name="Google Shape;244;g3cf969e2d14_0_6"/>
          <p:cNvSpPr txBox="1"/>
          <p:nvPr>
            <p:ph idx="1" type="body"/>
          </p:nvPr>
        </p:nvSpPr>
        <p:spPr>
          <a:xfrm>
            <a:off x="765025" y="4216328"/>
            <a:ext cx="96129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i="1" lang="en-US"/>
              <a:t>Academic Freedom, The Role of the ASCCC,  and</a:t>
            </a:r>
            <a:br>
              <a:rPr i="1" lang="en-US"/>
            </a:br>
            <a:r>
              <a:rPr i="1" lang="en-US"/>
              <a:t>The Canary in the Coal Mine</a:t>
            </a:r>
            <a:endParaRPr/>
          </a:p>
        </p:txBody>
      </p:sp>
      <p:sp>
        <p:nvSpPr>
          <p:cNvPr id="245" name="Google Shape;245;g3cf969e2d14_0_6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5b121d64a_0_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b="1" lang="en-US"/>
              <a:t>A Clear Violation of Academic Freedom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51" name="Google Shape;251;g3c5b121d64a_0_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t/>
            </a:r>
            <a:endParaRPr/>
          </a:p>
        </p:txBody>
      </p:sp>
      <p:pic>
        <p:nvPicPr>
          <p:cNvPr id="252" name="Google Shape;252;g3c5b121d64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700" y="2048138"/>
            <a:ext cx="647700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c5b121d64a_0_10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b="1" lang="en-US"/>
              <a:t>The Canary in the Coal Mine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58" name="Google Shape;258;g3c5b121d64a_0_10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g3c5b121d64a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438" y="1563948"/>
            <a:ext cx="7161524" cy="50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00e7f7cab_0_11"/>
          <p:cNvSpPr txBox="1"/>
          <p:nvPr>
            <p:ph type="title"/>
          </p:nvPr>
        </p:nvSpPr>
        <p:spPr>
          <a:xfrm>
            <a:off x="765025" y="1363635"/>
            <a:ext cx="9612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ibre Franklin"/>
              <a:buNone/>
            </a:pPr>
            <a:r>
              <a:rPr lang="en-US" sz="4800"/>
              <a:t>Closing Comments</a:t>
            </a:r>
            <a:r>
              <a:rPr lang="en-US" sz="4800"/>
              <a:t> </a:t>
            </a:r>
            <a:endParaRPr/>
          </a:p>
        </p:txBody>
      </p:sp>
      <p:sp>
        <p:nvSpPr>
          <p:cNvPr id="265" name="Google Shape;265;g3d00e7f7cab_0_11"/>
          <p:cNvSpPr txBox="1"/>
          <p:nvPr>
            <p:ph idx="1" type="body"/>
          </p:nvPr>
        </p:nvSpPr>
        <p:spPr>
          <a:xfrm>
            <a:off x="765025" y="4216328"/>
            <a:ext cx="96129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i="1" lang="en-US"/>
              <a:t>What are the next steps and how can you help?</a:t>
            </a:r>
            <a:endParaRPr/>
          </a:p>
        </p:txBody>
      </p:sp>
      <p:sp>
        <p:nvSpPr>
          <p:cNvPr id="266" name="Google Shape;266;g3d00e7f7cab_0_1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5b121d64a_0_1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b="1" lang="en-US"/>
              <a:t>Next Steps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272" name="Google Shape;272;g3c5b121d64a_0_15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1197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</a:pPr>
            <a:r>
              <a:rPr lang="en-US" sz="2900"/>
              <a:t>The importance of our messaging</a:t>
            </a:r>
            <a:endParaRPr sz="2900"/>
          </a:p>
          <a:p>
            <a:pPr indent="-441197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</a:pPr>
            <a:r>
              <a:rPr lang="en-US" sz="2900"/>
              <a:t>Amplifying our voices</a:t>
            </a:r>
            <a:endParaRPr sz="2900"/>
          </a:p>
          <a:p>
            <a:pPr indent="-453898" lvl="1" marL="9144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FACCC Advocacy &amp; Policy Conference, Feb. 21-22</a:t>
            </a:r>
            <a:endParaRPr sz="2900"/>
          </a:p>
          <a:p>
            <a:pPr indent="-453897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</a:pPr>
            <a:r>
              <a:rPr lang="en-US" sz="2900"/>
              <a:t>Pass the AB 1705 Resolution</a:t>
            </a:r>
            <a:endParaRPr sz="2900"/>
          </a:p>
          <a:p>
            <a:pPr indent="-441197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</a:pPr>
            <a:r>
              <a:rPr lang="en-US" sz="2900"/>
              <a:t>Email your college’s data template and the result of any passed resolutions to </a:t>
            </a:r>
            <a:r>
              <a:rPr lang="en-US" sz="2900" u="sng">
                <a:solidFill>
                  <a:schemeClr val="hlink"/>
                </a:solidFill>
                <a:hlinkClick r:id="rId3"/>
              </a:rPr>
              <a:t>info@faccc.org</a:t>
            </a:r>
            <a:endParaRPr sz="2900"/>
          </a:p>
          <a:p>
            <a:pPr indent="-453898" lvl="1" marL="914400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900"/>
              <a:buChar char="–"/>
            </a:pPr>
            <a:r>
              <a:rPr lang="en-US" sz="2900"/>
              <a:t>For a PDF copy of the template and the resolution, email Lbanta@mendocino.edu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290975" y="1301350"/>
            <a:ext cx="100869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Libre Franklin"/>
              <a:buNone/>
            </a:pPr>
            <a:r>
              <a:rPr lang="en-US" sz="6000"/>
              <a:t>EXAMINING LOCAL DATA</a:t>
            </a:r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en-US"/>
              <a:t>Mendocino College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/>
              <a:t>A Brief History</a:t>
            </a:r>
            <a:endParaRPr/>
          </a:p>
        </p:txBody>
      </p:sp>
      <p:pic>
        <p:nvPicPr>
          <p:cNvPr id="126" name="Google Shape;126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9992" y="1291590"/>
            <a:ext cx="6368534" cy="396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idx="2" type="body"/>
          </p:nvPr>
        </p:nvSpPr>
        <p:spPr>
          <a:xfrm>
            <a:off x="502920" y="2856344"/>
            <a:ext cx="430911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AB705/1705 Implementation at Mendocino College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First Attempts at Transfer-Level Math (New Students)</a:t>
            </a:r>
            <a:endParaRPr/>
          </a:p>
        </p:txBody>
      </p:sp>
      <p:pic>
        <p:nvPicPr>
          <p:cNvPr id="133" name="Google Shape;13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1650" y="2749550"/>
            <a:ext cx="88011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/>
              <a:t>Considering Ethnicity</a:t>
            </a:r>
            <a:endParaRPr/>
          </a:p>
        </p:txBody>
      </p:sp>
      <p:pic>
        <p:nvPicPr>
          <p:cNvPr id="139" name="Google Shape;139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3905" y="685800"/>
            <a:ext cx="5714705" cy="520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Percentage-wise, </a:t>
            </a:r>
            <a:br>
              <a:rPr lang="en-US" sz="2400"/>
            </a:br>
            <a:r>
              <a:rPr lang="en-US" sz="2400"/>
              <a:t>things got worse.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</a:pPr>
            <a:r>
              <a:rPr lang="en-US"/>
              <a:t>For Everyone</a:t>
            </a:r>
            <a:endParaRPr/>
          </a:p>
        </p:txBody>
      </p:sp>
      <p:pic>
        <p:nvPicPr>
          <p:cNvPr id="146" name="Google Shape;14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1881" y="1337310"/>
            <a:ext cx="6115319" cy="383128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/>
              <a:t>All groups showed a decrease in pass rates and a marked increase in withdrawals.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00e7f7cab_0_6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Okay, but what about Calculus I?</a:t>
            </a:r>
            <a:endParaRPr/>
          </a:p>
        </p:txBody>
      </p:sp>
      <p:sp>
        <p:nvSpPr>
          <p:cNvPr id="153" name="Google Shape;153;g3d00e7f7cab_0_6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4048" lvl="0" marL="384048" rtl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</a:pPr>
            <a:r>
              <a:rPr lang="en-US" sz="2800"/>
              <a:t>Calculus I with pre-requisites waived</a:t>
            </a:r>
            <a:endParaRPr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 sz="2800"/>
              <a:t>5-unit class + 2-unit support class</a:t>
            </a:r>
            <a:endParaRPr/>
          </a:p>
          <a:p>
            <a:pPr indent="-4221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Offered in same time block as “regular” class</a:t>
            </a:r>
            <a:endParaRPr sz="2400"/>
          </a:p>
          <a:p>
            <a:pPr indent="-4221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Only offered in fall</a:t>
            </a:r>
            <a:endParaRPr sz="2400"/>
          </a:p>
          <a:p>
            <a:pPr indent="-384048" lvl="1" marL="9144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</a:pPr>
            <a:r>
              <a:rPr lang="en-US" sz="2800"/>
              <a:t>Other supports we can’t require and aren’t supposed to recommend</a:t>
            </a:r>
            <a:endParaRPr sz="2800"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Math Lab</a:t>
            </a:r>
            <a:endParaRPr/>
          </a:p>
          <a:p>
            <a:pPr indent="-384047" lvl="2" marL="1371600" rtl="0" algn="l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/>
              <a:t>Math Success</a:t>
            </a:r>
            <a:endParaRPr/>
          </a:p>
          <a:p>
            <a:pPr indent="-257048" lvl="0" marL="384048" rtl="0" algn="l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Open-entry Calculus</a:t>
            </a:r>
            <a:endParaRPr/>
          </a:p>
        </p:txBody>
      </p:sp>
      <p:pic>
        <p:nvPicPr>
          <p:cNvPr id="159" name="Google Shape;15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3569" y="1645920"/>
            <a:ext cx="7439231" cy="452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2026-03-09T12:31:11Z</dcterms:created>
  <dc:creator>Leslie Banta</dc:creator>
</cp:coreProperties>
</file>