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0" r:id="rId5"/>
    <p:sldMasterId id="2147483781" r:id="rId6"/>
    <p:sldMasterId id="2147483782" r:id="rId7"/>
    <p:sldMasterId id="2147483783" r:id="rId8"/>
    <p:sldMasterId id="2147483784" r:id="rId9"/>
    <p:sldMasterId id="2147483785" r:id="rId10"/>
    <p:sldMasterId id="2147483786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</p:sldIdLst>
  <p:sldSz cy="5143500" cx="9144000"/>
  <p:notesSz cx="6858000" cy="9144000"/>
  <p:embeddedFontLst>
    <p:embeddedFont>
      <p:font typeface="Telex"/>
      <p:regular r:id="rId80"/>
    </p:embeddedFont>
    <p:embeddedFont>
      <p:font typeface="Roboto"/>
      <p:regular r:id="rId81"/>
      <p:bold r:id="rId82"/>
      <p:italic r:id="rId83"/>
      <p:boldItalic r:id="rId84"/>
    </p:embeddedFont>
    <p:embeddedFont>
      <p:font typeface="Lato"/>
      <p:regular r:id="rId85"/>
      <p:bold r:id="rId86"/>
      <p:italic r:id="rId87"/>
      <p:boldItalic r:id="rId88"/>
    </p:embeddedFont>
    <p:embeddedFont>
      <p:font typeface="Source Code Pro"/>
      <p:regular r:id="rId89"/>
      <p:bold r:id="rId90"/>
      <p:italic r:id="rId91"/>
      <p:boldItalic r:id="rId92"/>
    </p:embeddedFont>
    <p:embeddedFont>
      <p:font typeface="Average"/>
      <p:regular r:id="rId93"/>
    </p:embeddedFont>
    <p:embeddedFont>
      <p:font typeface="Oswald"/>
      <p:regular r:id="rId94"/>
      <p:bold r:id="rId95"/>
    </p:embeddedFont>
    <p:embeddedFont>
      <p:font typeface="Merriweather"/>
      <p:regular r:id="rId96"/>
      <p:bold r:id="rId97"/>
      <p:italic r:id="rId98"/>
      <p:boldItalic r:id="rId99"/>
    </p:embeddedFont>
    <p:embeddedFont>
      <p:font typeface="Titillium Web ExtraLight"/>
      <p:regular r:id="rId100"/>
      <p:bold r:id="rId101"/>
      <p:italic r:id="rId102"/>
      <p:boldItalic r:id="rId103"/>
    </p:embeddedFont>
    <p:embeddedFont>
      <p:font typeface="DM Mono"/>
      <p:regular r:id="rId104"/>
      <p:italic r:id="rId10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594F0A-05B7-439B-9A8C-7167B69E595A}">
  <a:tblStyle styleId="{61594F0A-05B7-439B-9A8C-7167B69E595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05" Type="http://schemas.openxmlformats.org/officeDocument/2006/relationships/font" Target="fonts/DMMono-italic.fntdata"/><Relationship Id="rId104" Type="http://schemas.openxmlformats.org/officeDocument/2006/relationships/font" Target="fonts/DMMono-regular.fntdata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103" Type="http://schemas.openxmlformats.org/officeDocument/2006/relationships/font" Target="fonts/TitilliumWebExtraLight-boldItalic.fntdata"/><Relationship Id="rId102" Type="http://schemas.openxmlformats.org/officeDocument/2006/relationships/font" Target="fonts/TitilliumWebExtraLight-italic.fntdata"/><Relationship Id="rId101" Type="http://schemas.openxmlformats.org/officeDocument/2006/relationships/font" Target="fonts/TitilliumWebExtraLight-bold.fntdata"/><Relationship Id="rId100" Type="http://schemas.openxmlformats.org/officeDocument/2006/relationships/font" Target="fonts/TitilliumWebExtraLight-regular.fntdata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95" Type="http://schemas.openxmlformats.org/officeDocument/2006/relationships/font" Target="fonts/Oswald-bold.fntdata"/><Relationship Id="rId94" Type="http://schemas.openxmlformats.org/officeDocument/2006/relationships/font" Target="fonts/Oswald-regular.fntdata"/><Relationship Id="rId97" Type="http://schemas.openxmlformats.org/officeDocument/2006/relationships/font" Target="fonts/Merriweather-bold.fntdata"/><Relationship Id="rId96" Type="http://schemas.openxmlformats.org/officeDocument/2006/relationships/font" Target="fonts/Merriweather-regular.fntdata"/><Relationship Id="rId11" Type="http://schemas.openxmlformats.org/officeDocument/2006/relationships/slideMaster" Target="slideMasters/slideMaster7.xml"/><Relationship Id="rId99" Type="http://schemas.openxmlformats.org/officeDocument/2006/relationships/font" Target="fonts/Merriweather-boldItalic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Merriweather-italic.fntdata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91" Type="http://schemas.openxmlformats.org/officeDocument/2006/relationships/font" Target="fonts/SourceCodePro-italic.fntdata"/><Relationship Id="rId90" Type="http://schemas.openxmlformats.org/officeDocument/2006/relationships/font" Target="fonts/SourceCodePro-bold.fntdata"/><Relationship Id="rId93" Type="http://schemas.openxmlformats.org/officeDocument/2006/relationships/font" Target="fonts/Average-regular.fntdata"/><Relationship Id="rId92" Type="http://schemas.openxmlformats.org/officeDocument/2006/relationships/font" Target="fonts/SourceCodePro-boldItalic.fntdata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84" Type="http://schemas.openxmlformats.org/officeDocument/2006/relationships/font" Target="fonts/Roboto-boldItalic.fntdata"/><Relationship Id="rId83" Type="http://schemas.openxmlformats.org/officeDocument/2006/relationships/font" Target="fonts/Roboto-italic.fntdata"/><Relationship Id="rId86" Type="http://schemas.openxmlformats.org/officeDocument/2006/relationships/font" Target="fonts/Lato-bold.fntdata"/><Relationship Id="rId85" Type="http://schemas.openxmlformats.org/officeDocument/2006/relationships/font" Target="fonts/Lato-regular.fntdata"/><Relationship Id="rId88" Type="http://schemas.openxmlformats.org/officeDocument/2006/relationships/font" Target="fonts/Lato-boldItalic.fntdata"/><Relationship Id="rId87" Type="http://schemas.openxmlformats.org/officeDocument/2006/relationships/font" Target="fonts/Lato-italic.fntdata"/><Relationship Id="rId89" Type="http://schemas.openxmlformats.org/officeDocument/2006/relationships/font" Target="fonts/SourceCodePro-regular.fntdata"/><Relationship Id="rId80" Type="http://schemas.openxmlformats.org/officeDocument/2006/relationships/font" Target="fonts/Telex-regular.fntdata"/><Relationship Id="rId82" Type="http://schemas.openxmlformats.org/officeDocument/2006/relationships/font" Target="fonts/Roboto-bold.fntdata"/><Relationship Id="rId81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61.xml"/><Relationship Id="rId72" Type="http://schemas.openxmlformats.org/officeDocument/2006/relationships/slide" Target="slides/slide60.xml"/><Relationship Id="rId75" Type="http://schemas.openxmlformats.org/officeDocument/2006/relationships/slide" Target="slides/slide63.xml"/><Relationship Id="rId74" Type="http://schemas.openxmlformats.org/officeDocument/2006/relationships/slide" Target="slides/slide62.xml"/><Relationship Id="rId77" Type="http://schemas.openxmlformats.org/officeDocument/2006/relationships/slide" Target="slides/slide65.xml"/><Relationship Id="rId76" Type="http://schemas.openxmlformats.org/officeDocument/2006/relationships/slide" Target="slides/slide64.xml"/><Relationship Id="rId79" Type="http://schemas.openxmlformats.org/officeDocument/2006/relationships/slide" Target="slides/slide67.xml"/><Relationship Id="rId78" Type="http://schemas.openxmlformats.org/officeDocument/2006/relationships/slide" Target="slides/slide66.xml"/><Relationship Id="rId71" Type="http://schemas.openxmlformats.org/officeDocument/2006/relationships/slide" Target="slides/slide59.xml"/><Relationship Id="rId70" Type="http://schemas.openxmlformats.org/officeDocument/2006/relationships/slide" Target="slides/slide58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66" Type="http://schemas.openxmlformats.org/officeDocument/2006/relationships/slide" Target="slides/slide54.xml"/><Relationship Id="rId65" Type="http://schemas.openxmlformats.org/officeDocument/2006/relationships/slide" Target="slides/slide53.xml"/><Relationship Id="rId68" Type="http://schemas.openxmlformats.org/officeDocument/2006/relationships/slide" Target="slides/slide56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69" Type="http://schemas.openxmlformats.org/officeDocument/2006/relationships/slide" Target="slides/slide5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5" Type="http://schemas.openxmlformats.org/officeDocument/2006/relationships/slide" Target="slides/slide43.xml"/><Relationship Id="rId54" Type="http://schemas.openxmlformats.org/officeDocument/2006/relationships/slide" Target="slides/slide42.xml"/><Relationship Id="rId57" Type="http://schemas.openxmlformats.org/officeDocument/2006/relationships/slide" Target="slides/slide45.xml"/><Relationship Id="rId56" Type="http://schemas.openxmlformats.org/officeDocument/2006/relationships/slide" Target="slides/slide44.xml"/><Relationship Id="rId59" Type="http://schemas.openxmlformats.org/officeDocument/2006/relationships/slide" Target="slides/slide47.xml"/><Relationship Id="rId58" Type="http://schemas.openxmlformats.org/officeDocument/2006/relationships/slide" Target="slides/slide4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5b00ca06c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15b00ca06c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a03d8378fd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a03d8378fd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ac07222335_1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ac07222335_1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a03d8378fd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a03d8378fd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a03d8378fd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a03d8378fd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a03d8378fd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a03d8378fd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1a03d8378fd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1a03d8378fd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633f2e2eb5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2633f2e2eb5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633f2e2eb5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2633f2e2eb5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633f2e2eb5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633f2e2eb5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633f2e2eb5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2633f2e2eb5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a03d8378fd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a03d8378fd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633f2e2eb5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2633f2e2eb5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633f2e2eb5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2633f2e2eb5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2633f2e2eb5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2633f2e2eb5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2633f2e2eb5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2633f2e2eb5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633f2e2eb5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2633f2e2eb5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634d97750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2634d97750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633f2e2eb5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2633f2e2eb5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2633f2e2eb5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Google Shape;1395;g2633f2e2eb5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633f2e2eb5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2633f2e2eb5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2633f2e2eb5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2633f2e2eb5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a03d8378fd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1a03d8378fd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2633f2e2eb5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2633f2e2eb5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2633f2e2eb5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2633f2e2eb5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2633f2e2eb5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2633f2e2eb5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2633f2e2eb5_0_8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2633f2e2eb5_0_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2634d97750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2634d97750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2633f2e2eb5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2633f2e2eb5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2633f2e2eb5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2633f2e2eb5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2633f2e2eb5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2633f2e2eb5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633f2e2eb5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2633f2e2eb5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1a03d8378fd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1a03d8378fd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a03d8378fd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1a03d8378fd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15b00ca06c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15b00ca06c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15ffeea1a52_0_1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9" name="Google Shape;1579;g15ffeea1a52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5ffeea1a52_0_4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5ffeea1a52_0_4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Meets Quarterly</a:t>
            </a:r>
            <a:endParaRPr/>
          </a:p>
        </p:txBody>
      </p:sp>
      <p:sp>
        <p:nvSpPr>
          <p:cNvPr id="1597" name="Google Shape;1597;g15ffeea1a52_0_4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15ffeea1a52_0_3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15ffeea1a52_0_3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g15ffeea1a52_0_3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15ffeea1a52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15ffeea1a52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1687268f3b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1687268f3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1a03d8378fd_0_1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1a03d8378fd_0_1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1ac07222335_1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1ac07222335_1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ac07222335_1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1ac07222335_1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had 2 or more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1ac07222335_1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1ac07222335_1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ac07222335_1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ac07222335_1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1ac07222335_1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1ac07222335_1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1ac07222335_1_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1ac07222335_1_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1ac07222335_1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1ac07222335_1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1ac07222335_1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1ac07222335_1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ac07222335_1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1ac07222335_1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Anara Myrzabekova, Vivrd Prasanna, and Kseniya Usovich as well as the DS advisors for helping us with the survey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1ac07222335_1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1ac07222335_1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ac07222335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ac07222335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ac07222335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ac07222335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1ac07222335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1ac07222335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ac07222335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ac07222335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a03d8378fd_0_1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a03d8378fd_0_1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ac07222335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ac07222335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g1ac07222335_1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5" name="Google Shape;1745;g1ac07222335_1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1ac07222335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1ac07222335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ac07222335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1ac07222335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1ac07222335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1ac07222335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1ac07222335_1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1ac07222335_1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ac07222335_1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1ac07222335_1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1ac07222335_1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1ac07222335_1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a41b0c613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a41b0c613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2a41b0c613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2a41b0c613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Balaji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ac0722233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ac0722233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0 Pipeline">
  <p:cSld name="CUSTOM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4"/>
          <p:cNvSpPr txBox="1"/>
          <p:nvPr>
            <p:ph idx="1" type="body"/>
          </p:nvPr>
        </p:nvSpPr>
        <p:spPr>
          <a:xfrm>
            <a:off x="628650" y="1374200"/>
            <a:ext cx="7886700" cy="2107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30" name="Google Shape;630;p104"/>
          <p:cNvSpPr/>
          <p:nvPr/>
        </p:nvSpPr>
        <p:spPr>
          <a:xfrm>
            <a:off x="0" y="3897906"/>
            <a:ext cx="2125800" cy="642300"/>
          </a:xfrm>
          <a:prstGeom prst="homePlate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First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1" name="Google Shape;631;p104"/>
          <p:cNvSpPr/>
          <p:nvPr/>
        </p:nvSpPr>
        <p:spPr>
          <a:xfrm>
            <a:off x="1837664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Previous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2" name="Google Shape;632;p104"/>
          <p:cNvSpPr/>
          <p:nvPr/>
        </p:nvSpPr>
        <p:spPr>
          <a:xfrm>
            <a:off x="3529009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Current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Slide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3" name="Google Shape;633;p104"/>
          <p:cNvSpPr/>
          <p:nvPr/>
        </p:nvSpPr>
        <p:spPr>
          <a:xfrm>
            <a:off x="6913441" y="3897916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Last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4" name="Google Shape;634;p104"/>
          <p:cNvSpPr/>
          <p:nvPr/>
        </p:nvSpPr>
        <p:spPr>
          <a:xfrm>
            <a:off x="5220452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Next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5" name="Google Shape;635;p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36" name="Google Shape;636;p104"/>
          <p:cNvSpPr txBox="1"/>
          <p:nvPr/>
        </p:nvSpPr>
        <p:spPr>
          <a:xfrm>
            <a:off x="5233425" y="1936025"/>
            <a:ext cx="3585900" cy="1116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→ Edit Master → Sample Pipeline Template → Copy the Sample Pipeline Graphic below → Adjust as necessary</a:t>
            </a: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5 Comparison (3)">
  <p:cSld name="CUSTOM_1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5"/>
          <p:cNvSpPr txBox="1"/>
          <p:nvPr>
            <p:ph idx="1" type="body"/>
          </p:nvPr>
        </p:nvSpPr>
        <p:spPr>
          <a:xfrm>
            <a:off x="3430200" y="1878800"/>
            <a:ext cx="2286000" cy="27633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39" name="Google Shape;639;p105"/>
          <p:cNvSpPr txBox="1"/>
          <p:nvPr>
            <p:ph idx="2" type="body"/>
          </p:nvPr>
        </p:nvSpPr>
        <p:spPr>
          <a:xfrm>
            <a:off x="6230550" y="1878800"/>
            <a:ext cx="2286000" cy="27633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40" name="Google Shape;640;p105"/>
          <p:cNvSpPr txBox="1"/>
          <p:nvPr>
            <p:ph idx="3" type="body"/>
          </p:nvPr>
        </p:nvSpPr>
        <p:spPr>
          <a:xfrm>
            <a:off x="626225" y="1873775"/>
            <a:ext cx="2286000" cy="2763300"/>
          </a:xfrm>
          <a:prstGeom prst="rect">
            <a:avLst/>
          </a:prstGeom>
          <a:noFill/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41" name="Google Shape;641;p105"/>
          <p:cNvSpPr txBox="1"/>
          <p:nvPr>
            <p:ph idx="4" type="body"/>
          </p:nvPr>
        </p:nvSpPr>
        <p:spPr>
          <a:xfrm>
            <a:off x="629846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2" name="Google Shape;642;p105"/>
          <p:cNvSpPr txBox="1"/>
          <p:nvPr>
            <p:ph idx="5" type="body"/>
          </p:nvPr>
        </p:nvSpPr>
        <p:spPr>
          <a:xfrm>
            <a:off x="623055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3" name="Google Shape;643;p10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4" name="Google Shape;644;p105"/>
          <p:cNvSpPr txBox="1"/>
          <p:nvPr>
            <p:ph idx="6" type="body"/>
          </p:nvPr>
        </p:nvSpPr>
        <p:spPr>
          <a:xfrm>
            <a:off x="343020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6 Comparison (4)">
  <p:cSld name="CUSTOM_4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6"/>
          <p:cNvSpPr txBox="1"/>
          <p:nvPr>
            <p:ph idx="1" type="body"/>
          </p:nvPr>
        </p:nvSpPr>
        <p:spPr>
          <a:xfrm>
            <a:off x="62985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7" name="Google Shape;647;p106"/>
          <p:cNvSpPr txBox="1"/>
          <p:nvPr>
            <p:ph idx="2" type="body"/>
          </p:nvPr>
        </p:nvSpPr>
        <p:spPr>
          <a:xfrm>
            <a:off x="668790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8" name="Google Shape;648;p10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49" name="Google Shape;649;p106"/>
          <p:cNvSpPr txBox="1"/>
          <p:nvPr>
            <p:ph idx="3" type="body"/>
          </p:nvPr>
        </p:nvSpPr>
        <p:spPr>
          <a:xfrm>
            <a:off x="6298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0" name="Google Shape;650;p106"/>
          <p:cNvSpPr txBox="1"/>
          <p:nvPr>
            <p:ph idx="4" type="body"/>
          </p:nvPr>
        </p:nvSpPr>
        <p:spPr>
          <a:xfrm>
            <a:off x="66877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1" name="Google Shape;651;p106"/>
          <p:cNvSpPr txBox="1"/>
          <p:nvPr>
            <p:ph idx="5" type="body"/>
          </p:nvPr>
        </p:nvSpPr>
        <p:spPr>
          <a:xfrm>
            <a:off x="26506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52" name="Google Shape;652;p106"/>
          <p:cNvSpPr txBox="1"/>
          <p:nvPr>
            <p:ph idx="6" type="body"/>
          </p:nvPr>
        </p:nvSpPr>
        <p:spPr>
          <a:xfrm>
            <a:off x="26506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3" name="Google Shape;653;p106"/>
          <p:cNvSpPr txBox="1"/>
          <p:nvPr>
            <p:ph idx="7" type="body"/>
          </p:nvPr>
        </p:nvSpPr>
        <p:spPr>
          <a:xfrm>
            <a:off x="46714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54" name="Google Shape;654;p106"/>
          <p:cNvSpPr txBox="1"/>
          <p:nvPr>
            <p:ph idx="8" type="body"/>
          </p:nvPr>
        </p:nvSpPr>
        <p:spPr>
          <a:xfrm>
            <a:off x="46714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7 Content (8)">
  <p:cSld name="CUSTOM_6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7"/>
          <p:cNvSpPr txBox="1"/>
          <p:nvPr>
            <p:ph idx="1" type="body"/>
          </p:nvPr>
        </p:nvSpPr>
        <p:spPr>
          <a:xfrm>
            <a:off x="6298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7" name="Google Shape;657;p107"/>
          <p:cNvSpPr txBox="1"/>
          <p:nvPr>
            <p:ph idx="2" type="body"/>
          </p:nvPr>
        </p:nvSpPr>
        <p:spPr>
          <a:xfrm>
            <a:off x="66877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8" name="Google Shape;658;p107"/>
          <p:cNvSpPr txBox="1"/>
          <p:nvPr>
            <p:ph idx="3" type="body"/>
          </p:nvPr>
        </p:nvSpPr>
        <p:spPr>
          <a:xfrm>
            <a:off x="26506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59" name="Google Shape;659;p107"/>
          <p:cNvSpPr txBox="1"/>
          <p:nvPr>
            <p:ph idx="4" type="body"/>
          </p:nvPr>
        </p:nvSpPr>
        <p:spPr>
          <a:xfrm>
            <a:off x="46714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0" name="Google Shape;660;p107"/>
          <p:cNvSpPr txBox="1"/>
          <p:nvPr>
            <p:ph idx="5" type="body"/>
          </p:nvPr>
        </p:nvSpPr>
        <p:spPr>
          <a:xfrm>
            <a:off x="6286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1" name="Google Shape;661;p107"/>
          <p:cNvSpPr txBox="1"/>
          <p:nvPr>
            <p:ph idx="6" type="body"/>
          </p:nvPr>
        </p:nvSpPr>
        <p:spPr>
          <a:xfrm>
            <a:off x="66865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2" name="Google Shape;662;p107"/>
          <p:cNvSpPr txBox="1"/>
          <p:nvPr>
            <p:ph idx="7" type="body"/>
          </p:nvPr>
        </p:nvSpPr>
        <p:spPr>
          <a:xfrm>
            <a:off x="26494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3" name="Google Shape;663;p107"/>
          <p:cNvSpPr txBox="1"/>
          <p:nvPr>
            <p:ph idx="8" type="body"/>
          </p:nvPr>
        </p:nvSpPr>
        <p:spPr>
          <a:xfrm>
            <a:off x="46702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indent="-292100" lvl="2" marL="13716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indent="-273050" lvl="3" marL="1828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indent="-273050" lvl="5" marL="27432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indent="-273050" lvl="6" marL="32004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indent="-273050" lvl="7" marL="36576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indent="-273050" lvl="8" marL="411480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/>
        </p:txBody>
      </p:sp>
      <p:sp>
        <p:nvSpPr>
          <p:cNvPr id="664" name="Google Shape;664;p10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1 Image (Web Base)">
  <p:cSld name="CUSTOM_5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108"/>
          <p:cNvGrpSpPr/>
          <p:nvPr/>
        </p:nvGrpSpPr>
        <p:grpSpPr>
          <a:xfrm>
            <a:off x="1836467" y="1433746"/>
            <a:ext cx="5446121" cy="3340555"/>
            <a:chOff x="1836467" y="1433746"/>
            <a:chExt cx="5446121" cy="3340555"/>
          </a:xfrm>
        </p:grpSpPr>
        <p:cxnSp>
          <p:nvCxnSpPr>
            <p:cNvPr id="667" name="Google Shape;667;p108"/>
            <p:cNvCxnSpPr/>
            <p:nvPr/>
          </p:nvCxnSpPr>
          <p:spPr>
            <a:xfrm>
              <a:off x="2000682" y="1996675"/>
              <a:ext cx="835200" cy="167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8" name="Google Shape;668;p108"/>
            <p:cNvCxnSpPr/>
            <p:nvPr/>
          </p:nvCxnSpPr>
          <p:spPr>
            <a:xfrm flipH="1" rot="10800000">
              <a:off x="1901291" y="2166833"/>
              <a:ext cx="931200" cy="914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9" name="Google Shape;669;p108"/>
            <p:cNvCxnSpPr/>
            <p:nvPr/>
          </p:nvCxnSpPr>
          <p:spPr>
            <a:xfrm>
              <a:off x="1906343" y="3085474"/>
              <a:ext cx="291300" cy="973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0" name="Google Shape;670;p108"/>
            <p:cNvCxnSpPr/>
            <p:nvPr/>
          </p:nvCxnSpPr>
          <p:spPr>
            <a:xfrm>
              <a:off x="1908337" y="3083528"/>
              <a:ext cx="996600" cy="88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1" name="Google Shape;671;p108"/>
            <p:cNvCxnSpPr/>
            <p:nvPr/>
          </p:nvCxnSpPr>
          <p:spPr>
            <a:xfrm flipH="1">
              <a:off x="2836975" y="1769550"/>
              <a:ext cx="6093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2" name="Google Shape;672;p108"/>
            <p:cNvCxnSpPr/>
            <p:nvPr/>
          </p:nvCxnSpPr>
          <p:spPr>
            <a:xfrm rot="10800000">
              <a:off x="2837050" y="2166400"/>
              <a:ext cx="898500" cy="442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3" name="Google Shape;673;p108"/>
            <p:cNvCxnSpPr/>
            <p:nvPr/>
          </p:nvCxnSpPr>
          <p:spPr>
            <a:xfrm>
              <a:off x="3439872" y="1768946"/>
              <a:ext cx="964200" cy="1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4" name="Google Shape;674;p108"/>
            <p:cNvCxnSpPr/>
            <p:nvPr/>
          </p:nvCxnSpPr>
          <p:spPr>
            <a:xfrm rot="10800000">
              <a:off x="3741973" y="2685194"/>
              <a:ext cx="273600" cy="13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5" name="Google Shape;675;p108"/>
            <p:cNvCxnSpPr/>
            <p:nvPr/>
          </p:nvCxnSpPr>
          <p:spPr>
            <a:xfrm flipH="1">
              <a:off x="3741850" y="1914175"/>
              <a:ext cx="659700" cy="698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6" name="Google Shape;676;p108"/>
            <p:cNvCxnSpPr>
              <a:endCxn id="677" idx="5"/>
            </p:cNvCxnSpPr>
            <p:nvPr/>
          </p:nvCxnSpPr>
          <p:spPr>
            <a:xfrm rot="10800000">
              <a:off x="2953895" y="3220536"/>
              <a:ext cx="1056600" cy="811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8" name="Google Shape;678;p108"/>
            <p:cNvCxnSpPr/>
            <p:nvPr/>
          </p:nvCxnSpPr>
          <p:spPr>
            <a:xfrm rot="10800000">
              <a:off x="3742025" y="2615650"/>
              <a:ext cx="1158300" cy="1023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9" name="Google Shape;679;p108"/>
            <p:cNvCxnSpPr/>
            <p:nvPr/>
          </p:nvCxnSpPr>
          <p:spPr>
            <a:xfrm flipH="1">
              <a:off x="4015825" y="3638300"/>
              <a:ext cx="8877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0" name="Google Shape;680;p108"/>
            <p:cNvCxnSpPr/>
            <p:nvPr/>
          </p:nvCxnSpPr>
          <p:spPr>
            <a:xfrm rot="10800000">
              <a:off x="4403900" y="1927025"/>
              <a:ext cx="497700" cy="17100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1" name="Google Shape;681;p108"/>
            <p:cNvCxnSpPr/>
            <p:nvPr/>
          </p:nvCxnSpPr>
          <p:spPr>
            <a:xfrm flipH="1">
              <a:off x="4408550" y="1619175"/>
              <a:ext cx="1071600" cy="2964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2" name="Google Shape;682;p108"/>
            <p:cNvCxnSpPr/>
            <p:nvPr/>
          </p:nvCxnSpPr>
          <p:spPr>
            <a:xfrm flipH="1">
              <a:off x="6961775" y="1501425"/>
              <a:ext cx="255900" cy="1502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3" name="Google Shape;683;p108"/>
            <p:cNvCxnSpPr/>
            <p:nvPr/>
          </p:nvCxnSpPr>
          <p:spPr>
            <a:xfrm rot="10800000">
              <a:off x="4420200" y="1925850"/>
              <a:ext cx="2543400" cy="1077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4" name="Google Shape;684;p108"/>
            <p:cNvCxnSpPr/>
            <p:nvPr/>
          </p:nvCxnSpPr>
          <p:spPr>
            <a:xfrm>
              <a:off x="5472475" y="1624300"/>
              <a:ext cx="1485900" cy="1374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5" name="Google Shape;685;p108"/>
            <p:cNvCxnSpPr/>
            <p:nvPr/>
          </p:nvCxnSpPr>
          <p:spPr>
            <a:xfrm>
              <a:off x="4904459" y="3642034"/>
              <a:ext cx="1623900" cy="5115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6" name="Google Shape;686;p108"/>
            <p:cNvCxnSpPr/>
            <p:nvPr/>
          </p:nvCxnSpPr>
          <p:spPr>
            <a:xfrm flipH="1" rot="10800000">
              <a:off x="4899752" y="3000899"/>
              <a:ext cx="2068200" cy="640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7" name="Google Shape;687;p108"/>
            <p:cNvCxnSpPr/>
            <p:nvPr/>
          </p:nvCxnSpPr>
          <p:spPr>
            <a:xfrm flipH="1">
              <a:off x="6528417" y="3005226"/>
              <a:ext cx="433200" cy="1148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8" name="Google Shape;688;p108"/>
            <p:cNvCxnSpPr/>
            <p:nvPr/>
          </p:nvCxnSpPr>
          <p:spPr>
            <a:xfrm flipH="1">
              <a:off x="5481550" y="1503325"/>
              <a:ext cx="1735500" cy="115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9" name="Google Shape;689;p108"/>
            <p:cNvCxnSpPr/>
            <p:nvPr/>
          </p:nvCxnSpPr>
          <p:spPr>
            <a:xfrm flipH="1" rot="10800000">
              <a:off x="2200064" y="4037727"/>
              <a:ext cx="1817700" cy="23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0" name="Google Shape;690;p108"/>
            <p:cNvCxnSpPr/>
            <p:nvPr/>
          </p:nvCxnSpPr>
          <p:spPr>
            <a:xfrm flipH="1">
              <a:off x="1905917" y="1999393"/>
              <a:ext cx="96000" cy="10839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1" name="Google Shape;691;p108"/>
            <p:cNvCxnSpPr/>
            <p:nvPr/>
          </p:nvCxnSpPr>
          <p:spPr>
            <a:xfrm flipH="1" rot="10800000">
              <a:off x="2199578" y="3167136"/>
              <a:ext cx="707700" cy="892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2" name="Google Shape;692;p108"/>
            <p:cNvCxnSpPr/>
            <p:nvPr/>
          </p:nvCxnSpPr>
          <p:spPr>
            <a:xfrm flipH="1" rot="10800000">
              <a:off x="5052000" y="4160643"/>
              <a:ext cx="1477800" cy="545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93" name="Google Shape;693;p108"/>
            <p:cNvCxnSpPr/>
            <p:nvPr/>
          </p:nvCxnSpPr>
          <p:spPr>
            <a:xfrm>
              <a:off x="4017641" y="4041042"/>
              <a:ext cx="1043400" cy="664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94" name="Google Shape;694;p108"/>
            <p:cNvSpPr/>
            <p:nvPr/>
          </p:nvSpPr>
          <p:spPr>
            <a:xfrm>
              <a:off x="2767841" y="20981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5" name="Google Shape;695;p108"/>
            <p:cNvSpPr/>
            <p:nvPr/>
          </p:nvSpPr>
          <p:spPr>
            <a:xfrm>
              <a:off x="1932536" y="192967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6" name="Google Shape;696;p108"/>
            <p:cNvSpPr/>
            <p:nvPr/>
          </p:nvSpPr>
          <p:spPr>
            <a:xfrm>
              <a:off x="1836467" y="301399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7" name="Google Shape;697;p108"/>
            <p:cNvSpPr/>
            <p:nvPr/>
          </p:nvSpPr>
          <p:spPr>
            <a:xfrm>
              <a:off x="3373042" y="169957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7" name="Google Shape;677;p108"/>
            <p:cNvSpPr/>
            <p:nvPr/>
          </p:nvSpPr>
          <p:spPr>
            <a:xfrm>
              <a:off x="2835337" y="3101978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8" name="Google Shape;698;p108"/>
            <p:cNvSpPr/>
            <p:nvPr/>
          </p:nvSpPr>
          <p:spPr>
            <a:xfrm>
              <a:off x="2130502" y="39933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9" name="Google Shape;699;p108"/>
            <p:cNvSpPr/>
            <p:nvPr/>
          </p:nvSpPr>
          <p:spPr>
            <a:xfrm>
              <a:off x="3669339" y="254630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0" name="Google Shape;700;p108"/>
            <p:cNvSpPr/>
            <p:nvPr/>
          </p:nvSpPr>
          <p:spPr>
            <a:xfrm>
              <a:off x="4333031" y="184100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1" name="Google Shape;701;p108"/>
            <p:cNvSpPr/>
            <p:nvPr/>
          </p:nvSpPr>
          <p:spPr>
            <a:xfrm>
              <a:off x="5406140" y="15549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2" name="Google Shape;702;p108"/>
            <p:cNvSpPr/>
            <p:nvPr/>
          </p:nvSpPr>
          <p:spPr>
            <a:xfrm>
              <a:off x="4832254" y="35673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3" name="Google Shape;703;p108"/>
            <p:cNvSpPr/>
            <p:nvPr/>
          </p:nvSpPr>
          <p:spPr>
            <a:xfrm>
              <a:off x="6893310" y="2930640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4" name="Google Shape;704;p108"/>
            <p:cNvSpPr/>
            <p:nvPr/>
          </p:nvSpPr>
          <p:spPr>
            <a:xfrm>
              <a:off x="6458459" y="408378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5" name="Google Shape;705;p108"/>
            <p:cNvSpPr/>
            <p:nvPr/>
          </p:nvSpPr>
          <p:spPr>
            <a:xfrm>
              <a:off x="3946723" y="3963869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6" name="Google Shape;706;p108"/>
            <p:cNvSpPr/>
            <p:nvPr/>
          </p:nvSpPr>
          <p:spPr>
            <a:xfrm>
              <a:off x="7143688" y="1433746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7" name="Google Shape;707;p108"/>
            <p:cNvSpPr/>
            <p:nvPr/>
          </p:nvSpPr>
          <p:spPr>
            <a:xfrm>
              <a:off x="4985199" y="4635401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708" name="Google Shape;708;p1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0 Image Collage">
  <p:cSld name="CUSTOM_7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1" name="Google Shape;711;p109"/>
          <p:cNvSpPr txBox="1"/>
          <p:nvPr>
            <p:ph idx="1" type="body"/>
          </p:nvPr>
        </p:nvSpPr>
        <p:spPr>
          <a:xfrm>
            <a:off x="628725" y="1369200"/>
            <a:ext cx="5072700" cy="237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12" name="Google Shape;712;p109"/>
          <p:cNvSpPr/>
          <p:nvPr/>
        </p:nvSpPr>
        <p:spPr>
          <a:xfrm>
            <a:off x="0" y="3751525"/>
            <a:ext cx="1838100" cy="1389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3" name="Google Shape;713;p109"/>
          <p:cNvSpPr/>
          <p:nvPr/>
        </p:nvSpPr>
        <p:spPr>
          <a:xfrm>
            <a:off x="4182900" y="1064943"/>
            <a:ext cx="3589500" cy="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4" name="Google Shape;714;p109"/>
          <p:cNvSpPr/>
          <p:nvPr/>
        </p:nvSpPr>
        <p:spPr>
          <a:xfrm>
            <a:off x="-705500" y="3742525"/>
            <a:ext cx="7315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5" name="Google Shape;715;p109"/>
          <p:cNvSpPr/>
          <p:nvPr/>
        </p:nvSpPr>
        <p:spPr>
          <a:xfrm>
            <a:off x="6609700" y="2017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6" name="Google Shape;716;p109"/>
          <p:cNvSpPr/>
          <p:nvPr/>
        </p:nvSpPr>
        <p:spPr>
          <a:xfrm>
            <a:off x="6609700" y="1377000"/>
            <a:ext cx="13716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7" name="Google Shape;717;p109"/>
          <p:cNvSpPr/>
          <p:nvPr/>
        </p:nvSpPr>
        <p:spPr>
          <a:xfrm>
            <a:off x="1838100" y="3742525"/>
            <a:ext cx="9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8" name="Google Shape;718;p109"/>
          <p:cNvSpPr/>
          <p:nvPr/>
        </p:nvSpPr>
        <p:spPr>
          <a:xfrm>
            <a:off x="6609825" y="1064925"/>
            <a:ext cx="9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19" name="Google Shape;719;p109"/>
          <p:cNvSpPr/>
          <p:nvPr/>
        </p:nvSpPr>
        <p:spPr>
          <a:xfrm>
            <a:off x="6609825" y="4542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0" name="Google Shape;720;p109"/>
          <p:cNvSpPr/>
          <p:nvPr/>
        </p:nvSpPr>
        <p:spPr>
          <a:xfrm flipH="1">
            <a:off x="5701425" y="1064925"/>
            <a:ext cx="9000" cy="26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1" name="Google Shape;721;p109"/>
          <p:cNvSpPr/>
          <p:nvPr/>
        </p:nvSpPr>
        <p:spPr>
          <a:xfrm>
            <a:off x="5701275" y="2403725"/>
            <a:ext cx="9174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2" name="Google Shape;722;p109"/>
          <p:cNvSpPr/>
          <p:nvPr/>
        </p:nvSpPr>
        <p:spPr>
          <a:xfrm flipH="1">
            <a:off x="7249900" y="1214450"/>
            <a:ext cx="9000" cy="80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723" name="Google Shape;723;p109"/>
          <p:cNvSpPr txBox="1"/>
          <p:nvPr>
            <p:ph idx="2" type="body"/>
          </p:nvPr>
        </p:nvSpPr>
        <p:spPr>
          <a:xfrm>
            <a:off x="0" y="3753625"/>
            <a:ext cx="1838100" cy="1389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4" name="Google Shape;724;p109"/>
          <p:cNvSpPr txBox="1"/>
          <p:nvPr>
            <p:ph idx="3" type="body"/>
          </p:nvPr>
        </p:nvSpPr>
        <p:spPr>
          <a:xfrm>
            <a:off x="1846975" y="3752200"/>
            <a:ext cx="4762800" cy="138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5" name="Google Shape;725;p109"/>
          <p:cNvSpPr txBox="1"/>
          <p:nvPr>
            <p:ph idx="4" type="body"/>
          </p:nvPr>
        </p:nvSpPr>
        <p:spPr>
          <a:xfrm>
            <a:off x="6618825" y="1386000"/>
            <a:ext cx="631200" cy="6312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6" name="Google Shape;726;p109"/>
          <p:cNvSpPr txBox="1"/>
          <p:nvPr>
            <p:ph idx="5" type="body"/>
          </p:nvPr>
        </p:nvSpPr>
        <p:spPr>
          <a:xfrm>
            <a:off x="6618825" y="2026200"/>
            <a:ext cx="2525100" cy="2516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7" name="Google Shape;727;p109"/>
          <p:cNvSpPr txBox="1"/>
          <p:nvPr>
            <p:ph idx="6" type="body"/>
          </p:nvPr>
        </p:nvSpPr>
        <p:spPr>
          <a:xfrm>
            <a:off x="5710500" y="2412725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8" name="Google Shape;728;p109"/>
          <p:cNvSpPr txBox="1"/>
          <p:nvPr>
            <p:ph idx="7" type="body"/>
          </p:nvPr>
        </p:nvSpPr>
        <p:spPr>
          <a:xfrm>
            <a:off x="5710500" y="1074850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23495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729" name="Google Shape;729;p109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0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Lato"/>
              <a:buNone/>
              <a:defRPr b="1" i="0" sz="2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3" name="Google Shape;733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6" name="Google Shape;736;p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737" name="Google Shape;737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S Blue">
  <p:cSld name="Title + 1 column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2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68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0" name="Google Shape;740;p112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41" name="Google Shape;741;p112"/>
          <p:cNvGrpSpPr/>
          <p:nvPr/>
        </p:nvGrpSpPr>
        <p:grpSpPr>
          <a:xfrm>
            <a:off x="28550" y="3850565"/>
            <a:ext cx="9094048" cy="1293105"/>
            <a:chOff x="28544" y="3514688"/>
            <a:chExt cx="9094048" cy="1628800"/>
          </a:xfrm>
        </p:grpSpPr>
        <p:sp>
          <p:nvSpPr>
            <p:cNvPr id="742" name="Google Shape;742;p112"/>
            <p:cNvSpPr/>
            <p:nvPr/>
          </p:nvSpPr>
          <p:spPr>
            <a:xfrm>
              <a:off x="300032" y="4491616"/>
              <a:ext cx="228608" cy="651872"/>
            </a:xfrm>
            <a:custGeom>
              <a:rect b="b" l="l" r="r" t="t"/>
              <a:pathLst>
                <a:path extrusionOk="0" h="20371" w="7144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3" name="Google Shape;743;p112"/>
            <p:cNvSpPr/>
            <p:nvPr/>
          </p:nvSpPr>
          <p:spPr>
            <a:xfrm>
              <a:off x="28544" y="4220160"/>
              <a:ext cx="228640" cy="923328"/>
            </a:xfrm>
            <a:custGeom>
              <a:rect b="b" l="l" r="r" t="t"/>
              <a:pathLst>
                <a:path extrusionOk="0" h="28854" w="7145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4" name="Google Shape;744;p112"/>
            <p:cNvSpPr/>
            <p:nvPr/>
          </p:nvSpPr>
          <p:spPr>
            <a:xfrm>
              <a:off x="576832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5" name="Google Shape;745;p112"/>
            <p:cNvSpPr/>
            <p:nvPr/>
          </p:nvSpPr>
          <p:spPr>
            <a:xfrm>
              <a:off x="853664" y="4120128"/>
              <a:ext cx="230400" cy="1023360"/>
            </a:xfrm>
            <a:custGeom>
              <a:rect b="b" l="l" r="r" t="t"/>
              <a:pathLst>
                <a:path extrusionOk="0" h="31980" w="720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6" name="Google Shape;746;p112"/>
            <p:cNvSpPr/>
            <p:nvPr/>
          </p:nvSpPr>
          <p:spPr>
            <a:xfrm>
              <a:off x="1130496" y="4627328"/>
              <a:ext cx="230400" cy="516160"/>
            </a:xfrm>
            <a:custGeom>
              <a:rect b="b" l="l" r="r" t="t"/>
              <a:pathLst>
                <a:path extrusionOk="0" h="16130" w="720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7" name="Google Shape;747;p112"/>
            <p:cNvSpPr/>
            <p:nvPr/>
          </p:nvSpPr>
          <p:spPr>
            <a:xfrm>
              <a:off x="1409088" y="3821888"/>
              <a:ext cx="228640" cy="1321600"/>
            </a:xfrm>
            <a:custGeom>
              <a:rect b="b" l="l" r="r" t="t"/>
              <a:pathLst>
                <a:path extrusionOk="0" h="41300" w="7145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8" name="Google Shape;748;p112"/>
            <p:cNvSpPr/>
            <p:nvPr/>
          </p:nvSpPr>
          <p:spPr>
            <a:xfrm>
              <a:off x="1685920" y="4175488"/>
              <a:ext cx="230400" cy="968000"/>
            </a:xfrm>
            <a:custGeom>
              <a:rect b="b" l="l" r="r" t="t"/>
              <a:pathLst>
                <a:path extrusionOk="0" h="30250" w="720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9" name="Google Shape;749;p112"/>
            <p:cNvSpPr/>
            <p:nvPr/>
          </p:nvSpPr>
          <p:spPr>
            <a:xfrm>
              <a:off x="196272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0" name="Google Shape;750;p112"/>
            <p:cNvSpPr/>
            <p:nvPr/>
          </p:nvSpPr>
          <p:spPr>
            <a:xfrm>
              <a:off x="2239552" y="4355872"/>
              <a:ext cx="230400" cy="787616"/>
            </a:xfrm>
            <a:custGeom>
              <a:rect b="b" l="l" r="r" t="t"/>
              <a:pathLst>
                <a:path extrusionOk="0" h="24613" w="720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1" name="Google Shape;751;p112"/>
            <p:cNvSpPr/>
            <p:nvPr/>
          </p:nvSpPr>
          <p:spPr>
            <a:xfrm>
              <a:off x="25163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2" name="Google Shape;752;p112"/>
            <p:cNvSpPr/>
            <p:nvPr/>
          </p:nvSpPr>
          <p:spPr>
            <a:xfrm>
              <a:off x="2794976" y="4175488"/>
              <a:ext cx="228640" cy="968000"/>
            </a:xfrm>
            <a:custGeom>
              <a:rect b="b" l="l" r="r" t="t"/>
              <a:pathLst>
                <a:path extrusionOk="0" h="30250" w="7145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3" name="Google Shape;753;p112"/>
            <p:cNvSpPr/>
            <p:nvPr/>
          </p:nvSpPr>
          <p:spPr>
            <a:xfrm>
              <a:off x="3071808" y="3659360"/>
              <a:ext cx="230400" cy="1484128"/>
            </a:xfrm>
            <a:custGeom>
              <a:rect b="b" l="l" r="r" t="t"/>
              <a:pathLst>
                <a:path extrusionOk="0" h="46379" w="720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4" name="Google Shape;754;p112"/>
            <p:cNvSpPr/>
            <p:nvPr/>
          </p:nvSpPr>
          <p:spPr>
            <a:xfrm>
              <a:off x="3348608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5" name="Google Shape;755;p112"/>
            <p:cNvSpPr/>
            <p:nvPr/>
          </p:nvSpPr>
          <p:spPr>
            <a:xfrm>
              <a:off x="3625440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6" name="Google Shape;756;p112"/>
            <p:cNvSpPr/>
            <p:nvPr/>
          </p:nvSpPr>
          <p:spPr>
            <a:xfrm>
              <a:off x="3904032" y="4491616"/>
              <a:ext cx="228640" cy="651872"/>
            </a:xfrm>
            <a:custGeom>
              <a:rect b="b" l="l" r="r" t="t"/>
              <a:pathLst>
                <a:path extrusionOk="0" h="20371" w="7145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7" name="Google Shape;757;p112"/>
            <p:cNvSpPr/>
            <p:nvPr/>
          </p:nvSpPr>
          <p:spPr>
            <a:xfrm>
              <a:off x="4180864" y="4284448"/>
              <a:ext cx="230432" cy="859040"/>
            </a:xfrm>
            <a:custGeom>
              <a:rect b="b" l="l" r="r" t="t"/>
              <a:pathLst>
                <a:path extrusionOk="0" h="26845" w="7201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8" name="Google Shape;758;p112"/>
            <p:cNvSpPr/>
            <p:nvPr/>
          </p:nvSpPr>
          <p:spPr>
            <a:xfrm>
              <a:off x="4457696" y="4004032"/>
              <a:ext cx="230400" cy="1139456"/>
            </a:xfrm>
            <a:custGeom>
              <a:rect b="b" l="l" r="r" t="t"/>
              <a:pathLst>
                <a:path extrusionOk="0" h="35608" w="720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59" name="Google Shape;759;p112"/>
            <p:cNvSpPr/>
            <p:nvPr/>
          </p:nvSpPr>
          <p:spPr>
            <a:xfrm>
              <a:off x="4734496" y="3821888"/>
              <a:ext cx="230432" cy="1321600"/>
            </a:xfrm>
            <a:custGeom>
              <a:rect b="b" l="l" r="r" t="t"/>
              <a:pathLst>
                <a:path extrusionOk="0" h="41300" w="7201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0" name="Google Shape;760;p112"/>
            <p:cNvSpPr/>
            <p:nvPr/>
          </p:nvSpPr>
          <p:spPr>
            <a:xfrm>
              <a:off x="50113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1" name="Google Shape;761;p112"/>
            <p:cNvSpPr/>
            <p:nvPr/>
          </p:nvSpPr>
          <p:spPr>
            <a:xfrm>
              <a:off x="5289920" y="3939744"/>
              <a:ext cx="228640" cy="1203744"/>
            </a:xfrm>
            <a:custGeom>
              <a:rect b="b" l="l" r="r" t="t"/>
              <a:pathLst>
                <a:path extrusionOk="0" h="37617" w="7145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2" name="Google Shape;762;p112"/>
            <p:cNvSpPr/>
            <p:nvPr/>
          </p:nvSpPr>
          <p:spPr>
            <a:xfrm>
              <a:off x="5566752" y="3704000"/>
              <a:ext cx="230432" cy="1439488"/>
            </a:xfrm>
            <a:custGeom>
              <a:rect b="b" l="l" r="r" t="t"/>
              <a:pathLst>
                <a:path extrusionOk="0" h="44984" w="7201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3" name="Google Shape;763;p112"/>
            <p:cNvSpPr/>
            <p:nvPr/>
          </p:nvSpPr>
          <p:spPr>
            <a:xfrm>
              <a:off x="5843584" y="3821888"/>
              <a:ext cx="230400" cy="1321600"/>
            </a:xfrm>
            <a:custGeom>
              <a:rect b="b" l="l" r="r" t="t"/>
              <a:pathLst>
                <a:path extrusionOk="0" h="41300" w="720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4" name="Google Shape;764;p112"/>
            <p:cNvSpPr/>
            <p:nvPr/>
          </p:nvSpPr>
          <p:spPr>
            <a:xfrm>
              <a:off x="6120384" y="4329088"/>
              <a:ext cx="230432" cy="814400"/>
            </a:xfrm>
            <a:custGeom>
              <a:rect b="b" l="l" r="r" t="t"/>
              <a:pathLst>
                <a:path extrusionOk="0" h="25450" w="7201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5" name="Google Shape;765;p112"/>
            <p:cNvSpPr/>
            <p:nvPr/>
          </p:nvSpPr>
          <p:spPr>
            <a:xfrm>
              <a:off x="6399008" y="4120128"/>
              <a:ext cx="228608" cy="1023360"/>
            </a:xfrm>
            <a:custGeom>
              <a:rect b="b" l="l" r="r" t="t"/>
              <a:pathLst>
                <a:path extrusionOk="0" h="31980" w="7144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6" name="Google Shape;766;p112"/>
            <p:cNvSpPr/>
            <p:nvPr/>
          </p:nvSpPr>
          <p:spPr>
            <a:xfrm>
              <a:off x="6675808" y="4538048"/>
              <a:ext cx="230432" cy="605440"/>
            </a:xfrm>
            <a:custGeom>
              <a:rect b="b" l="l" r="r" t="t"/>
              <a:pathLst>
                <a:path extrusionOk="0" h="18920" w="7201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7" name="Google Shape;767;p112"/>
            <p:cNvSpPr/>
            <p:nvPr/>
          </p:nvSpPr>
          <p:spPr>
            <a:xfrm>
              <a:off x="6952640" y="3939744"/>
              <a:ext cx="230432" cy="1203744"/>
            </a:xfrm>
            <a:custGeom>
              <a:rect b="b" l="l" r="r" t="t"/>
              <a:pathLst>
                <a:path extrusionOk="0" h="37617" w="7201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8" name="Google Shape;768;p112"/>
            <p:cNvSpPr/>
            <p:nvPr/>
          </p:nvSpPr>
          <p:spPr>
            <a:xfrm>
              <a:off x="7229472" y="4220160"/>
              <a:ext cx="230400" cy="923328"/>
            </a:xfrm>
            <a:custGeom>
              <a:rect b="b" l="l" r="r" t="t"/>
              <a:pathLst>
                <a:path extrusionOk="0" h="28854" w="720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69" name="Google Shape;769;p112"/>
            <p:cNvSpPr/>
            <p:nvPr/>
          </p:nvSpPr>
          <p:spPr>
            <a:xfrm>
              <a:off x="7506272" y="3768288"/>
              <a:ext cx="230432" cy="1375200"/>
            </a:xfrm>
            <a:custGeom>
              <a:rect b="b" l="l" r="r" t="t"/>
              <a:pathLst>
                <a:path extrusionOk="0" h="42975" w="7201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0" name="Google Shape;770;p112"/>
            <p:cNvSpPr/>
            <p:nvPr/>
          </p:nvSpPr>
          <p:spPr>
            <a:xfrm>
              <a:off x="7784896" y="4004032"/>
              <a:ext cx="228608" cy="1139456"/>
            </a:xfrm>
            <a:custGeom>
              <a:rect b="b" l="l" r="r" t="t"/>
              <a:pathLst>
                <a:path extrusionOk="0" h="35608" w="7144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1" name="Google Shape;771;p112"/>
            <p:cNvSpPr/>
            <p:nvPr/>
          </p:nvSpPr>
          <p:spPr>
            <a:xfrm>
              <a:off x="8061696" y="3596864"/>
              <a:ext cx="230432" cy="1546624"/>
            </a:xfrm>
            <a:custGeom>
              <a:rect b="b" l="l" r="r" t="t"/>
              <a:pathLst>
                <a:path extrusionOk="0" h="48332" w="7201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2" name="Google Shape;772;p112"/>
            <p:cNvSpPr/>
            <p:nvPr/>
          </p:nvSpPr>
          <p:spPr>
            <a:xfrm>
              <a:off x="8338528" y="3514688"/>
              <a:ext cx="230400" cy="1628800"/>
            </a:xfrm>
            <a:custGeom>
              <a:rect b="b" l="l" r="r" t="t"/>
              <a:pathLst>
                <a:path extrusionOk="0" h="50900" w="720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3" name="Google Shape;773;p112"/>
            <p:cNvSpPr/>
            <p:nvPr/>
          </p:nvSpPr>
          <p:spPr>
            <a:xfrm>
              <a:off x="8615360" y="3939744"/>
              <a:ext cx="230400" cy="1203744"/>
            </a:xfrm>
            <a:custGeom>
              <a:rect b="b" l="l" r="r" t="t"/>
              <a:pathLst>
                <a:path extrusionOk="0" h="37617" w="720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4" name="Google Shape;774;p112"/>
            <p:cNvSpPr/>
            <p:nvPr/>
          </p:nvSpPr>
          <p:spPr>
            <a:xfrm>
              <a:off x="8893952" y="3596864"/>
              <a:ext cx="228640" cy="1546624"/>
            </a:xfrm>
            <a:custGeom>
              <a:rect b="b" l="l" r="r" t="t"/>
              <a:pathLst>
                <a:path extrusionOk="0" h="48332" w="7145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grpSp>
        <p:nvGrpSpPr>
          <p:cNvPr id="775" name="Google Shape;775;p112"/>
          <p:cNvGrpSpPr/>
          <p:nvPr/>
        </p:nvGrpSpPr>
        <p:grpSpPr>
          <a:xfrm>
            <a:off x="28550" y="4361000"/>
            <a:ext cx="9094048" cy="782671"/>
            <a:chOff x="28544" y="4157632"/>
            <a:chExt cx="9094048" cy="985856"/>
          </a:xfrm>
        </p:grpSpPr>
        <p:sp>
          <p:nvSpPr>
            <p:cNvPr id="776" name="Google Shape;776;p112"/>
            <p:cNvSpPr/>
            <p:nvPr/>
          </p:nvSpPr>
          <p:spPr>
            <a:xfrm>
              <a:off x="435744" y="4782720"/>
              <a:ext cx="92896" cy="360768"/>
            </a:xfrm>
            <a:custGeom>
              <a:rect b="b" l="l" r="r" t="t"/>
              <a:pathLst>
                <a:path extrusionOk="0" h="11274" w="2903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7" name="Google Shape;777;p112"/>
            <p:cNvSpPr/>
            <p:nvPr/>
          </p:nvSpPr>
          <p:spPr>
            <a:xfrm>
              <a:off x="300032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8" name="Google Shape;778;p112"/>
            <p:cNvSpPr/>
            <p:nvPr/>
          </p:nvSpPr>
          <p:spPr>
            <a:xfrm>
              <a:off x="164288" y="4571968"/>
              <a:ext cx="92896" cy="571520"/>
            </a:xfrm>
            <a:custGeom>
              <a:rect b="b" l="l" r="r" t="t"/>
              <a:pathLst>
                <a:path extrusionOk="0" h="17860" w="2903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9" name="Google Shape;779;p112"/>
            <p:cNvSpPr/>
            <p:nvPr/>
          </p:nvSpPr>
          <p:spPr>
            <a:xfrm>
              <a:off x="28544" y="4739840"/>
              <a:ext cx="92928" cy="403648"/>
            </a:xfrm>
            <a:custGeom>
              <a:rect b="b" l="l" r="r" t="t"/>
              <a:pathLst>
                <a:path extrusionOk="0" h="12614" w="2904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0" name="Google Shape;780;p112"/>
            <p:cNvSpPr/>
            <p:nvPr/>
          </p:nvSpPr>
          <p:spPr>
            <a:xfrm>
              <a:off x="71257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1" name="Google Shape;781;p112"/>
            <p:cNvSpPr/>
            <p:nvPr/>
          </p:nvSpPr>
          <p:spPr>
            <a:xfrm>
              <a:off x="576832" y="4752352"/>
              <a:ext cx="94688" cy="391136"/>
            </a:xfrm>
            <a:custGeom>
              <a:rect b="b" l="l" r="r" t="t"/>
              <a:pathLst>
                <a:path extrusionOk="0" h="12223" w="2959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2" name="Google Shape;782;p112"/>
            <p:cNvSpPr/>
            <p:nvPr/>
          </p:nvSpPr>
          <p:spPr>
            <a:xfrm>
              <a:off x="989408" y="4386240"/>
              <a:ext cx="94656" cy="757248"/>
            </a:xfrm>
            <a:custGeom>
              <a:rect b="b" l="l" r="r" t="t"/>
              <a:pathLst>
                <a:path extrusionOk="0" h="23664" w="2958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3" name="Google Shape;783;p112"/>
            <p:cNvSpPr/>
            <p:nvPr/>
          </p:nvSpPr>
          <p:spPr>
            <a:xfrm>
              <a:off x="853664" y="4500544"/>
              <a:ext cx="94688" cy="642944"/>
            </a:xfrm>
            <a:custGeom>
              <a:rect b="b" l="l" r="r" t="t"/>
              <a:pathLst>
                <a:path extrusionOk="0" h="20092" w="2959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4" name="Google Shape;784;p112"/>
            <p:cNvSpPr/>
            <p:nvPr/>
          </p:nvSpPr>
          <p:spPr>
            <a:xfrm>
              <a:off x="1266208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5" name="Google Shape;785;p112"/>
            <p:cNvSpPr/>
            <p:nvPr/>
          </p:nvSpPr>
          <p:spPr>
            <a:xfrm>
              <a:off x="1130496" y="4518400"/>
              <a:ext cx="94688" cy="625088"/>
            </a:xfrm>
            <a:custGeom>
              <a:rect b="b" l="l" r="r" t="t"/>
              <a:pathLst>
                <a:path extrusionOk="0" h="19534" w="2959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6" name="Google Shape;786;p112"/>
            <p:cNvSpPr/>
            <p:nvPr/>
          </p:nvSpPr>
          <p:spPr>
            <a:xfrm>
              <a:off x="15430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7" name="Google Shape;787;p112"/>
            <p:cNvSpPr/>
            <p:nvPr/>
          </p:nvSpPr>
          <p:spPr>
            <a:xfrm>
              <a:off x="14072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8" name="Google Shape;788;p112"/>
            <p:cNvSpPr/>
            <p:nvPr/>
          </p:nvSpPr>
          <p:spPr>
            <a:xfrm>
              <a:off x="1821632" y="4457664"/>
              <a:ext cx="92896" cy="685824"/>
            </a:xfrm>
            <a:custGeom>
              <a:rect b="b" l="l" r="r" t="t"/>
              <a:pathLst>
                <a:path extrusionOk="0" h="21432" w="2903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89" name="Google Shape;789;p112"/>
            <p:cNvSpPr/>
            <p:nvPr/>
          </p:nvSpPr>
          <p:spPr>
            <a:xfrm>
              <a:off x="1685920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0" name="Google Shape;790;p112"/>
            <p:cNvSpPr/>
            <p:nvPr/>
          </p:nvSpPr>
          <p:spPr>
            <a:xfrm>
              <a:off x="2098464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1" name="Google Shape;791;p112"/>
            <p:cNvSpPr/>
            <p:nvPr/>
          </p:nvSpPr>
          <p:spPr>
            <a:xfrm>
              <a:off x="196272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2" name="Google Shape;792;p112"/>
            <p:cNvSpPr/>
            <p:nvPr/>
          </p:nvSpPr>
          <p:spPr>
            <a:xfrm>
              <a:off x="2375296" y="4711264"/>
              <a:ext cx="94656" cy="432224"/>
            </a:xfrm>
            <a:custGeom>
              <a:rect b="b" l="l" r="r" t="t"/>
              <a:pathLst>
                <a:path extrusionOk="0" h="13507" w="2958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3" name="Google Shape;793;p112"/>
            <p:cNvSpPr/>
            <p:nvPr/>
          </p:nvSpPr>
          <p:spPr>
            <a:xfrm>
              <a:off x="2239552" y="4536256"/>
              <a:ext cx="94688" cy="607232"/>
            </a:xfrm>
            <a:custGeom>
              <a:rect b="b" l="l" r="r" t="t"/>
              <a:pathLst>
                <a:path extrusionOk="0" h="18976" w="2959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4" name="Google Shape;794;p112"/>
            <p:cNvSpPr/>
            <p:nvPr/>
          </p:nvSpPr>
          <p:spPr>
            <a:xfrm>
              <a:off x="2652096" y="4704128"/>
              <a:ext cx="94688" cy="439360"/>
            </a:xfrm>
            <a:custGeom>
              <a:rect b="b" l="l" r="r" t="t"/>
              <a:pathLst>
                <a:path extrusionOk="0" h="13730" w="2959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5" name="Google Shape;795;p112"/>
            <p:cNvSpPr/>
            <p:nvPr/>
          </p:nvSpPr>
          <p:spPr>
            <a:xfrm>
              <a:off x="2516384" y="4764864"/>
              <a:ext cx="94688" cy="378624"/>
            </a:xfrm>
            <a:custGeom>
              <a:rect b="b" l="l" r="r" t="t"/>
              <a:pathLst>
                <a:path extrusionOk="0" h="11832" w="2959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6" name="Google Shape;796;p112"/>
            <p:cNvSpPr/>
            <p:nvPr/>
          </p:nvSpPr>
          <p:spPr>
            <a:xfrm>
              <a:off x="2930720" y="4421952"/>
              <a:ext cx="92896" cy="721536"/>
            </a:xfrm>
            <a:custGeom>
              <a:rect b="b" l="l" r="r" t="t"/>
              <a:pathLst>
                <a:path extrusionOk="0" h="22548" w="2903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7" name="Google Shape;797;p112"/>
            <p:cNvSpPr/>
            <p:nvPr/>
          </p:nvSpPr>
          <p:spPr>
            <a:xfrm>
              <a:off x="2794976" y="4638048"/>
              <a:ext cx="92896" cy="505440"/>
            </a:xfrm>
            <a:custGeom>
              <a:rect b="b" l="l" r="r" t="t"/>
              <a:pathLst>
                <a:path extrusionOk="0" h="15795" w="2903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8" name="Google Shape;798;p112"/>
            <p:cNvSpPr/>
            <p:nvPr/>
          </p:nvSpPr>
          <p:spPr>
            <a:xfrm>
              <a:off x="320752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9" name="Google Shape;799;p112"/>
            <p:cNvSpPr/>
            <p:nvPr/>
          </p:nvSpPr>
          <p:spPr>
            <a:xfrm>
              <a:off x="30718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0" name="Google Shape;800;p112"/>
            <p:cNvSpPr/>
            <p:nvPr/>
          </p:nvSpPr>
          <p:spPr>
            <a:xfrm>
              <a:off x="3484352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1" name="Google Shape;801;p112"/>
            <p:cNvSpPr/>
            <p:nvPr/>
          </p:nvSpPr>
          <p:spPr>
            <a:xfrm>
              <a:off x="3348608" y="4314784"/>
              <a:ext cx="94688" cy="828704"/>
            </a:xfrm>
            <a:custGeom>
              <a:rect b="b" l="l" r="r" t="t"/>
              <a:pathLst>
                <a:path extrusionOk="0" h="25897" w="2959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2" name="Google Shape;802;p112"/>
            <p:cNvSpPr/>
            <p:nvPr/>
          </p:nvSpPr>
          <p:spPr>
            <a:xfrm>
              <a:off x="3761184" y="4739840"/>
              <a:ext cx="94656" cy="403648"/>
            </a:xfrm>
            <a:custGeom>
              <a:rect b="b" l="l" r="r" t="t"/>
              <a:pathLst>
                <a:path extrusionOk="0" h="12614" w="2958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3" name="Google Shape;803;p112"/>
            <p:cNvSpPr/>
            <p:nvPr/>
          </p:nvSpPr>
          <p:spPr>
            <a:xfrm>
              <a:off x="3625440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4" name="Google Shape;804;p112"/>
            <p:cNvSpPr/>
            <p:nvPr/>
          </p:nvSpPr>
          <p:spPr>
            <a:xfrm>
              <a:off x="4037984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5" name="Google Shape;805;p112"/>
            <p:cNvSpPr/>
            <p:nvPr/>
          </p:nvSpPr>
          <p:spPr>
            <a:xfrm>
              <a:off x="3902272" y="4836288"/>
              <a:ext cx="94656" cy="307200"/>
            </a:xfrm>
            <a:custGeom>
              <a:rect b="b" l="l" r="r" t="t"/>
              <a:pathLst>
                <a:path extrusionOk="0" h="9600" w="2958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6" name="Google Shape;806;p112"/>
            <p:cNvSpPr/>
            <p:nvPr/>
          </p:nvSpPr>
          <p:spPr>
            <a:xfrm>
              <a:off x="4316608" y="4638048"/>
              <a:ext cx="94688" cy="505440"/>
            </a:xfrm>
            <a:custGeom>
              <a:rect b="b" l="l" r="r" t="t"/>
              <a:pathLst>
                <a:path extrusionOk="0" h="15795" w="2959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7" name="Google Shape;807;p112"/>
            <p:cNvSpPr/>
            <p:nvPr/>
          </p:nvSpPr>
          <p:spPr>
            <a:xfrm>
              <a:off x="418086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8" name="Google Shape;808;p112"/>
            <p:cNvSpPr/>
            <p:nvPr/>
          </p:nvSpPr>
          <p:spPr>
            <a:xfrm>
              <a:off x="4593408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09" name="Google Shape;809;p112"/>
            <p:cNvSpPr/>
            <p:nvPr/>
          </p:nvSpPr>
          <p:spPr>
            <a:xfrm>
              <a:off x="4457696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0" name="Google Shape;810;p112"/>
            <p:cNvSpPr/>
            <p:nvPr/>
          </p:nvSpPr>
          <p:spPr>
            <a:xfrm>
              <a:off x="4870240" y="4386240"/>
              <a:ext cx="94688" cy="757248"/>
            </a:xfrm>
            <a:custGeom>
              <a:rect b="b" l="l" r="r" t="t"/>
              <a:pathLst>
                <a:path extrusionOk="0" h="23664" w="2959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1" name="Google Shape;811;p112"/>
            <p:cNvSpPr/>
            <p:nvPr/>
          </p:nvSpPr>
          <p:spPr>
            <a:xfrm>
              <a:off x="4734496" y="4457664"/>
              <a:ext cx="94688" cy="685824"/>
            </a:xfrm>
            <a:custGeom>
              <a:rect b="b" l="l" r="r" t="t"/>
              <a:pathLst>
                <a:path extrusionOk="0" h="21432" w="2959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2" name="Google Shape;812;p112"/>
            <p:cNvSpPr/>
            <p:nvPr/>
          </p:nvSpPr>
          <p:spPr>
            <a:xfrm>
              <a:off x="5147072" y="4157632"/>
              <a:ext cx="94656" cy="985856"/>
            </a:xfrm>
            <a:custGeom>
              <a:rect b="b" l="l" r="r" t="t"/>
              <a:pathLst>
                <a:path extrusionOk="0" h="30808" w="2958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3" name="Google Shape;813;p112"/>
            <p:cNvSpPr/>
            <p:nvPr/>
          </p:nvSpPr>
          <p:spPr>
            <a:xfrm>
              <a:off x="5011328" y="4229088"/>
              <a:ext cx="94688" cy="914400"/>
            </a:xfrm>
            <a:custGeom>
              <a:rect b="b" l="l" r="r" t="t"/>
              <a:pathLst>
                <a:path extrusionOk="0" h="28575" w="2959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4" name="Google Shape;814;p112"/>
            <p:cNvSpPr/>
            <p:nvPr/>
          </p:nvSpPr>
          <p:spPr>
            <a:xfrm>
              <a:off x="5425664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5" name="Google Shape;815;p112"/>
            <p:cNvSpPr/>
            <p:nvPr/>
          </p:nvSpPr>
          <p:spPr>
            <a:xfrm>
              <a:off x="5289920" y="4277280"/>
              <a:ext cx="94688" cy="866208"/>
            </a:xfrm>
            <a:custGeom>
              <a:rect b="b" l="l" r="r" t="t"/>
              <a:pathLst>
                <a:path extrusionOk="0" h="27069" w="2959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6" name="Google Shape;816;p112"/>
            <p:cNvSpPr/>
            <p:nvPr/>
          </p:nvSpPr>
          <p:spPr>
            <a:xfrm>
              <a:off x="5702496" y="4721984"/>
              <a:ext cx="94688" cy="421504"/>
            </a:xfrm>
            <a:custGeom>
              <a:rect b="b" l="l" r="r" t="t"/>
              <a:pathLst>
                <a:path extrusionOk="0" h="13172" w="2959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7" name="Google Shape;817;p112"/>
            <p:cNvSpPr/>
            <p:nvPr/>
          </p:nvSpPr>
          <p:spPr>
            <a:xfrm>
              <a:off x="5566752" y="4416608"/>
              <a:ext cx="94688" cy="726880"/>
            </a:xfrm>
            <a:custGeom>
              <a:rect b="b" l="l" r="r" t="t"/>
              <a:pathLst>
                <a:path extrusionOk="0" h="22715" w="2959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8" name="Google Shape;818;p112"/>
            <p:cNvSpPr/>
            <p:nvPr/>
          </p:nvSpPr>
          <p:spPr>
            <a:xfrm>
              <a:off x="5979296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19" name="Google Shape;819;p112"/>
            <p:cNvSpPr/>
            <p:nvPr/>
          </p:nvSpPr>
          <p:spPr>
            <a:xfrm>
              <a:off x="5843584" y="4813088"/>
              <a:ext cx="94688" cy="330400"/>
            </a:xfrm>
            <a:custGeom>
              <a:rect b="b" l="l" r="r" t="t"/>
              <a:pathLst>
                <a:path extrusionOk="0" h="10325" w="2959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0" name="Google Shape;820;p112"/>
            <p:cNvSpPr/>
            <p:nvPr/>
          </p:nvSpPr>
          <p:spPr>
            <a:xfrm>
              <a:off x="6256128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1" name="Google Shape;821;p112"/>
            <p:cNvSpPr/>
            <p:nvPr/>
          </p:nvSpPr>
          <p:spPr>
            <a:xfrm>
              <a:off x="6120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2" name="Google Shape;822;p112"/>
            <p:cNvSpPr/>
            <p:nvPr/>
          </p:nvSpPr>
          <p:spPr>
            <a:xfrm>
              <a:off x="6534720" y="4505888"/>
              <a:ext cx="92896" cy="637600"/>
            </a:xfrm>
            <a:custGeom>
              <a:rect b="b" l="l" r="r" t="t"/>
              <a:pathLst>
                <a:path extrusionOk="0" h="19925" w="2903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3" name="Google Shape;823;p112"/>
            <p:cNvSpPr/>
            <p:nvPr/>
          </p:nvSpPr>
          <p:spPr>
            <a:xfrm>
              <a:off x="6399008" y="4739840"/>
              <a:ext cx="92896" cy="403648"/>
            </a:xfrm>
            <a:custGeom>
              <a:rect b="b" l="l" r="r" t="t"/>
              <a:pathLst>
                <a:path extrusionOk="0" h="12614" w="2903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4" name="Google Shape;824;p112"/>
            <p:cNvSpPr/>
            <p:nvPr/>
          </p:nvSpPr>
          <p:spPr>
            <a:xfrm>
              <a:off x="6811552" y="4807712"/>
              <a:ext cx="94688" cy="335776"/>
            </a:xfrm>
            <a:custGeom>
              <a:rect b="b" l="l" r="r" t="t"/>
              <a:pathLst>
                <a:path extrusionOk="0" h="10493" w="2959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5" name="Google Shape;825;p112"/>
            <p:cNvSpPr/>
            <p:nvPr/>
          </p:nvSpPr>
          <p:spPr>
            <a:xfrm>
              <a:off x="6675808" y="4614848"/>
              <a:ext cx="94688" cy="528640"/>
            </a:xfrm>
            <a:custGeom>
              <a:rect b="b" l="l" r="r" t="t"/>
              <a:pathLst>
                <a:path extrusionOk="0" h="16520" w="2959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6" name="Google Shape;826;p112"/>
            <p:cNvSpPr/>
            <p:nvPr/>
          </p:nvSpPr>
          <p:spPr>
            <a:xfrm>
              <a:off x="70883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7" name="Google Shape;827;p112"/>
            <p:cNvSpPr/>
            <p:nvPr/>
          </p:nvSpPr>
          <p:spPr>
            <a:xfrm>
              <a:off x="6952640" y="4530912"/>
              <a:ext cx="94688" cy="612576"/>
            </a:xfrm>
            <a:custGeom>
              <a:rect b="b" l="l" r="r" t="t"/>
              <a:pathLst>
                <a:path extrusionOk="0" h="19143" w="2959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8" name="Google Shape;828;p112"/>
            <p:cNvSpPr/>
            <p:nvPr/>
          </p:nvSpPr>
          <p:spPr>
            <a:xfrm>
              <a:off x="7365184" y="4739840"/>
              <a:ext cx="94688" cy="403648"/>
            </a:xfrm>
            <a:custGeom>
              <a:rect b="b" l="l" r="r" t="t"/>
              <a:pathLst>
                <a:path extrusionOk="0" h="12614" w="2959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29" name="Google Shape;829;p112"/>
            <p:cNvSpPr/>
            <p:nvPr/>
          </p:nvSpPr>
          <p:spPr>
            <a:xfrm>
              <a:off x="7229472" y="4825568"/>
              <a:ext cx="94688" cy="317920"/>
            </a:xfrm>
            <a:custGeom>
              <a:rect b="b" l="l" r="r" t="t"/>
              <a:pathLst>
                <a:path extrusionOk="0" h="9935" w="2959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0" name="Google Shape;830;p112"/>
            <p:cNvSpPr/>
            <p:nvPr/>
          </p:nvSpPr>
          <p:spPr>
            <a:xfrm>
              <a:off x="7643808" y="4632704"/>
              <a:ext cx="92896" cy="510784"/>
            </a:xfrm>
            <a:custGeom>
              <a:rect b="b" l="l" r="r" t="t"/>
              <a:pathLst>
                <a:path extrusionOk="0" h="15962" w="2903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1" name="Google Shape;831;p112"/>
            <p:cNvSpPr/>
            <p:nvPr/>
          </p:nvSpPr>
          <p:spPr>
            <a:xfrm>
              <a:off x="7506272" y="4963104"/>
              <a:ext cx="94688" cy="180384"/>
            </a:xfrm>
            <a:custGeom>
              <a:rect b="b" l="l" r="r" t="t"/>
              <a:pathLst>
                <a:path extrusionOk="0" h="5637" w="2959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2" name="Google Shape;832;p112"/>
            <p:cNvSpPr/>
            <p:nvPr/>
          </p:nvSpPr>
          <p:spPr>
            <a:xfrm>
              <a:off x="7920608" y="4909504"/>
              <a:ext cx="94688" cy="233984"/>
            </a:xfrm>
            <a:custGeom>
              <a:rect b="b" l="l" r="r" t="t"/>
              <a:pathLst>
                <a:path extrusionOk="0" h="7312" w="2959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3" name="Google Shape;833;p112"/>
            <p:cNvSpPr/>
            <p:nvPr/>
          </p:nvSpPr>
          <p:spPr>
            <a:xfrm>
              <a:off x="77848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4" name="Google Shape;834;p112"/>
            <p:cNvSpPr/>
            <p:nvPr/>
          </p:nvSpPr>
          <p:spPr>
            <a:xfrm>
              <a:off x="8197440" y="4571968"/>
              <a:ext cx="94688" cy="571520"/>
            </a:xfrm>
            <a:custGeom>
              <a:rect b="b" l="l" r="r" t="t"/>
              <a:pathLst>
                <a:path extrusionOk="0" h="17860" w="2959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5" name="Google Shape;835;p112"/>
            <p:cNvSpPr/>
            <p:nvPr/>
          </p:nvSpPr>
          <p:spPr>
            <a:xfrm>
              <a:off x="8061696" y="4777344"/>
              <a:ext cx="94688" cy="366144"/>
            </a:xfrm>
            <a:custGeom>
              <a:rect b="b" l="l" r="r" t="t"/>
              <a:pathLst>
                <a:path extrusionOk="0" h="11442" w="2959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6" name="Google Shape;836;p112"/>
            <p:cNvSpPr/>
            <p:nvPr/>
          </p:nvSpPr>
          <p:spPr>
            <a:xfrm>
              <a:off x="8474272" y="4721984"/>
              <a:ext cx="94656" cy="421504"/>
            </a:xfrm>
            <a:custGeom>
              <a:rect b="b" l="l" r="r" t="t"/>
              <a:pathLst>
                <a:path extrusionOk="0" h="13172" w="2958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7" name="Google Shape;837;p112"/>
            <p:cNvSpPr/>
            <p:nvPr/>
          </p:nvSpPr>
          <p:spPr>
            <a:xfrm>
              <a:off x="8338528" y="4488032"/>
              <a:ext cx="94688" cy="655456"/>
            </a:xfrm>
            <a:custGeom>
              <a:rect b="b" l="l" r="r" t="t"/>
              <a:pathLst>
                <a:path extrusionOk="0" h="20483" w="2959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8" name="Google Shape;838;p112"/>
            <p:cNvSpPr/>
            <p:nvPr/>
          </p:nvSpPr>
          <p:spPr>
            <a:xfrm>
              <a:off x="8751072" y="4409440"/>
              <a:ext cx="94688" cy="734048"/>
            </a:xfrm>
            <a:custGeom>
              <a:rect b="b" l="l" r="r" t="t"/>
              <a:pathLst>
                <a:path extrusionOk="0" h="22939" w="2959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9" name="Google Shape;839;p112"/>
            <p:cNvSpPr/>
            <p:nvPr/>
          </p:nvSpPr>
          <p:spPr>
            <a:xfrm>
              <a:off x="8615360" y="4295168"/>
              <a:ext cx="94688" cy="848320"/>
            </a:xfrm>
            <a:custGeom>
              <a:rect b="b" l="l" r="r" t="t"/>
              <a:pathLst>
                <a:path extrusionOk="0" h="26510" w="2959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40" name="Google Shape;840;p112"/>
            <p:cNvSpPr/>
            <p:nvPr/>
          </p:nvSpPr>
          <p:spPr>
            <a:xfrm>
              <a:off x="9029696" y="4409440"/>
              <a:ext cx="92896" cy="734048"/>
            </a:xfrm>
            <a:custGeom>
              <a:rect b="b" l="l" r="r" t="t"/>
              <a:pathLst>
                <a:path extrusionOk="0" h="22939" w="2903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41" name="Google Shape;841;p112"/>
            <p:cNvSpPr/>
            <p:nvPr/>
          </p:nvSpPr>
          <p:spPr>
            <a:xfrm>
              <a:off x="8893952" y="4180864"/>
              <a:ext cx="92896" cy="962624"/>
            </a:xfrm>
            <a:custGeom>
              <a:rect b="b" l="l" r="r" t="t"/>
              <a:pathLst>
                <a:path extrusionOk="0" h="30082" w="2903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842" name="Google Shape;842;p112"/>
          <p:cNvSpPr/>
          <p:nvPr/>
        </p:nvSpPr>
        <p:spPr>
          <a:xfrm>
            <a:off x="0" y="3579000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43" name="Google Shape;843;p112"/>
          <p:cNvSpPr txBox="1"/>
          <p:nvPr>
            <p:ph idx="1" type="body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▫"/>
              <a:defRPr b="0" i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indent="-3810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indent="-3810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indent="-3810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indent="-3810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indent="-3810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4" name="Google Shape;844;p112"/>
          <p:cNvSpPr txBox="1"/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_2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3"/>
          <p:cNvSpPr/>
          <p:nvPr/>
        </p:nvSpPr>
        <p:spPr>
          <a:xfrm flipH="1" rot="10800000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13"/>
          <p:cNvSpPr txBox="1"/>
          <p:nvPr>
            <p:ph idx="1" type="body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419100" lvl="0" marL="457200" rtl="0" algn="ctr">
              <a:spcBef>
                <a:spcPts val="800"/>
              </a:spcBef>
              <a:spcAft>
                <a:spcPts val="0"/>
              </a:spcAft>
              <a:buSzPts val="3000"/>
              <a:buFont typeface="Titillium Web ExtraLight"/>
              <a:buChar char="▪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indent="-419100" lvl="1" marL="914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indent="-419100" lvl="2" marL="1371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–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indent="-419100" lvl="3" marL="1828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indent="-419100" lvl="4" marL="22860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indent="-419100" lvl="5" marL="27432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indent="-419100" lvl="6" marL="3200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indent="-419100" lvl="7" marL="3657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indent="-419100" lvl="8" marL="4114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848" name="Google Shape;848;p113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9" name="Google Shape;849;p113"/>
          <p:cNvSpPr/>
          <p:nvPr/>
        </p:nvSpPr>
        <p:spPr>
          <a:xfrm>
            <a:off x="0" y="4011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TITLE_1_1_3"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14"/>
          <p:cNvSpPr/>
          <p:nvPr/>
        </p:nvSpPr>
        <p:spPr>
          <a:xfrm flipH="1" rot="10800000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14"/>
          <p:cNvSpPr txBox="1"/>
          <p:nvPr>
            <p:ph idx="1" type="body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419100" lvl="0" marL="457200" rtl="0" algn="ctr">
              <a:spcBef>
                <a:spcPts val="800"/>
              </a:spcBef>
              <a:spcAft>
                <a:spcPts val="0"/>
              </a:spcAft>
              <a:buSzPts val="3000"/>
              <a:buFont typeface="Titillium Web ExtraLight"/>
              <a:buChar char="▪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indent="-419100" lvl="1" marL="914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indent="-419100" lvl="2" marL="1371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–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indent="-419100" lvl="3" marL="1828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indent="-419100" lvl="4" marL="22860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indent="-419100" lvl="5" marL="27432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indent="-419100" lvl="6" marL="32004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indent="-419100" lvl="7" marL="36576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indent="-419100" lvl="8" marL="4114800" rtl="0" algn="ctr">
              <a:spcBef>
                <a:spcPts val="400"/>
              </a:spcBef>
              <a:spcAft>
                <a:spcPts val="0"/>
              </a:spcAft>
              <a:buSzPts val="3000"/>
              <a:buFont typeface="Titillium Web ExtraLight"/>
              <a:buChar char="•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/>
        </p:txBody>
      </p:sp>
      <p:sp>
        <p:nvSpPr>
          <p:cNvPr id="853" name="Google Shape;853;p114"/>
          <p:cNvSpPr txBox="1"/>
          <p:nvPr>
            <p:ph idx="12" type="sldNum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4" name="Google Shape;854;p114"/>
          <p:cNvSpPr/>
          <p:nvPr/>
        </p:nvSpPr>
        <p:spPr>
          <a:xfrm>
            <a:off x="0" y="4011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6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1" name="Google Shape;861;p116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2" name="Google Shape;862;p116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63" name="Google Shape;863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7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6" name="Google Shape;866;p117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67" name="Google Shape;867;p117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8" name="Google Shape;868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8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118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72" name="Google Shape;872;p118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873" name="Google Shape;873;p11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4" name="Google Shape;874;p11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75" name="Google Shape;875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9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11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9" name="Google Shape;879;p119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80" name="Google Shape;880;p119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81" name="Google Shape;881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0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2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5" name="Google Shape;885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1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121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9" name="Google Shape;889;p121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90" name="Google Shape;890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2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3" name="Google Shape;893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123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7" name="Google Shape;897;p123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98" name="Google Shape;898;p123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99" name="Google Shape;899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4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124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903" name="Google Shape;903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~)">
  <p:cSld name="CUSTOM_2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071350" y="1930725"/>
            <a:ext cx="5001300" cy="141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2071350" y="3410250"/>
            <a:ext cx="5001300" cy="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25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6" name="Google Shape;906;p125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07" name="Google Shape;907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3 Section Header v4">
  <p:cSld name="SECTION_HEADER_1_1_1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7"/>
          <p:cNvSpPr/>
          <p:nvPr/>
        </p:nvSpPr>
        <p:spPr>
          <a:xfrm>
            <a:off x="0" y="3302225"/>
            <a:ext cx="9144000" cy="1841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2" name="Google Shape;912;p127"/>
          <p:cNvSpPr txBox="1"/>
          <p:nvPr>
            <p:ph type="ctrTitle"/>
          </p:nvPr>
        </p:nvSpPr>
        <p:spPr>
          <a:xfrm>
            <a:off x="1118500" y="234684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913" name="Google Shape;913;p127"/>
          <p:cNvSpPr txBox="1"/>
          <p:nvPr>
            <p:ph idx="1" type="subTitle"/>
          </p:nvPr>
        </p:nvSpPr>
        <p:spPr>
          <a:xfrm>
            <a:off x="1118500" y="43590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6985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6985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6985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6985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6985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6985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6985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6985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4" name="Google Shape;914;p127"/>
          <p:cNvSpPr/>
          <p:nvPr/>
        </p:nvSpPr>
        <p:spPr>
          <a:xfrm>
            <a:off x="4273150" y="42437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127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16" name="Google Shape;916;p127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Title and Content">
  <p:cSld name="OBJECT_1_1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8"/>
          <p:cNvSpPr txBox="1"/>
          <p:nvPr>
            <p:ph idx="1" type="body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19" name="Google Shape;919;p1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~)">
  <p:cSld name="TITLE_1_1_1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2" name="Google Shape;922;p129"/>
          <p:cNvSpPr txBox="1"/>
          <p:nvPr>
            <p:ph type="ctrTitle"/>
          </p:nvPr>
        </p:nvSpPr>
        <p:spPr>
          <a:xfrm>
            <a:off x="2469000" y="10703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923" name="Google Shape;923;p129"/>
          <p:cNvSpPr txBox="1"/>
          <p:nvPr>
            <p:ph idx="1" type="subTitle"/>
          </p:nvPr>
        </p:nvSpPr>
        <p:spPr>
          <a:xfrm>
            <a:off x="2469000" y="30825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825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  <a:defRPr>
                <a:solidFill>
                  <a:srgbClr val="FFFFFF"/>
                </a:solidFill>
              </a:defRPr>
            </a:lvl1pPr>
            <a:lvl2pPr indent="-6985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indent="-6985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indent="-6985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indent="-6985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indent="-6985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indent="-6985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indent="-6985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indent="-6985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4" name="Google Shape;924;p129"/>
          <p:cNvSpPr/>
          <p:nvPr/>
        </p:nvSpPr>
        <p:spPr>
          <a:xfrm>
            <a:off x="4297650" y="29673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129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1"/>
          <p:cNvSpPr txBox="1"/>
          <p:nvPr>
            <p:ph type="ctrTitle"/>
          </p:nvPr>
        </p:nvSpPr>
        <p:spPr>
          <a:xfrm>
            <a:off x="2971800" y="1657350"/>
            <a:ext cx="55863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i="0" sz="36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1" name="Google Shape;931;p131"/>
          <p:cNvSpPr txBox="1"/>
          <p:nvPr>
            <p:ph idx="1" type="subTitle"/>
          </p:nvPr>
        </p:nvSpPr>
        <p:spPr>
          <a:xfrm>
            <a:off x="2971800" y="2571750"/>
            <a:ext cx="55863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32" name="Google Shape;932;p131"/>
          <p:cNvCxnSpPr/>
          <p:nvPr/>
        </p:nvCxnSpPr>
        <p:spPr>
          <a:xfrm flipH="1" rot="10800000">
            <a:off x="2940417" y="2536424"/>
            <a:ext cx="5594100" cy="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3" name="Google Shape;933;p131"/>
          <p:cNvSpPr txBox="1"/>
          <p:nvPr/>
        </p:nvSpPr>
        <p:spPr>
          <a:xfrm>
            <a:off x="1335524" y="2241168"/>
            <a:ext cx="14745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3262"/>
                </a:solidFill>
              </a:rPr>
              <a:t>D</a:t>
            </a:r>
            <a:r>
              <a:rPr b="1" lang="en" sz="2000">
                <a:solidFill>
                  <a:srgbClr val="003262"/>
                </a:solidFill>
              </a:rPr>
              <a:t>ATA</a:t>
            </a:r>
            <a:r>
              <a:rPr b="1" lang="en" sz="2800">
                <a:solidFill>
                  <a:srgbClr val="003262"/>
                </a:solidFill>
              </a:rPr>
              <a:t> 8</a:t>
            </a:r>
            <a:endParaRPr b="1">
              <a:solidFill>
                <a:srgbClr val="C4820E"/>
              </a:solidFill>
            </a:endParaRPr>
          </a:p>
        </p:txBody>
      </p:sp>
      <p:pic>
        <p:nvPicPr>
          <p:cNvPr id="934" name="Google Shape;934;p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124" y="2237985"/>
            <a:ext cx="726225" cy="580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2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b="1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37" name="Google Shape;937;p132"/>
          <p:cNvCxnSpPr/>
          <p:nvPr/>
        </p:nvCxnSpPr>
        <p:spPr>
          <a:xfrm>
            <a:off x="457200" y="881840"/>
            <a:ext cx="82296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8" name="Google Shape;938;p132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TITLE_ONLY_1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33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Header">
  <p:cSld name="CUSTOM">
    <p:bg>
      <p:bgPr>
        <a:solidFill>
          <a:srgbClr val="EDEBEB"/>
        </a:solidFill>
      </p:bgPr>
    </p:bg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35"/>
          <p:cNvSpPr/>
          <p:nvPr/>
        </p:nvSpPr>
        <p:spPr>
          <a:xfrm>
            <a:off x="144450" y="177450"/>
            <a:ext cx="8855100" cy="4788600"/>
          </a:xfrm>
          <a:prstGeom prst="roundRect">
            <a:avLst>
              <a:gd fmla="val 16667" name="adj"/>
            </a:avLst>
          </a:prstGeom>
          <a:noFill/>
          <a:ln cap="flat" cmpd="sng" w="1143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135"/>
          <p:cNvSpPr txBox="1"/>
          <p:nvPr/>
        </p:nvSpPr>
        <p:spPr>
          <a:xfrm>
            <a:off x="1538550" y="1036675"/>
            <a:ext cx="60669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CITY COLLEGE OF SAN FRANCISCO</a:t>
            </a:r>
            <a:endParaRPr b="1" sz="24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948" name="Google Shape;948;p135"/>
          <p:cNvSpPr txBox="1"/>
          <p:nvPr/>
        </p:nvSpPr>
        <p:spPr>
          <a:xfrm>
            <a:off x="2694600" y="1469275"/>
            <a:ext cx="3754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Mathematics Department</a:t>
            </a:r>
            <a:endParaRPr sz="16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949" name="Google Shape;949;p135"/>
          <p:cNvSpPr/>
          <p:nvPr/>
        </p:nvSpPr>
        <p:spPr>
          <a:xfrm>
            <a:off x="3478600" y="1904204"/>
            <a:ext cx="2186800" cy="207125"/>
          </a:xfrm>
          <a:custGeom>
            <a:rect b="b" l="l" r="r" t="t"/>
            <a:pathLst>
              <a:path extrusionOk="0" h="8285" w="87472">
                <a:moveTo>
                  <a:pt x="0" y="2883"/>
                </a:moveTo>
                <a:cubicBezTo>
                  <a:pt x="3677" y="1369"/>
                  <a:pt x="7788" y="-670"/>
                  <a:pt x="11645" y="295"/>
                </a:cubicBezTo>
                <a:cubicBezTo>
                  <a:pt x="15322" y="1215"/>
                  <a:pt x="16434" y="8334"/>
                  <a:pt x="20186" y="7800"/>
                </a:cubicBezTo>
                <a:cubicBezTo>
                  <a:pt x="24044" y="7251"/>
                  <a:pt x="26683" y="1788"/>
                  <a:pt x="30537" y="2366"/>
                </a:cubicBezTo>
                <a:cubicBezTo>
                  <a:pt x="41113" y="3952"/>
                  <a:pt x="51499" y="9387"/>
                  <a:pt x="62110" y="8059"/>
                </a:cubicBezTo>
                <a:cubicBezTo>
                  <a:pt x="70689" y="6986"/>
                  <a:pt x="78826" y="2624"/>
                  <a:pt x="87472" y="2624"/>
                </a:cubicBezTo>
              </a:path>
            </a:pathLst>
          </a:cu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2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No Logo)">
  <p:cSld name="TITLE_1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1143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p14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2_1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37"/>
          <p:cNvSpPr txBox="1"/>
          <p:nvPr/>
        </p:nvSpPr>
        <p:spPr>
          <a:xfrm>
            <a:off x="2204081" y="151050"/>
            <a:ext cx="49728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32526"/>
              </a:solidFill>
            </a:endParaRPr>
          </a:p>
        </p:txBody>
      </p:sp>
      <p:sp>
        <p:nvSpPr>
          <p:cNvPr id="953" name="Google Shape;953;p137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1">
    <p:bg>
      <p:bgPr>
        <a:solidFill>
          <a:srgbClr val="EDEBEB"/>
        </a:solidFill>
      </p:bgPr>
    </p:bg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38"/>
          <p:cNvSpPr/>
          <p:nvPr/>
        </p:nvSpPr>
        <p:spPr>
          <a:xfrm>
            <a:off x="144450" y="177450"/>
            <a:ext cx="8855100" cy="4788600"/>
          </a:xfrm>
          <a:prstGeom prst="roundRect">
            <a:avLst>
              <a:gd fmla="val 16667" name="adj"/>
            </a:avLst>
          </a:prstGeom>
          <a:noFill/>
          <a:ln cap="flat" cmpd="sng" w="1143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138"/>
          <p:cNvSpPr txBox="1"/>
          <p:nvPr>
            <p:ph type="title"/>
          </p:nvPr>
        </p:nvSpPr>
        <p:spPr>
          <a:xfrm>
            <a:off x="916950" y="2160838"/>
            <a:ext cx="7310100" cy="6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2800"/>
              <a:buNone/>
              <a:defRPr>
                <a:solidFill>
                  <a:srgbClr val="E325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7" name="Google Shape;957;p138"/>
          <p:cNvSpPr/>
          <p:nvPr/>
        </p:nvSpPr>
        <p:spPr>
          <a:xfrm>
            <a:off x="1058575" y="2775529"/>
            <a:ext cx="2186800" cy="207125"/>
          </a:xfrm>
          <a:custGeom>
            <a:rect b="b" l="l" r="r" t="t"/>
            <a:pathLst>
              <a:path extrusionOk="0" h="8285" w="87472">
                <a:moveTo>
                  <a:pt x="0" y="2883"/>
                </a:moveTo>
                <a:cubicBezTo>
                  <a:pt x="3677" y="1369"/>
                  <a:pt x="7788" y="-670"/>
                  <a:pt x="11645" y="295"/>
                </a:cubicBezTo>
                <a:cubicBezTo>
                  <a:pt x="15322" y="1215"/>
                  <a:pt x="16434" y="8334"/>
                  <a:pt x="20186" y="7800"/>
                </a:cubicBezTo>
                <a:cubicBezTo>
                  <a:pt x="24044" y="7251"/>
                  <a:pt x="26683" y="1788"/>
                  <a:pt x="30537" y="2366"/>
                </a:cubicBezTo>
                <a:cubicBezTo>
                  <a:pt x="41113" y="3952"/>
                  <a:pt x="51499" y="9387"/>
                  <a:pt x="62110" y="8059"/>
                </a:cubicBezTo>
                <a:cubicBezTo>
                  <a:pt x="70689" y="6986"/>
                  <a:pt x="78826" y="2624"/>
                  <a:pt x="87472" y="2624"/>
                </a:cubicBezTo>
              </a:path>
            </a:pathLst>
          </a:cu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CUSTOM_1_1">
    <p:bg>
      <p:bgPr>
        <a:solidFill>
          <a:srgbClr val="EDEBEB"/>
        </a:solid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39"/>
          <p:cNvSpPr/>
          <p:nvPr/>
        </p:nvSpPr>
        <p:spPr>
          <a:xfrm>
            <a:off x="144450" y="177450"/>
            <a:ext cx="8855100" cy="4788600"/>
          </a:xfrm>
          <a:prstGeom prst="roundRect">
            <a:avLst>
              <a:gd fmla="val 16667" name="adj"/>
            </a:avLst>
          </a:prstGeom>
          <a:noFill/>
          <a:ln cap="flat" cmpd="sng" w="1143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139"/>
          <p:cNvSpPr txBox="1"/>
          <p:nvPr>
            <p:ph type="title"/>
          </p:nvPr>
        </p:nvSpPr>
        <p:spPr>
          <a:xfrm>
            <a:off x="835350" y="718150"/>
            <a:ext cx="7310100" cy="6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2800"/>
              <a:buNone/>
              <a:defRPr>
                <a:solidFill>
                  <a:srgbClr val="E325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1" name="Google Shape;961;p139"/>
          <p:cNvSpPr txBox="1"/>
          <p:nvPr>
            <p:ph idx="1" type="body"/>
          </p:nvPr>
        </p:nvSpPr>
        <p:spPr>
          <a:xfrm>
            <a:off x="835350" y="1830975"/>
            <a:ext cx="73101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2" name="Google Shape;962;p139"/>
          <p:cNvSpPr/>
          <p:nvPr/>
        </p:nvSpPr>
        <p:spPr>
          <a:xfrm>
            <a:off x="976975" y="1332841"/>
            <a:ext cx="2186800" cy="207125"/>
          </a:xfrm>
          <a:custGeom>
            <a:rect b="b" l="l" r="r" t="t"/>
            <a:pathLst>
              <a:path extrusionOk="0" h="8285" w="87472">
                <a:moveTo>
                  <a:pt x="0" y="2883"/>
                </a:moveTo>
                <a:cubicBezTo>
                  <a:pt x="3677" y="1369"/>
                  <a:pt x="7788" y="-670"/>
                  <a:pt x="11645" y="295"/>
                </a:cubicBezTo>
                <a:cubicBezTo>
                  <a:pt x="15322" y="1215"/>
                  <a:pt x="16434" y="8334"/>
                  <a:pt x="20186" y="7800"/>
                </a:cubicBezTo>
                <a:cubicBezTo>
                  <a:pt x="24044" y="7251"/>
                  <a:pt x="26683" y="1788"/>
                  <a:pt x="30537" y="2366"/>
                </a:cubicBezTo>
                <a:cubicBezTo>
                  <a:pt x="41113" y="3952"/>
                  <a:pt x="51499" y="9387"/>
                  <a:pt x="62110" y="8059"/>
                </a:cubicBezTo>
                <a:cubicBezTo>
                  <a:pt x="70689" y="6986"/>
                  <a:pt x="78826" y="2624"/>
                  <a:pt x="87472" y="2624"/>
                </a:cubicBezTo>
              </a:path>
            </a:pathLst>
          </a:cu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 &amp; Logo)">
  <p:cSld name="CUSTOM_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66" name="Google Shape;66;p15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" name="Google Shape;69;p15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)">
  <p:cSld name="CUSTOM_3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73" name="Google Shape;73;p16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6" name="Google Shape;76;p16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~)">
  <p:cSld name="TITLE_1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" name="Google Shape;79;p17"/>
          <p:cNvSpPr txBox="1"/>
          <p:nvPr>
            <p:ph type="ctrTitle"/>
          </p:nvPr>
        </p:nvSpPr>
        <p:spPr>
          <a:xfrm>
            <a:off x="2469000" y="10703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80" name="Google Shape;80;p17"/>
          <p:cNvSpPr txBox="1"/>
          <p:nvPr>
            <p:ph idx="1" type="subTitle"/>
          </p:nvPr>
        </p:nvSpPr>
        <p:spPr>
          <a:xfrm>
            <a:off x="2469000" y="30825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1143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1" name="Google Shape;81;p17"/>
          <p:cNvSpPr/>
          <p:nvPr/>
        </p:nvSpPr>
        <p:spPr>
          <a:xfrm>
            <a:off x="4297650" y="29673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Thin)">
  <p:cSld name="CUSTOM_3_1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" name="Google Shape;85;p18"/>
          <p:cNvSpPr txBox="1"/>
          <p:nvPr>
            <p:ph type="title"/>
          </p:nvPr>
        </p:nvSpPr>
        <p:spPr>
          <a:xfrm>
            <a:off x="2581725" y="1121450"/>
            <a:ext cx="4717800" cy="14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86" name="Google Shape;86;p18"/>
          <p:cNvSpPr/>
          <p:nvPr/>
        </p:nvSpPr>
        <p:spPr>
          <a:xfrm>
            <a:off x="2728425" y="268202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87" name="Google Shape;87;p18"/>
          <p:cNvSpPr txBox="1"/>
          <p:nvPr>
            <p:ph idx="1" type="subTitle"/>
          </p:nvPr>
        </p:nvSpPr>
        <p:spPr>
          <a:xfrm>
            <a:off x="2581725" y="2767225"/>
            <a:ext cx="47178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88" name="Google Shape;88;p18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0" y="-150"/>
            <a:ext cx="14643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0 Section Header v1">
  <p:cSld name="SECTION_HEADER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ctrTitle"/>
          </p:nvPr>
        </p:nvSpPr>
        <p:spPr>
          <a:xfrm>
            <a:off x="1143000" y="22133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/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" type="subTitle"/>
          </p:nvPr>
        </p:nvSpPr>
        <p:spPr>
          <a:xfrm>
            <a:off x="1143000" y="4225527"/>
            <a:ext cx="6858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/>
          <p:nvPr/>
        </p:nvSpPr>
        <p:spPr>
          <a:xfrm>
            <a:off x="4297650" y="4110300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/>
          <p:nvPr/>
        </p:nvSpPr>
        <p:spPr>
          <a:xfrm rot="10800000">
            <a:off x="0" y="1851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1 Section Header v2">
  <p:cSld name="CUSTOM_9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 flipH="1">
            <a:off x="7736100" y="0"/>
            <a:ext cx="1407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561300" y="4483375"/>
            <a:ext cx="5934900" cy="534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>
                <a:solidFill>
                  <a:srgbClr val="1F497D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98" name="Google Shape;98;p20"/>
          <p:cNvSpPr/>
          <p:nvPr/>
        </p:nvSpPr>
        <p:spPr>
          <a:xfrm>
            <a:off x="0" y="1654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" name="Google Shape;99;p20"/>
          <p:cNvSpPr txBox="1"/>
          <p:nvPr>
            <p:ph type="title"/>
          </p:nvPr>
        </p:nvSpPr>
        <p:spPr>
          <a:xfrm>
            <a:off x="561300" y="2948050"/>
            <a:ext cx="5934900" cy="130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pic>
        <p:nvPicPr>
          <p:cNvPr id="100" name="Google Shape;100;p20"/>
          <p:cNvPicPr preferRelativeResize="0"/>
          <p:nvPr/>
        </p:nvPicPr>
        <p:blipFill rotWithShape="1">
          <a:blip r:embed="rId2">
            <a:alphaModFix/>
          </a:blip>
          <a:srcRect b="-2149" l="36324" r="17776" t="2159"/>
          <a:stretch/>
        </p:blipFill>
        <p:spPr>
          <a:xfrm>
            <a:off x="7758900" y="4542200"/>
            <a:ext cx="138510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2 Section Header v3">
  <p:cSld name="SECTION_HEADER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/>
        </p:nvSpPr>
        <p:spPr>
          <a:xfrm>
            <a:off x="0" y="0"/>
            <a:ext cx="1436700" cy="51435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" name="Google Shape;103;p21"/>
          <p:cNvSpPr txBox="1"/>
          <p:nvPr>
            <p:ph type="ctrTitle"/>
          </p:nvPr>
        </p:nvSpPr>
        <p:spPr>
          <a:xfrm>
            <a:off x="1118500" y="206489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1F497D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" type="subTitle"/>
          </p:nvPr>
        </p:nvSpPr>
        <p:spPr>
          <a:xfrm>
            <a:off x="1118500" y="4077052"/>
            <a:ext cx="68580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>
                <a:solidFill>
                  <a:srgbClr val="1F497D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05" name="Google Shape;105;p21"/>
          <p:cNvSpPr/>
          <p:nvPr/>
        </p:nvSpPr>
        <p:spPr>
          <a:xfrm>
            <a:off x="4273150" y="3961825"/>
            <a:ext cx="548700" cy="90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106" name="Google Shape;106;p21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3 Section Header v4">
  <p:cSld name="SECTION_HEADER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/>
          <p:nvPr/>
        </p:nvSpPr>
        <p:spPr>
          <a:xfrm>
            <a:off x="0" y="3302225"/>
            <a:ext cx="9144000" cy="1841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" name="Google Shape;109;p22"/>
          <p:cNvSpPr txBox="1"/>
          <p:nvPr>
            <p:ph type="ctrTitle"/>
          </p:nvPr>
        </p:nvSpPr>
        <p:spPr>
          <a:xfrm>
            <a:off x="1118500" y="234684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110" name="Google Shape;110;p22"/>
          <p:cNvSpPr txBox="1"/>
          <p:nvPr>
            <p:ph idx="1" type="subTitle"/>
          </p:nvPr>
        </p:nvSpPr>
        <p:spPr>
          <a:xfrm>
            <a:off x="1118500" y="43590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889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889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889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889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889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889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889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/>
          <p:nvPr/>
        </p:nvSpPr>
        <p:spPr>
          <a:xfrm>
            <a:off x="4273150" y="42437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0 Title Only">
  <p:cSld name="TITLE_ONLY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Title and Content">
  <p:cSld name="OBJECT_1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2 Title and Content (2)">
  <p:cSld name="TWO_OBJECTS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idx="1" type="body"/>
          </p:nvPr>
        </p:nvSpPr>
        <p:spPr>
          <a:xfrm>
            <a:off x="634725" y="1369225"/>
            <a:ext cx="38802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2" type="body"/>
          </p:nvPr>
        </p:nvSpPr>
        <p:spPr>
          <a:xfrm>
            <a:off x="4629150" y="1369225"/>
            <a:ext cx="38862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3 Cause &amp; Effect">
  <p:cSld name="TWO_OBJECTS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26"/>
          <p:cNvCxnSpPr/>
          <p:nvPr/>
        </p:nvCxnSpPr>
        <p:spPr>
          <a:xfrm>
            <a:off x="4566900" y="1729250"/>
            <a:ext cx="0" cy="4240500"/>
          </a:xfrm>
          <a:prstGeom prst="straightConnector1">
            <a:avLst/>
          </a:prstGeom>
          <a:noFill/>
          <a:ln cap="flat" cmpd="sng" w="28575">
            <a:solidFill>
              <a:srgbClr val="E7E6E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26"/>
          <p:cNvSpPr/>
          <p:nvPr/>
        </p:nvSpPr>
        <p:spPr>
          <a:xfrm>
            <a:off x="4349400" y="1581800"/>
            <a:ext cx="411600" cy="4116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26" name="Google Shape;126;p26"/>
          <p:cNvSpPr txBox="1"/>
          <p:nvPr/>
        </p:nvSpPr>
        <p:spPr>
          <a:xfrm>
            <a:off x="4178808" y="1069848"/>
            <a:ext cx="7773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rPr>
              <a:t>➤</a:t>
            </a:r>
            <a:endParaRPr sz="18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27" name="Google Shape;127;p26"/>
          <p:cNvSpPr txBox="1"/>
          <p:nvPr>
            <p:ph idx="1" type="body"/>
          </p:nvPr>
        </p:nvSpPr>
        <p:spPr>
          <a:xfrm>
            <a:off x="634725" y="1997425"/>
            <a:ext cx="3282300" cy="25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Char char="●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Char char="○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Char char="■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900"/>
              <a:buChar char="●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700"/>
              <a:buChar char="○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●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○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28" name="Google Shape;128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2" type="body"/>
          </p:nvPr>
        </p:nvSpPr>
        <p:spPr>
          <a:xfrm>
            <a:off x="6286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3" type="body"/>
          </p:nvPr>
        </p:nvSpPr>
        <p:spPr>
          <a:xfrm>
            <a:off x="52210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4" type="body"/>
          </p:nvPr>
        </p:nvSpPr>
        <p:spPr>
          <a:xfrm>
            <a:off x="5221050" y="1997425"/>
            <a:ext cx="3282300" cy="25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Char char="●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Char char="○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Char char="■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900"/>
              <a:buChar char="●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700"/>
              <a:buChar char="○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●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○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600"/>
              <a:buChar char="■"/>
              <a:defRPr sz="6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4 Comparison (2)">
  <p:cSld name="TWO_OBJECTS_WITH_TEXT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idx="1" type="body"/>
          </p:nvPr>
        </p:nvSpPr>
        <p:spPr>
          <a:xfrm>
            <a:off x="4629150" y="1869325"/>
            <a:ext cx="38862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7"/>
          <p:cNvSpPr txBox="1"/>
          <p:nvPr>
            <p:ph idx="2" type="body"/>
          </p:nvPr>
        </p:nvSpPr>
        <p:spPr>
          <a:xfrm>
            <a:off x="628725" y="1869325"/>
            <a:ext cx="3886200" cy="27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3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6" name="Google Shape;136;p27"/>
          <p:cNvSpPr txBox="1"/>
          <p:nvPr>
            <p:ph idx="4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37" name="Google Shape;137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5 Comparison (3)">
  <p:cSld name="CUSTOM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3430200" y="1878800"/>
            <a:ext cx="2286000" cy="276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2" type="body"/>
          </p:nvPr>
        </p:nvSpPr>
        <p:spPr>
          <a:xfrm>
            <a:off x="6230550" y="1878800"/>
            <a:ext cx="2286000" cy="276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3" type="body"/>
          </p:nvPr>
        </p:nvSpPr>
        <p:spPr>
          <a:xfrm>
            <a:off x="626225" y="1873775"/>
            <a:ext cx="2286000" cy="276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4" type="body"/>
          </p:nvPr>
        </p:nvSpPr>
        <p:spPr>
          <a:xfrm>
            <a:off x="629846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3" name="Google Shape;143;p28"/>
          <p:cNvSpPr txBox="1"/>
          <p:nvPr>
            <p:ph idx="5" type="body"/>
          </p:nvPr>
        </p:nvSpPr>
        <p:spPr>
          <a:xfrm>
            <a:off x="623055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4" name="Google Shape;144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5" name="Google Shape;145;p28"/>
          <p:cNvSpPr txBox="1"/>
          <p:nvPr>
            <p:ph idx="6" type="body"/>
          </p:nvPr>
        </p:nvSpPr>
        <p:spPr>
          <a:xfrm>
            <a:off x="343020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6 Comparison (4)">
  <p:cSld name="CUSTOM_4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idx="1" type="body"/>
          </p:nvPr>
        </p:nvSpPr>
        <p:spPr>
          <a:xfrm>
            <a:off x="62985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8" name="Google Shape;148;p29"/>
          <p:cNvSpPr txBox="1"/>
          <p:nvPr>
            <p:ph idx="2" type="body"/>
          </p:nvPr>
        </p:nvSpPr>
        <p:spPr>
          <a:xfrm>
            <a:off x="668790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idx="3" type="body"/>
          </p:nvPr>
        </p:nvSpPr>
        <p:spPr>
          <a:xfrm>
            <a:off x="6298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1" name="Google Shape;151;p29"/>
          <p:cNvSpPr txBox="1"/>
          <p:nvPr>
            <p:ph idx="4" type="body"/>
          </p:nvPr>
        </p:nvSpPr>
        <p:spPr>
          <a:xfrm>
            <a:off x="66877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2" name="Google Shape;152;p29"/>
          <p:cNvSpPr txBox="1"/>
          <p:nvPr>
            <p:ph idx="5" type="body"/>
          </p:nvPr>
        </p:nvSpPr>
        <p:spPr>
          <a:xfrm>
            <a:off x="26506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53" name="Google Shape;153;p29"/>
          <p:cNvSpPr txBox="1"/>
          <p:nvPr>
            <p:ph idx="6" type="body"/>
          </p:nvPr>
        </p:nvSpPr>
        <p:spPr>
          <a:xfrm>
            <a:off x="26506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4" name="Google Shape;154;p29"/>
          <p:cNvSpPr txBox="1"/>
          <p:nvPr>
            <p:ph idx="7" type="body"/>
          </p:nvPr>
        </p:nvSpPr>
        <p:spPr>
          <a:xfrm>
            <a:off x="46714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b="1" sz="17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idx="8" type="body"/>
          </p:nvPr>
        </p:nvSpPr>
        <p:spPr>
          <a:xfrm>
            <a:off x="46714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7 Content (8)">
  <p:cSld name="CUSTOM_6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idx="1" type="body"/>
          </p:nvPr>
        </p:nvSpPr>
        <p:spPr>
          <a:xfrm>
            <a:off x="6298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8" name="Google Shape;158;p30"/>
          <p:cNvSpPr txBox="1"/>
          <p:nvPr>
            <p:ph idx="2" type="body"/>
          </p:nvPr>
        </p:nvSpPr>
        <p:spPr>
          <a:xfrm>
            <a:off x="66877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59" name="Google Shape;159;p30"/>
          <p:cNvSpPr txBox="1"/>
          <p:nvPr>
            <p:ph idx="3" type="body"/>
          </p:nvPr>
        </p:nvSpPr>
        <p:spPr>
          <a:xfrm>
            <a:off x="26506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0" name="Google Shape;160;p30"/>
          <p:cNvSpPr txBox="1"/>
          <p:nvPr>
            <p:ph idx="4" type="body"/>
          </p:nvPr>
        </p:nvSpPr>
        <p:spPr>
          <a:xfrm>
            <a:off x="46714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1" name="Google Shape;161;p30"/>
          <p:cNvSpPr txBox="1"/>
          <p:nvPr>
            <p:ph idx="5" type="body"/>
          </p:nvPr>
        </p:nvSpPr>
        <p:spPr>
          <a:xfrm>
            <a:off x="6286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2" name="Google Shape;162;p30"/>
          <p:cNvSpPr txBox="1"/>
          <p:nvPr>
            <p:ph idx="6" type="body"/>
          </p:nvPr>
        </p:nvSpPr>
        <p:spPr>
          <a:xfrm>
            <a:off x="66865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3" name="Google Shape;163;p30"/>
          <p:cNvSpPr txBox="1"/>
          <p:nvPr>
            <p:ph idx="7" type="body"/>
          </p:nvPr>
        </p:nvSpPr>
        <p:spPr>
          <a:xfrm>
            <a:off x="26494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4" name="Google Shape;164;p30"/>
          <p:cNvSpPr txBox="1"/>
          <p:nvPr>
            <p:ph idx="8" type="body"/>
          </p:nvPr>
        </p:nvSpPr>
        <p:spPr>
          <a:xfrm>
            <a:off x="46702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65" name="Google Shape;165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0 - Image Left + Content Right">
  <p:cSld name="OBJECT_WITH_CAPTION_TEXT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4929600" y="554850"/>
            <a:ext cx="3855900" cy="4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31"/>
          <p:cNvSpPr/>
          <p:nvPr/>
        </p:nvSpPr>
        <p:spPr>
          <a:xfrm>
            <a:off x="0" y="0"/>
            <a:ext cx="4572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9" name="Google Shape;169;p31"/>
          <p:cNvSpPr txBox="1"/>
          <p:nvPr>
            <p:ph idx="2" type="body"/>
          </p:nvPr>
        </p:nvSpPr>
        <p:spPr>
          <a:xfrm>
            <a:off x="358488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" name="Google Shape;170;p31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1" name="Google Shape;171;p31"/>
          <p:cNvSpPr/>
          <p:nvPr/>
        </p:nvSpPr>
        <p:spPr>
          <a:xfrm>
            <a:off x="4741675" y="4095150"/>
            <a:ext cx="4173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2" name="Google Shape;172;p31"/>
          <p:cNvCxnSpPr/>
          <p:nvPr/>
        </p:nvCxnSpPr>
        <p:spPr>
          <a:xfrm flipH="1" rot="10800000">
            <a:off x="4551775" y="41029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31"/>
          <p:cNvCxnSpPr/>
          <p:nvPr/>
        </p:nvCxnSpPr>
        <p:spPr>
          <a:xfrm flipH="1" rot="10800000">
            <a:off x="4413900" y="41077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31"/>
          <p:cNvCxnSpPr/>
          <p:nvPr/>
        </p:nvCxnSpPr>
        <p:spPr>
          <a:xfrm flipH="1" rot="10800000">
            <a:off x="4457975" y="41196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31"/>
          <p:cNvCxnSpPr/>
          <p:nvPr/>
        </p:nvCxnSpPr>
        <p:spPr>
          <a:xfrm flipH="1" rot="10800000">
            <a:off x="4465700" y="40951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31"/>
          <p:cNvCxnSpPr/>
          <p:nvPr/>
        </p:nvCxnSpPr>
        <p:spPr>
          <a:xfrm flipH="1" rot="10800000">
            <a:off x="4465700" y="41278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31"/>
          <p:cNvCxnSpPr/>
          <p:nvPr/>
        </p:nvCxnSpPr>
        <p:spPr>
          <a:xfrm flipH="1" rot="10800000">
            <a:off x="4416300" y="41404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31"/>
          <p:cNvSpPr/>
          <p:nvPr/>
        </p:nvSpPr>
        <p:spPr>
          <a:xfrm>
            <a:off x="4572900" y="3971325"/>
            <a:ext cx="351000" cy="39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1 - Image Left + Content Right">
  <p:cSld name="Title + 1 column + image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1" name="Google Shape;181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82" name="Google Shape;182;p32"/>
          <p:cNvSpPr/>
          <p:nvPr/>
        </p:nvSpPr>
        <p:spPr>
          <a:xfrm>
            <a:off x="404310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3" name="Google Shape;183;p32"/>
          <p:cNvSpPr txBox="1"/>
          <p:nvPr>
            <p:ph idx="2" type="body"/>
          </p:nvPr>
        </p:nvSpPr>
        <p:spPr>
          <a:xfrm>
            <a:off x="4500300" y="1806700"/>
            <a:ext cx="4015200" cy="23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">
  <p:cSld name="Title + 1 column + image_1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6" name="Google Shape;186;p33"/>
          <p:cNvSpPr txBox="1"/>
          <p:nvPr>
            <p:ph idx="2" type="body"/>
          </p:nvPr>
        </p:nvSpPr>
        <p:spPr>
          <a:xfrm>
            <a:off x="628500" y="17305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7" name="Google Shape;187;p33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 1 (w caption)">
  <p:cSld name="Title + 1 column + image_1_2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34"/>
          <p:cNvSpPr txBox="1"/>
          <p:nvPr>
            <p:ph idx="2" type="body"/>
          </p:nvPr>
        </p:nvSpPr>
        <p:spPr>
          <a:xfrm>
            <a:off x="628500" y="1730500"/>
            <a:ext cx="3585900" cy="2268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1" name="Google Shape;191;p34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192" name="Google Shape;192;p34"/>
          <p:cNvSpPr txBox="1"/>
          <p:nvPr>
            <p:ph idx="3" type="body"/>
          </p:nvPr>
        </p:nvSpPr>
        <p:spPr>
          <a:xfrm>
            <a:off x="628500" y="3998825"/>
            <a:ext cx="3585900" cy="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3 - Content Left + Image Right">
  <p:cSld name="PICTURE_WITH_CAPTION_TEXT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idx="1" type="body"/>
          </p:nvPr>
        </p:nvSpPr>
        <p:spPr>
          <a:xfrm>
            <a:off x="356700" y="554850"/>
            <a:ext cx="3855900" cy="4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35"/>
          <p:cNvSpPr/>
          <p:nvPr/>
        </p:nvSpPr>
        <p:spPr>
          <a:xfrm>
            <a:off x="4573025" y="0"/>
            <a:ext cx="45711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6" name="Google Shape;196;p35"/>
          <p:cNvSpPr txBox="1"/>
          <p:nvPr>
            <p:ph idx="2" type="body"/>
          </p:nvPr>
        </p:nvSpPr>
        <p:spPr>
          <a:xfrm>
            <a:off x="4929713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99" name="Google Shape;199;p35"/>
          <p:cNvCxnSpPr/>
          <p:nvPr/>
        </p:nvCxnSpPr>
        <p:spPr>
          <a:xfrm flipH="1">
            <a:off x="45451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35"/>
          <p:cNvCxnSpPr/>
          <p:nvPr/>
        </p:nvCxnSpPr>
        <p:spPr>
          <a:xfrm flipH="1">
            <a:off x="45576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35"/>
          <p:cNvCxnSpPr/>
          <p:nvPr/>
        </p:nvCxnSpPr>
        <p:spPr>
          <a:xfrm flipH="1">
            <a:off x="45499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35"/>
          <p:cNvCxnSpPr/>
          <p:nvPr/>
        </p:nvCxnSpPr>
        <p:spPr>
          <a:xfrm flipH="1">
            <a:off x="4545150" y="41046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35"/>
          <p:cNvCxnSpPr/>
          <p:nvPr/>
        </p:nvCxnSpPr>
        <p:spPr>
          <a:xfrm flipH="1">
            <a:off x="4545150" y="41106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35"/>
          <p:cNvCxnSpPr/>
          <p:nvPr/>
        </p:nvCxnSpPr>
        <p:spPr>
          <a:xfrm flipH="1">
            <a:off x="45374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35"/>
          <p:cNvSpPr/>
          <p:nvPr/>
        </p:nvSpPr>
        <p:spPr>
          <a:xfrm>
            <a:off x="4486875" y="4051100"/>
            <a:ext cx="861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4 - Content Left + Image Right">
  <p:cSld name="Title + 1 column + image_1_1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555810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8" name="Google Shape;208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209" name="Google Shape;209;p36"/>
          <p:cNvSpPr/>
          <p:nvPr/>
        </p:nvSpPr>
        <p:spPr>
          <a:xfrm>
            <a:off x="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0" name="Google Shape;210;p36"/>
          <p:cNvSpPr txBox="1"/>
          <p:nvPr>
            <p:ph idx="2" type="body"/>
          </p:nvPr>
        </p:nvSpPr>
        <p:spPr>
          <a:xfrm>
            <a:off x="628650" y="1806700"/>
            <a:ext cx="4015200" cy="23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">
  <p:cSld name="Title + 1 column + image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idx="1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37"/>
          <p:cNvSpPr txBox="1"/>
          <p:nvPr>
            <p:ph idx="2" type="body"/>
          </p:nvPr>
        </p:nvSpPr>
        <p:spPr>
          <a:xfrm>
            <a:off x="4929725" y="620925"/>
            <a:ext cx="3585900" cy="3890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4" name="Google Shape;214;p37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 (with caption)">
  <p:cSld name="Title + 1 column + image_2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4929725" y="620925"/>
            <a:ext cx="3585900" cy="3372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7" name="Google Shape;217;p38"/>
          <p:cNvSpPr txBox="1"/>
          <p:nvPr>
            <p:ph idx="2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8" name="Google Shape;218;p38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219" name="Google Shape;219;p38"/>
          <p:cNvSpPr txBox="1"/>
          <p:nvPr>
            <p:ph idx="3" type="body"/>
          </p:nvPr>
        </p:nvSpPr>
        <p:spPr>
          <a:xfrm>
            <a:off x="4929725" y="3992925"/>
            <a:ext cx="3585900" cy="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0 Quote">
  <p:cSld name="Quote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/>
          <p:nvPr/>
        </p:nvSpPr>
        <p:spPr>
          <a:xfrm>
            <a:off x="0" y="1057450"/>
            <a:ext cx="9144000" cy="4086000"/>
          </a:xfrm>
          <a:prstGeom prst="rect">
            <a:avLst/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9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3" name="Google Shape;223;p39"/>
          <p:cNvSpPr/>
          <p:nvPr/>
        </p:nvSpPr>
        <p:spPr>
          <a:xfrm>
            <a:off x="0" y="653050"/>
            <a:ext cx="3684600" cy="34572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24" name="Google Shape;224;p39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0" y="881650"/>
            <a:ext cx="3456000" cy="30000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6" name="Google Shape;226;p39"/>
          <p:cNvSpPr/>
          <p:nvPr/>
        </p:nvSpPr>
        <p:spPr>
          <a:xfrm>
            <a:off x="3565800" y="424450"/>
            <a:ext cx="347400" cy="3474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  <p:sp>
        <p:nvSpPr>
          <p:cNvPr id="227" name="Google Shape;227;p39"/>
          <p:cNvSpPr txBox="1"/>
          <p:nvPr>
            <p:ph idx="2" type="body"/>
          </p:nvPr>
        </p:nvSpPr>
        <p:spPr>
          <a:xfrm>
            <a:off x="4198800" y="1057450"/>
            <a:ext cx="4431000" cy="2648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Char char="●"/>
              <a:defRPr>
                <a:solidFill>
                  <a:srgbClr val="1F497D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>
                <a:solidFill>
                  <a:srgbClr val="1F497D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>
                <a:solidFill>
                  <a:srgbClr val="1F497D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  <a:defRPr>
                <a:solidFill>
                  <a:srgbClr val="1F497D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>
                <a:solidFill>
                  <a:srgbClr val="1F497D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>
                <a:solidFill>
                  <a:srgbClr val="1F497D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  <a:defRPr>
                <a:solidFill>
                  <a:srgbClr val="1F497D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>
                <a:solidFill>
                  <a:srgbClr val="1F497D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228" name="Google Shape;228;p39"/>
          <p:cNvSpPr txBox="1"/>
          <p:nvPr/>
        </p:nvSpPr>
        <p:spPr>
          <a:xfrm>
            <a:off x="3538275" y="165150"/>
            <a:ext cx="9897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“</a:t>
            </a:r>
            <a:endParaRPr sz="4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9" name="Google Shape;229;p39"/>
          <p:cNvSpPr/>
          <p:nvPr/>
        </p:nvSpPr>
        <p:spPr>
          <a:xfrm>
            <a:off x="7080700" y="4110250"/>
            <a:ext cx="2063400" cy="347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0" name="Google Shape;230;p39"/>
          <p:cNvSpPr txBox="1"/>
          <p:nvPr>
            <p:ph idx="3" type="body"/>
          </p:nvPr>
        </p:nvSpPr>
        <p:spPr>
          <a:xfrm>
            <a:off x="7193350" y="4110250"/>
            <a:ext cx="1950600" cy="347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0 Image Collage">
  <p:cSld name="CUSTOM_7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3" name="Google Shape;233;p40"/>
          <p:cNvSpPr txBox="1"/>
          <p:nvPr>
            <p:ph idx="1" type="body"/>
          </p:nvPr>
        </p:nvSpPr>
        <p:spPr>
          <a:xfrm>
            <a:off x="628725" y="1369200"/>
            <a:ext cx="5072700" cy="23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4" name="Google Shape;234;p40"/>
          <p:cNvSpPr/>
          <p:nvPr/>
        </p:nvSpPr>
        <p:spPr>
          <a:xfrm>
            <a:off x="0" y="3751525"/>
            <a:ext cx="1838100" cy="1389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5" name="Google Shape;235;p40"/>
          <p:cNvSpPr/>
          <p:nvPr/>
        </p:nvSpPr>
        <p:spPr>
          <a:xfrm>
            <a:off x="4182900" y="1064943"/>
            <a:ext cx="3589500" cy="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-705500" y="3742525"/>
            <a:ext cx="7315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609700" y="2017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609700" y="1377000"/>
            <a:ext cx="13716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1838100" y="3742525"/>
            <a:ext cx="9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6609825" y="1064925"/>
            <a:ext cx="9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609825" y="4542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2" name="Google Shape;242;p40"/>
          <p:cNvSpPr/>
          <p:nvPr/>
        </p:nvSpPr>
        <p:spPr>
          <a:xfrm flipH="1">
            <a:off x="5701425" y="1064925"/>
            <a:ext cx="9000" cy="26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5701275" y="2403725"/>
            <a:ext cx="9174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4" name="Google Shape;244;p40"/>
          <p:cNvSpPr/>
          <p:nvPr/>
        </p:nvSpPr>
        <p:spPr>
          <a:xfrm flipH="1">
            <a:off x="7249900" y="1214450"/>
            <a:ext cx="9000" cy="80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245" name="Google Shape;245;p40"/>
          <p:cNvSpPr txBox="1"/>
          <p:nvPr>
            <p:ph idx="2" type="body"/>
          </p:nvPr>
        </p:nvSpPr>
        <p:spPr>
          <a:xfrm>
            <a:off x="0" y="3753625"/>
            <a:ext cx="1838100" cy="13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6" name="Google Shape;246;p40"/>
          <p:cNvSpPr txBox="1"/>
          <p:nvPr>
            <p:ph idx="3" type="body"/>
          </p:nvPr>
        </p:nvSpPr>
        <p:spPr>
          <a:xfrm>
            <a:off x="1846975" y="3752200"/>
            <a:ext cx="4762800" cy="138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7" name="Google Shape;247;p40"/>
          <p:cNvSpPr txBox="1"/>
          <p:nvPr>
            <p:ph idx="4" type="body"/>
          </p:nvPr>
        </p:nvSpPr>
        <p:spPr>
          <a:xfrm>
            <a:off x="6618825" y="1386000"/>
            <a:ext cx="631200" cy="6312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8" name="Google Shape;248;p40"/>
          <p:cNvSpPr txBox="1"/>
          <p:nvPr>
            <p:ph idx="5" type="body"/>
          </p:nvPr>
        </p:nvSpPr>
        <p:spPr>
          <a:xfrm>
            <a:off x="6618825" y="2026200"/>
            <a:ext cx="2525100" cy="2516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9" name="Google Shape;249;p40"/>
          <p:cNvSpPr txBox="1"/>
          <p:nvPr>
            <p:ph idx="6" type="body"/>
          </p:nvPr>
        </p:nvSpPr>
        <p:spPr>
          <a:xfrm>
            <a:off x="5710500" y="2412725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0" name="Google Shape;250;p40"/>
          <p:cNvSpPr txBox="1"/>
          <p:nvPr>
            <p:ph idx="7" type="body"/>
          </p:nvPr>
        </p:nvSpPr>
        <p:spPr>
          <a:xfrm>
            <a:off x="5710500" y="1074850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2349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1pPr>
            <a:lvl2pPr indent="-2349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2pPr>
            <a:lvl3pPr indent="-2349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●"/>
              <a:defRPr sz="100">
                <a:solidFill>
                  <a:srgbClr val="FFFFFF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○"/>
              <a:defRPr sz="100">
                <a:solidFill>
                  <a:srgbClr val="FFFFFF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"/>
              <a:buChar char="■"/>
              <a:defRPr sz="1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Lato"/>
              <a:buNone/>
              <a:defRPr b="1" i="0" sz="29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1 Image (Web Base)">
  <p:cSld name="CUSTOM_5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41"/>
          <p:cNvGrpSpPr/>
          <p:nvPr/>
        </p:nvGrpSpPr>
        <p:grpSpPr>
          <a:xfrm>
            <a:off x="1836467" y="1433746"/>
            <a:ext cx="5446121" cy="3340555"/>
            <a:chOff x="1836467" y="1433746"/>
            <a:chExt cx="5446121" cy="3340555"/>
          </a:xfrm>
        </p:grpSpPr>
        <p:cxnSp>
          <p:nvCxnSpPr>
            <p:cNvPr id="255" name="Google Shape;255;p41"/>
            <p:cNvCxnSpPr/>
            <p:nvPr/>
          </p:nvCxnSpPr>
          <p:spPr>
            <a:xfrm>
              <a:off x="2000682" y="1996675"/>
              <a:ext cx="835200" cy="167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6" name="Google Shape;256;p41"/>
            <p:cNvCxnSpPr/>
            <p:nvPr/>
          </p:nvCxnSpPr>
          <p:spPr>
            <a:xfrm flipH="1" rot="10800000">
              <a:off x="1901291" y="2166833"/>
              <a:ext cx="931200" cy="914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7" name="Google Shape;257;p41"/>
            <p:cNvCxnSpPr/>
            <p:nvPr/>
          </p:nvCxnSpPr>
          <p:spPr>
            <a:xfrm>
              <a:off x="1906343" y="3085474"/>
              <a:ext cx="291300" cy="973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8" name="Google Shape;258;p41"/>
            <p:cNvCxnSpPr/>
            <p:nvPr/>
          </p:nvCxnSpPr>
          <p:spPr>
            <a:xfrm>
              <a:off x="1908337" y="3083528"/>
              <a:ext cx="996600" cy="88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9" name="Google Shape;259;p41"/>
            <p:cNvCxnSpPr/>
            <p:nvPr/>
          </p:nvCxnSpPr>
          <p:spPr>
            <a:xfrm flipH="1">
              <a:off x="2836975" y="1769550"/>
              <a:ext cx="6093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0" name="Google Shape;260;p41"/>
            <p:cNvCxnSpPr/>
            <p:nvPr/>
          </p:nvCxnSpPr>
          <p:spPr>
            <a:xfrm rot="10800000">
              <a:off x="2837050" y="2166400"/>
              <a:ext cx="898500" cy="442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1" name="Google Shape;261;p41"/>
            <p:cNvCxnSpPr/>
            <p:nvPr/>
          </p:nvCxnSpPr>
          <p:spPr>
            <a:xfrm>
              <a:off x="3439872" y="1768946"/>
              <a:ext cx="964200" cy="1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2" name="Google Shape;262;p41"/>
            <p:cNvCxnSpPr/>
            <p:nvPr/>
          </p:nvCxnSpPr>
          <p:spPr>
            <a:xfrm rot="10800000">
              <a:off x="3741973" y="2685194"/>
              <a:ext cx="273600" cy="1340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3" name="Google Shape;263;p41"/>
            <p:cNvCxnSpPr/>
            <p:nvPr/>
          </p:nvCxnSpPr>
          <p:spPr>
            <a:xfrm flipH="1">
              <a:off x="3741850" y="1914175"/>
              <a:ext cx="659700" cy="6987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4" name="Google Shape;264;p41"/>
            <p:cNvCxnSpPr>
              <a:endCxn id="265" idx="5"/>
            </p:cNvCxnSpPr>
            <p:nvPr/>
          </p:nvCxnSpPr>
          <p:spPr>
            <a:xfrm rot="10800000">
              <a:off x="2953895" y="3220536"/>
              <a:ext cx="1056600" cy="811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6" name="Google Shape;266;p41"/>
            <p:cNvCxnSpPr/>
            <p:nvPr/>
          </p:nvCxnSpPr>
          <p:spPr>
            <a:xfrm rot="10800000">
              <a:off x="3742025" y="2615650"/>
              <a:ext cx="1158300" cy="1023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7" name="Google Shape;267;p41"/>
            <p:cNvCxnSpPr/>
            <p:nvPr/>
          </p:nvCxnSpPr>
          <p:spPr>
            <a:xfrm flipH="1">
              <a:off x="4015825" y="3638300"/>
              <a:ext cx="887700" cy="3993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8" name="Google Shape;268;p41"/>
            <p:cNvCxnSpPr/>
            <p:nvPr/>
          </p:nvCxnSpPr>
          <p:spPr>
            <a:xfrm rot="10800000">
              <a:off x="4403900" y="1927025"/>
              <a:ext cx="497700" cy="17100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9" name="Google Shape;269;p41"/>
            <p:cNvCxnSpPr/>
            <p:nvPr/>
          </p:nvCxnSpPr>
          <p:spPr>
            <a:xfrm flipH="1">
              <a:off x="4408550" y="1619175"/>
              <a:ext cx="1071600" cy="2964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0" name="Google Shape;270;p41"/>
            <p:cNvCxnSpPr/>
            <p:nvPr/>
          </p:nvCxnSpPr>
          <p:spPr>
            <a:xfrm flipH="1">
              <a:off x="6961775" y="1501425"/>
              <a:ext cx="255900" cy="1502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1" name="Google Shape;271;p41"/>
            <p:cNvCxnSpPr/>
            <p:nvPr/>
          </p:nvCxnSpPr>
          <p:spPr>
            <a:xfrm rot="10800000">
              <a:off x="4420200" y="1925850"/>
              <a:ext cx="2543400" cy="1077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2" name="Google Shape;272;p41"/>
            <p:cNvCxnSpPr/>
            <p:nvPr/>
          </p:nvCxnSpPr>
          <p:spPr>
            <a:xfrm>
              <a:off x="5472475" y="1624300"/>
              <a:ext cx="1485900" cy="13746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3" name="Google Shape;273;p41"/>
            <p:cNvCxnSpPr/>
            <p:nvPr/>
          </p:nvCxnSpPr>
          <p:spPr>
            <a:xfrm>
              <a:off x="4904459" y="3642034"/>
              <a:ext cx="1623900" cy="5115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4" name="Google Shape;274;p41"/>
            <p:cNvCxnSpPr/>
            <p:nvPr/>
          </p:nvCxnSpPr>
          <p:spPr>
            <a:xfrm flipH="1" rot="10800000">
              <a:off x="4899752" y="3000899"/>
              <a:ext cx="2068200" cy="640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5" name="Google Shape;275;p41"/>
            <p:cNvCxnSpPr/>
            <p:nvPr/>
          </p:nvCxnSpPr>
          <p:spPr>
            <a:xfrm flipH="1">
              <a:off x="6528417" y="3005226"/>
              <a:ext cx="433200" cy="1148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6" name="Google Shape;276;p41"/>
            <p:cNvCxnSpPr/>
            <p:nvPr/>
          </p:nvCxnSpPr>
          <p:spPr>
            <a:xfrm flipH="1">
              <a:off x="5481550" y="1503325"/>
              <a:ext cx="1735500" cy="115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7" name="Google Shape;277;p41"/>
            <p:cNvCxnSpPr/>
            <p:nvPr/>
          </p:nvCxnSpPr>
          <p:spPr>
            <a:xfrm flipH="1" rot="10800000">
              <a:off x="2200064" y="4037727"/>
              <a:ext cx="1817700" cy="23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8" name="Google Shape;278;p41"/>
            <p:cNvCxnSpPr/>
            <p:nvPr/>
          </p:nvCxnSpPr>
          <p:spPr>
            <a:xfrm flipH="1">
              <a:off x="1905917" y="1999393"/>
              <a:ext cx="96000" cy="10839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9" name="Google Shape;279;p41"/>
            <p:cNvCxnSpPr/>
            <p:nvPr/>
          </p:nvCxnSpPr>
          <p:spPr>
            <a:xfrm flipH="1" rot="10800000">
              <a:off x="2199578" y="3167136"/>
              <a:ext cx="707700" cy="8922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0" name="Google Shape;280;p41"/>
            <p:cNvCxnSpPr/>
            <p:nvPr/>
          </p:nvCxnSpPr>
          <p:spPr>
            <a:xfrm flipH="1" rot="10800000">
              <a:off x="5052000" y="4160643"/>
              <a:ext cx="1477800" cy="5451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1" name="Google Shape;281;p41"/>
            <p:cNvCxnSpPr/>
            <p:nvPr/>
          </p:nvCxnSpPr>
          <p:spPr>
            <a:xfrm>
              <a:off x="4017641" y="4041042"/>
              <a:ext cx="1043400" cy="664800"/>
            </a:xfrm>
            <a:prstGeom prst="straightConnector1">
              <a:avLst/>
            </a:prstGeom>
            <a:noFill/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82" name="Google Shape;282;p41"/>
            <p:cNvSpPr/>
            <p:nvPr/>
          </p:nvSpPr>
          <p:spPr>
            <a:xfrm>
              <a:off x="2767841" y="20981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3" name="Google Shape;283;p41"/>
            <p:cNvSpPr/>
            <p:nvPr/>
          </p:nvSpPr>
          <p:spPr>
            <a:xfrm>
              <a:off x="1932536" y="192967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1836467" y="301399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5" name="Google Shape;285;p41"/>
            <p:cNvSpPr/>
            <p:nvPr/>
          </p:nvSpPr>
          <p:spPr>
            <a:xfrm>
              <a:off x="3373042" y="169957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2835337" y="3101978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6" name="Google Shape;286;p41"/>
            <p:cNvSpPr/>
            <p:nvPr/>
          </p:nvSpPr>
          <p:spPr>
            <a:xfrm>
              <a:off x="2130502" y="3993333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7" name="Google Shape;287;p41"/>
            <p:cNvSpPr/>
            <p:nvPr/>
          </p:nvSpPr>
          <p:spPr>
            <a:xfrm>
              <a:off x="3669339" y="254630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4333031" y="184100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5406140" y="15549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0" name="Google Shape;290;p41"/>
            <p:cNvSpPr/>
            <p:nvPr/>
          </p:nvSpPr>
          <p:spPr>
            <a:xfrm>
              <a:off x="4832254" y="3567322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1" name="Google Shape;291;p41"/>
            <p:cNvSpPr/>
            <p:nvPr/>
          </p:nvSpPr>
          <p:spPr>
            <a:xfrm>
              <a:off x="6893310" y="2930640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2" name="Google Shape;292;p41"/>
            <p:cNvSpPr/>
            <p:nvPr/>
          </p:nvSpPr>
          <p:spPr>
            <a:xfrm>
              <a:off x="6458459" y="4083784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3" name="Google Shape;293;p41"/>
            <p:cNvSpPr/>
            <p:nvPr/>
          </p:nvSpPr>
          <p:spPr>
            <a:xfrm>
              <a:off x="3946723" y="3963869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4" name="Google Shape;294;p41"/>
            <p:cNvSpPr/>
            <p:nvPr/>
          </p:nvSpPr>
          <p:spPr>
            <a:xfrm>
              <a:off x="7143688" y="1433746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4985199" y="4635401"/>
              <a:ext cx="138900" cy="138900"/>
            </a:xfrm>
            <a:prstGeom prst="ellipse">
              <a:avLst/>
            </a:prstGeom>
            <a:solidFill>
              <a:srgbClr val="F2F2F2"/>
            </a:solidFill>
            <a:ln cap="flat" cmpd="sng" w="41275">
              <a:solidFill>
                <a:srgbClr val="E7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296" name="Google Shape;296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0 Pipeline">
  <p:cSld name="CUSTOM_10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idx="1" type="body"/>
          </p:nvPr>
        </p:nvSpPr>
        <p:spPr>
          <a:xfrm>
            <a:off x="628650" y="1374200"/>
            <a:ext cx="7886700" cy="21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9" name="Google Shape;299;p42"/>
          <p:cNvSpPr/>
          <p:nvPr/>
        </p:nvSpPr>
        <p:spPr>
          <a:xfrm>
            <a:off x="0" y="3897906"/>
            <a:ext cx="2125800" cy="642300"/>
          </a:xfrm>
          <a:prstGeom prst="homePlate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First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1837664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Previous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1" name="Google Shape;301;p42"/>
          <p:cNvSpPr/>
          <p:nvPr/>
        </p:nvSpPr>
        <p:spPr>
          <a:xfrm>
            <a:off x="3529009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Current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Slide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6913441" y="3897916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Last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3" name="Google Shape;303;p42"/>
          <p:cNvSpPr/>
          <p:nvPr/>
        </p:nvSpPr>
        <p:spPr>
          <a:xfrm>
            <a:off x="5220452" y="3897700"/>
            <a:ext cx="1981200" cy="642300"/>
          </a:xfrm>
          <a:prstGeom prst="chevron">
            <a:avLst>
              <a:gd fmla="val 50000" name="adj"/>
            </a:avLst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Next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4" name="Google Shape;304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305" name="Google Shape;305;p42"/>
          <p:cNvSpPr txBox="1"/>
          <p:nvPr/>
        </p:nvSpPr>
        <p:spPr>
          <a:xfrm>
            <a:off x="5233425" y="1936025"/>
            <a:ext cx="3585900" cy="1116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→ Edit Master → Sample Pipeline Template → Copy the Sample Pipeline Graphic below → Adjust as necessary</a:t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0 Blank">
  <p:cSld name="BLANK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#1 Title Slide">
  <p:cSld name="#1 Title Slide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4"/>
          <p:cNvGrpSpPr/>
          <p:nvPr/>
        </p:nvGrpSpPr>
        <p:grpSpPr>
          <a:xfrm>
            <a:off x="0" y="2109218"/>
            <a:ext cx="9144000" cy="3034282"/>
            <a:chOff x="0" y="2812290"/>
            <a:chExt cx="12192000" cy="4045710"/>
          </a:xfrm>
        </p:grpSpPr>
        <p:sp>
          <p:nvSpPr>
            <p:cNvPr id="309" name="Google Shape;309;p44"/>
            <p:cNvSpPr/>
            <p:nvPr/>
          </p:nvSpPr>
          <p:spPr>
            <a:xfrm rot="10800000">
              <a:off x="0" y="3177300"/>
              <a:ext cx="12192000" cy="3680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44"/>
            <p:cNvSpPr/>
            <p:nvPr/>
          </p:nvSpPr>
          <p:spPr>
            <a:xfrm rot="10800000">
              <a:off x="0" y="2812290"/>
              <a:ext cx="12192000" cy="36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cademic Senate for California Community Colleges Logo" id="311" name="Google Shape;31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6290" y="621880"/>
            <a:ext cx="3405157" cy="85980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4"/>
          <p:cNvSpPr txBox="1"/>
          <p:nvPr>
            <p:ph type="title"/>
          </p:nvPr>
        </p:nvSpPr>
        <p:spPr>
          <a:xfrm>
            <a:off x="1600199" y="2482614"/>
            <a:ext cx="69105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alatino"/>
              <a:buNone/>
              <a:defRPr sz="3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44"/>
          <p:cNvSpPr txBox="1"/>
          <p:nvPr>
            <p:ph idx="1" type="subTitle"/>
          </p:nvPr>
        </p:nvSpPr>
        <p:spPr>
          <a:xfrm>
            <a:off x="1600198" y="3566671"/>
            <a:ext cx="6910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2pPr>
            <a:lvl3pPr lvl="2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3pPr>
            <a:lvl4pPr lvl="3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4pPr>
            <a:lvl5pPr lvl="4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5pPr>
            <a:lvl6pPr lvl="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#3 Content Slide">
  <p:cSld name="#3 Content Slide"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/>
          <p:nvPr>
            <p:ph type="title"/>
          </p:nvPr>
        </p:nvSpPr>
        <p:spPr>
          <a:xfrm>
            <a:off x="628650" y="761191"/>
            <a:ext cx="78867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alatino"/>
              <a:buNone/>
              <a:defRPr sz="27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6" name="Google Shape;316;p45"/>
          <p:cNvSpPr txBox="1"/>
          <p:nvPr>
            <p:ph idx="1" type="body"/>
          </p:nvPr>
        </p:nvSpPr>
        <p:spPr>
          <a:xfrm>
            <a:off x="628650" y="1714832"/>
            <a:ext cx="7886700" cy="30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317" name="Google Shape;317;p45"/>
          <p:cNvGrpSpPr/>
          <p:nvPr/>
        </p:nvGrpSpPr>
        <p:grpSpPr>
          <a:xfrm>
            <a:off x="0" y="0"/>
            <a:ext cx="9144000" cy="599121"/>
            <a:chOff x="0" y="0"/>
            <a:chExt cx="12192000" cy="798828"/>
          </a:xfrm>
        </p:grpSpPr>
        <p:sp>
          <p:nvSpPr>
            <p:cNvPr id="318" name="Google Shape;318;p45"/>
            <p:cNvSpPr/>
            <p:nvPr/>
          </p:nvSpPr>
          <p:spPr>
            <a:xfrm>
              <a:off x="0" y="0"/>
              <a:ext cx="12192000" cy="67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45"/>
            <p:cNvSpPr/>
            <p:nvPr/>
          </p:nvSpPr>
          <p:spPr>
            <a:xfrm>
              <a:off x="0" y="674328"/>
              <a:ext cx="12192000" cy="124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45"/>
          <p:cNvSpPr txBox="1"/>
          <p:nvPr>
            <p:ph idx="12" type="sldNum"/>
          </p:nvPr>
        </p:nvSpPr>
        <p:spPr>
          <a:xfrm>
            <a:off x="930539" y="4846884"/>
            <a:ext cx="615300" cy="1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47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327" name="Google Shape;327;p47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7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7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0" name="Google Shape;330;p47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1" name="Google Shape;331;p47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2" name="Google Shape;332;p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5" name="Google Shape;335;p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8" name="Google Shape;33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9" name="Google Shape;339;p4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2" name="Google Shape;342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3" name="Google Shape;343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4" name="Google Shape;344;p5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7" name="Google Shape;347;p5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0" name="Google Shape;350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1" name="Google Shape;351;p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4" name="Google Shape;354;p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7" name="Google Shape;357;p5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8" name="Google Shape;358;p54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9" name="Google Shape;359;p54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0" name="Google Shape;360;p5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1" name="Google Shape;361;p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364" name="Google Shape;364;p5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7" name="Google Shape;367;p56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8" name="Google Shape;368;p5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3" name="Google Shape;373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6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380" name="Google Shape;380;p60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60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60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60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4" name="Google Shape;384;p6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5" name="Google Shape;385;p6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8" name="Google Shape;388;p6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1" name="Google Shape;391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2" name="Google Shape;392;p6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5" name="Google Shape;395;p6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6" name="Google Shape;396;p6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7" name="Google Shape;397;p6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0" name="Google Shape;400;p6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3" name="Google Shape;403;p6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4" name="Google Shape;404;p6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7" name="Google Shape;407;p6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0" name="Google Shape;410;p6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1" name="Google Shape;411;p6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2" name="Google Shape;412;p67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p6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6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17" name="Google Shape;417;p6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0" name="Google Shape;420;p69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6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6" name="Google Shape;426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0 Blank">
  <p:cSld name="BLANK_1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Logo)">
  <p:cSld name="TITLE_1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4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4" name="Google Shape;434;p74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5" name="Google Shape;435;p74"/>
          <p:cNvSpPr txBox="1"/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436" name="Google Shape;436;p74"/>
          <p:cNvSpPr txBox="1"/>
          <p:nvPr>
            <p:ph idx="1" type="subTitle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1016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37" name="Google Shape;43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6200" y="1399787"/>
            <a:ext cx="2515675" cy="234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4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4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No Logo)">
  <p:cSld name="TITLE_1_1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5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2" name="Google Shape;442;p75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3" name="Google Shape;443;p75"/>
          <p:cNvSpPr txBox="1"/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444" name="Google Shape;444;p75"/>
          <p:cNvSpPr txBox="1"/>
          <p:nvPr>
            <p:ph idx="1" type="subTitle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1016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5" name="Google Shape;445;p75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5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~)">
  <p:cSld name="TITLE_1_1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9" name="Google Shape;449;p76"/>
          <p:cNvSpPr txBox="1"/>
          <p:nvPr>
            <p:ph type="ctrTitle"/>
          </p:nvPr>
        </p:nvSpPr>
        <p:spPr>
          <a:xfrm>
            <a:off x="2469000" y="10703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1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450" name="Google Shape;450;p76"/>
          <p:cNvSpPr txBox="1"/>
          <p:nvPr>
            <p:ph idx="1" type="subTitle"/>
          </p:nvPr>
        </p:nvSpPr>
        <p:spPr>
          <a:xfrm>
            <a:off x="2469000" y="30825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10160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p76"/>
          <p:cNvSpPr/>
          <p:nvPr/>
        </p:nvSpPr>
        <p:spPr>
          <a:xfrm>
            <a:off x="4297650" y="29673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6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Img &amp; Logo)">
  <p:cSld name="CUSTOM_2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7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5" name="Google Shape;455;p77"/>
          <p:cNvSpPr txBox="1"/>
          <p:nvPr>
            <p:ph idx="1" type="body"/>
          </p:nvPr>
        </p:nvSpPr>
        <p:spPr>
          <a:xfrm>
            <a:off x="421000" y="773100"/>
            <a:ext cx="5001300" cy="25188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6" name="Google Shape;456;p77"/>
          <p:cNvSpPr txBox="1"/>
          <p:nvPr>
            <p:ph type="title"/>
          </p:nvPr>
        </p:nvSpPr>
        <p:spPr>
          <a:xfrm>
            <a:off x="420975" y="3444375"/>
            <a:ext cx="5001300" cy="49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pic>
        <p:nvPicPr>
          <p:cNvPr id="457" name="Google Shape;45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91400" y="1323587"/>
            <a:ext cx="2515675" cy="234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77"/>
          <p:cNvSpPr txBox="1"/>
          <p:nvPr>
            <p:ph idx="2" type="subTitle"/>
          </p:nvPr>
        </p:nvSpPr>
        <p:spPr>
          <a:xfrm>
            <a:off x="420975" y="4087650"/>
            <a:ext cx="5001300" cy="51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59" name="Google Shape;459;p77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Img)">
  <p:cSld name="CUSTOM_2_1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8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62" name="Google Shape;462;p78"/>
          <p:cNvSpPr txBox="1"/>
          <p:nvPr>
            <p:ph idx="1" type="body"/>
          </p:nvPr>
        </p:nvSpPr>
        <p:spPr>
          <a:xfrm>
            <a:off x="421000" y="773100"/>
            <a:ext cx="5001300" cy="25188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3" name="Google Shape;463;p78"/>
          <p:cNvSpPr txBox="1"/>
          <p:nvPr>
            <p:ph type="title"/>
          </p:nvPr>
        </p:nvSpPr>
        <p:spPr>
          <a:xfrm>
            <a:off x="420975" y="3444375"/>
            <a:ext cx="5001300" cy="49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464" name="Google Shape;464;p78"/>
          <p:cNvSpPr txBox="1"/>
          <p:nvPr>
            <p:ph idx="2" type="subTitle"/>
          </p:nvPr>
        </p:nvSpPr>
        <p:spPr>
          <a:xfrm>
            <a:off x="420975" y="4087650"/>
            <a:ext cx="5001300" cy="51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65" name="Google Shape;465;p78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0 Title Slide (~)">
  <p:cSld name="CUSTOM_2_1_1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9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68" name="Google Shape;468;p79"/>
          <p:cNvSpPr txBox="1"/>
          <p:nvPr>
            <p:ph type="title"/>
          </p:nvPr>
        </p:nvSpPr>
        <p:spPr>
          <a:xfrm>
            <a:off x="2071350" y="1930725"/>
            <a:ext cx="5001300" cy="1410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469" name="Google Shape;469;p79"/>
          <p:cNvSpPr txBox="1"/>
          <p:nvPr>
            <p:ph idx="1" type="subTitle"/>
          </p:nvPr>
        </p:nvSpPr>
        <p:spPr>
          <a:xfrm>
            <a:off x="2071350" y="3410250"/>
            <a:ext cx="5001300" cy="95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70" name="Google Shape;470;p79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 &amp; Logo)">
  <p:cSld name="CUSTOM_3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73" name="Google Shape;473;p80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80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75" name="Google Shape;475;p80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76" name="Google Shape;476;p80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477" name="Google Shape;477;p80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8" name="Google Shape;478;p80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2 Title Slide (Image)">
  <p:cSld name="CUSTOM_3_2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1" name="Google Shape;481;p81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 sz="31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None/>
              <a:defRPr sz="3000"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82" name="Google Shape;482;p81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83" name="Google Shape;483;p81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800"/>
              <a:buNone/>
              <a:defRPr>
                <a:solidFill>
                  <a:srgbClr val="FFFF00"/>
                </a:solidFill>
              </a:defRPr>
            </a:lvl9pPr>
          </a:lstStyle>
          <a:p/>
        </p:txBody>
      </p:sp>
      <p:sp>
        <p:nvSpPr>
          <p:cNvPr id="484" name="Google Shape;484;p81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5" name="Google Shape;485;p81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1 Title Slide (Img &amp; Logo)">
  <p:cSld name="CUSTOM_3_1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2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8" name="Google Shape;488;p82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89" name="Google Shape;489;p82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490" name="Google Shape;490;p82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491" name="Google Shape;491;p82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1 Title Slide (Img)">
  <p:cSld name="CUSTOM_3_1_1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3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94" name="Google Shape;494;p83"/>
          <p:cNvSpPr txBox="1"/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495" name="Google Shape;495;p83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496" name="Google Shape;496;p83"/>
          <p:cNvSpPr txBox="1"/>
          <p:nvPr>
            <p:ph idx="1" type="subTitle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497" name="Google Shape;497;p83"/>
          <p:cNvSpPr txBox="1"/>
          <p:nvPr>
            <p:ph idx="2" type="body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8" name="Google Shape;498;p83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1 Title Slide (~)">
  <p:cSld name="CUSTOM_3_1_1_2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4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84"/>
          <p:cNvSpPr/>
          <p:nvPr/>
        </p:nvSpPr>
        <p:spPr>
          <a:xfrm flipH="1">
            <a:off x="137025" y="137100"/>
            <a:ext cx="8864700" cy="4869300"/>
          </a:xfrm>
          <a:prstGeom prst="rect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84"/>
          <p:cNvSpPr txBox="1"/>
          <p:nvPr>
            <p:ph type="title"/>
          </p:nvPr>
        </p:nvSpPr>
        <p:spPr>
          <a:xfrm>
            <a:off x="2802000" y="979300"/>
            <a:ext cx="35400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03" name="Google Shape;503;p84"/>
          <p:cNvSpPr/>
          <p:nvPr/>
        </p:nvSpPr>
        <p:spPr>
          <a:xfrm>
            <a:off x="4297650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504" name="Google Shape;504;p84"/>
          <p:cNvSpPr txBox="1"/>
          <p:nvPr>
            <p:ph idx="1" type="subTitle"/>
          </p:nvPr>
        </p:nvSpPr>
        <p:spPr>
          <a:xfrm>
            <a:off x="2872500" y="2625075"/>
            <a:ext cx="33990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05" name="Google Shape;505;p84"/>
          <p:cNvSpPr/>
          <p:nvPr/>
        </p:nvSpPr>
        <p:spPr>
          <a:xfrm>
            <a:off x="68050" y="4439825"/>
            <a:ext cx="137100" cy="137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84"/>
          <p:cNvSpPr/>
          <p:nvPr/>
        </p:nvSpPr>
        <p:spPr>
          <a:xfrm>
            <a:off x="8933375" y="3674850"/>
            <a:ext cx="137100" cy="137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84"/>
          <p:cNvSpPr/>
          <p:nvPr/>
        </p:nvSpPr>
        <p:spPr>
          <a:xfrm rot="10800000">
            <a:off x="0" y="33170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.3 Title Slide (Thin)">
  <p:cSld name="CUSTOM_3_1_1_1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5"/>
          <p:cNvSpPr/>
          <p:nvPr/>
        </p:nvSpPr>
        <p:spPr>
          <a:xfrm rot="10800000">
            <a:off x="0" y="37742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0" name="Google Shape;510;p85"/>
          <p:cNvSpPr txBox="1"/>
          <p:nvPr>
            <p:ph type="title"/>
          </p:nvPr>
        </p:nvSpPr>
        <p:spPr>
          <a:xfrm>
            <a:off x="2581725" y="1121450"/>
            <a:ext cx="4717800" cy="1440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511" name="Google Shape;511;p85"/>
          <p:cNvSpPr/>
          <p:nvPr/>
        </p:nvSpPr>
        <p:spPr>
          <a:xfrm>
            <a:off x="2728425" y="268202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512" name="Google Shape;512;p85"/>
          <p:cNvSpPr txBox="1"/>
          <p:nvPr>
            <p:ph idx="1" type="subTitle"/>
          </p:nvPr>
        </p:nvSpPr>
        <p:spPr>
          <a:xfrm>
            <a:off x="2581725" y="2767225"/>
            <a:ext cx="4717800" cy="819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13" name="Google Shape;513;p85"/>
          <p:cNvSpPr/>
          <p:nvPr/>
        </p:nvSpPr>
        <p:spPr>
          <a:xfrm>
            <a:off x="6701850" y="4637950"/>
            <a:ext cx="2397900" cy="4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85"/>
          <p:cNvSpPr/>
          <p:nvPr/>
        </p:nvSpPr>
        <p:spPr>
          <a:xfrm>
            <a:off x="0" y="-150"/>
            <a:ext cx="14643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">
  <p:cSld name="Title + 1 column + image_2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6"/>
          <p:cNvSpPr txBox="1"/>
          <p:nvPr>
            <p:ph idx="1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17" name="Google Shape;517;p86"/>
          <p:cNvSpPr txBox="1"/>
          <p:nvPr>
            <p:ph idx="2" type="body"/>
          </p:nvPr>
        </p:nvSpPr>
        <p:spPr>
          <a:xfrm>
            <a:off x="4929725" y="620925"/>
            <a:ext cx="3585900" cy="3890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8" name="Google Shape;518;p86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5 - Content Left + Image Right (with caption)">
  <p:cSld name="Title + 1 column + image_2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7"/>
          <p:cNvSpPr txBox="1"/>
          <p:nvPr>
            <p:ph idx="1" type="body"/>
          </p:nvPr>
        </p:nvSpPr>
        <p:spPr>
          <a:xfrm>
            <a:off x="4929725" y="620925"/>
            <a:ext cx="3585900" cy="3372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1" name="Google Shape;521;p87"/>
          <p:cNvSpPr txBox="1"/>
          <p:nvPr>
            <p:ph idx="2" type="body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22" name="Google Shape;522;p87"/>
          <p:cNvSpPr txBox="1"/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23" name="Google Shape;523;p87"/>
          <p:cNvSpPr txBox="1"/>
          <p:nvPr>
            <p:ph idx="3" type="body"/>
          </p:nvPr>
        </p:nvSpPr>
        <p:spPr>
          <a:xfrm>
            <a:off x="4929725" y="3992925"/>
            <a:ext cx="3585900" cy="51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">
  <p:cSld name="Title + 1 column + image_1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8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26" name="Google Shape;526;p88"/>
          <p:cNvSpPr txBox="1"/>
          <p:nvPr>
            <p:ph idx="2" type="body"/>
          </p:nvPr>
        </p:nvSpPr>
        <p:spPr>
          <a:xfrm>
            <a:off x="628500" y="17305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7" name="Google Shape;527;p88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Image Left + Content Right 1 (w caption)">
  <p:cSld name="Title + 1 column + image_1_2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9"/>
          <p:cNvSpPr txBox="1"/>
          <p:nvPr>
            <p:ph idx="1" type="body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30" name="Google Shape;530;p89"/>
          <p:cNvSpPr txBox="1"/>
          <p:nvPr>
            <p:ph idx="2" type="body"/>
          </p:nvPr>
        </p:nvSpPr>
        <p:spPr>
          <a:xfrm>
            <a:off x="628500" y="1730500"/>
            <a:ext cx="3585900" cy="2268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1" name="Google Shape;531;p89"/>
          <p:cNvSpPr txBox="1"/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32" name="Google Shape;532;p89"/>
          <p:cNvSpPr txBox="1"/>
          <p:nvPr>
            <p:ph idx="3" type="body"/>
          </p:nvPr>
        </p:nvSpPr>
        <p:spPr>
          <a:xfrm>
            <a:off x="628500" y="3998825"/>
            <a:ext cx="3585900" cy="518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323850" lvl="3" marL="1828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1 - Image Left + Content Right">
  <p:cSld name="Title + 1 column + image_1_1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0"/>
          <p:cNvSpPr txBox="1"/>
          <p:nvPr>
            <p:ph idx="1" type="body"/>
          </p:nvPr>
        </p:nvSpPr>
        <p:spPr>
          <a:xfrm>
            <a:off x="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5" name="Google Shape;535;p9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36" name="Google Shape;536;p90"/>
          <p:cNvSpPr/>
          <p:nvPr/>
        </p:nvSpPr>
        <p:spPr>
          <a:xfrm>
            <a:off x="404310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7" name="Google Shape;537;p90"/>
          <p:cNvSpPr txBox="1"/>
          <p:nvPr>
            <p:ph idx="2" type="body"/>
          </p:nvPr>
        </p:nvSpPr>
        <p:spPr>
          <a:xfrm>
            <a:off x="4500300" y="1806700"/>
            <a:ext cx="4015200" cy="232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4 - Content Left + Image Right">
  <p:cSld name="Title + 1 column + image_1_1_1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91"/>
          <p:cNvSpPr txBox="1"/>
          <p:nvPr>
            <p:ph idx="1" type="body"/>
          </p:nvPr>
        </p:nvSpPr>
        <p:spPr>
          <a:xfrm>
            <a:off x="555810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0" name="Google Shape;540;p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41" name="Google Shape;541;p91"/>
          <p:cNvSpPr/>
          <p:nvPr/>
        </p:nvSpPr>
        <p:spPr>
          <a:xfrm>
            <a:off x="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2" name="Google Shape;542;p91"/>
          <p:cNvSpPr txBox="1"/>
          <p:nvPr>
            <p:ph idx="2" type="body"/>
          </p:nvPr>
        </p:nvSpPr>
        <p:spPr>
          <a:xfrm>
            <a:off x="628650" y="1806700"/>
            <a:ext cx="4015200" cy="232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▪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Char char="–"/>
              <a:defRPr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>
                <a:solidFill>
                  <a:srgbClr val="FFFFFF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0 Title Only">
  <p:cSld name="TITLE_ONLY_1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0 Section Header v1">
  <p:cSld name="SECTION_HEADER_1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3"/>
          <p:cNvSpPr txBox="1"/>
          <p:nvPr>
            <p:ph type="ctrTitle"/>
          </p:nvPr>
        </p:nvSpPr>
        <p:spPr>
          <a:xfrm>
            <a:off x="1143000" y="22133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/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9pPr>
          </a:lstStyle>
          <a:p/>
        </p:txBody>
      </p:sp>
      <p:sp>
        <p:nvSpPr>
          <p:cNvPr id="547" name="Google Shape;547;p93"/>
          <p:cNvSpPr txBox="1"/>
          <p:nvPr>
            <p:ph idx="1" type="subTitle"/>
          </p:nvPr>
        </p:nvSpPr>
        <p:spPr>
          <a:xfrm>
            <a:off x="1143000" y="4225527"/>
            <a:ext cx="6858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48" name="Google Shape;548;p93"/>
          <p:cNvSpPr/>
          <p:nvPr/>
        </p:nvSpPr>
        <p:spPr>
          <a:xfrm>
            <a:off x="4297650" y="4110300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93"/>
          <p:cNvSpPr/>
          <p:nvPr/>
        </p:nvSpPr>
        <p:spPr>
          <a:xfrm rot="10800000">
            <a:off x="0" y="1851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2 Section Header v3">
  <p:cSld name="SECTION_HEADER_1_1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4"/>
          <p:cNvSpPr/>
          <p:nvPr/>
        </p:nvSpPr>
        <p:spPr>
          <a:xfrm>
            <a:off x="0" y="0"/>
            <a:ext cx="1436700" cy="51435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2" name="Google Shape;552;p94"/>
          <p:cNvSpPr txBox="1"/>
          <p:nvPr>
            <p:ph type="ctrTitle"/>
          </p:nvPr>
        </p:nvSpPr>
        <p:spPr>
          <a:xfrm>
            <a:off x="1118500" y="206489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1F497D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53" name="Google Shape;553;p94"/>
          <p:cNvSpPr txBox="1"/>
          <p:nvPr>
            <p:ph idx="1" type="subTitle"/>
          </p:nvPr>
        </p:nvSpPr>
        <p:spPr>
          <a:xfrm>
            <a:off x="1118500" y="4077052"/>
            <a:ext cx="68580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>
                <a:solidFill>
                  <a:srgbClr val="1F497D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54" name="Google Shape;554;p94"/>
          <p:cNvSpPr/>
          <p:nvPr/>
        </p:nvSpPr>
        <p:spPr>
          <a:xfrm>
            <a:off x="4273150" y="3961825"/>
            <a:ext cx="548700" cy="90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555" name="Google Shape;555;p94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3 Section Header v4">
  <p:cSld name="SECTION_HEADER_1_1_1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5"/>
          <p:cNvSpPr/>
          <p:nvPr/>
        </p:nvSpPr>
        <p:spPr>
          <a:xfrm>
            <a:off x="0" y="3302225"/>
            <a:ext cx="9144000" cy="1841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8" name="Google Shape;558;p95"/>
          <p:cNvSpPr txBox="1"/>
          <p:nvPr>
            <p:ph type="ctrTitle"/>
          </p:nvPr>
        </p:nvSpPr>
        <p:spPr>
          <a:xfrm>
            <a:off x="1118500" y="2346847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2700">
                <a:solidFill>
                  <a:srgbClr val="FFFFFF"/>
                </a:solidFill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 sz="3000"/>
            </a:lvl9pPr>
          </a:lstStyle>
          <a:p/>
        </p:txBody>
      </p:sp>
      <p:sp>
        <p:nvSpPr>
          <p:cNvPr id="559" name="Google Shape;559;p95"/>
          <p:cNvSpPr txBox="1"/>
          <p:nvPr>
            <p:ph idx="1" type="subTitle"/>
          </p:nvPr>
        </p:nvSpPr>
        <p:spPr>
          <a:xfrm>
            <a:off x="1118500" y="43590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9525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88900" lvl="1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76200" lvl="2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63500" lvl="3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50800" lvl="4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indent="-50800" lvl="5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50800" lvl="6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50800" lvl="7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50800" lvl="8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60" name="Google Shape;560;p95"/>
          <p:cNvSpPr/>
          <p:nvPr/>
        </p:nvSpPr>
        <p:spPr>
          <a:xfrm>
            <a:off x="4273150" y="42437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95"/>
          <p:cNvSpPr/>
          <p:nvPr/>
        </p:nvSpPr>
        <p:spPr>
          <a:xfrm>
            <a:off x="0" y="993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62" name="Google Shape;562;p95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1 Section Header v2">
  <p:cSld name="CUSTOM_9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6"/>
          <p:cNvSpPr/>
          <p:nvPr/>
        </p:nvSpPr>
        <p:spPr>
          <a:xfrm flipH="1">
            <a:off x="7736100" y="0"/>
            <a:ext cx="1407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5" name="Google Shape;565;p96"/>
          <p:cNvSpPr txBox="1"/>
          <p:nvPr>
            <p:ph idx="1" type="subTitle"/>
          </p:nvPr>
        </p:nvSpPr>
        <p:spPr>
          <a:xfrm>
            <a:off x="561300" y="4483375"/>
            <a:ext cx="5934900" cy="534300"/>
          </a:xfrm>
          <a:prstGeom prst="rect">
            <a:avLst/>
          </a:prstGeom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None/>
              <a:defRPr>
                <a:solidFill>
                  <a:srgbClr val="1F497D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>
                <a:solidFill>
                  <a:srgbClr val="1F497D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000"/>
              <a:buNone/>
              <a:defRPr>
                <a:solidFill>
                  <a:srgbClr val="1F497D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8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66" name="Google Shape;566;p96"/>
          <p:cNvSpPr/>
          <p:nvPr/>
        </p:nvSpPr>
        <p:spPr>
          <a:xfrm>
            <a:off x="0" y="165498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7" name="Google Shape;567;p96"/>
          <p:cNvSpPr txBox="1"/>
          <p:nvPr>
            <p:ph type="title"/>
          </p:nvPr>
        </p:nvSpPr>
        <p:spPr>
          <a:xfrm>
            <a:off x="561300" y="2948050"/>
            <a:ext cx="5934900" cy="1306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100"/>
              <a:buNone/>
              <a:defRPr sz="3100"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pic>
        <p:nvPicPr>
          <p:cNvPr id="568" name="Google Shape;568;p96"/>
          <p:cNvPicPr preferRelativeResize="0"/>
          <p:nvPr/>
        </p:nvPicPr>
        <p:blipFill rotWithShape="1">
          <a:blip r:embed="rId2">
            <a:alphaModFix/>
          </a:blip>
          <a:srcRect b="-2149" l="36324" r="17776" t="2159"/>
          <a:stretch/>
        </p:blipFill>
        <p:spPr>
          <a:xfrm>
            <a:off x="7758900" y="4542200"/>
            <a:ext cx="138510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Title and Content">
  <p:cSld name="OBJECT_1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7"/>
          <p:cNvSpPr txBox="1"/>
          <p:nvPr>
            <p:ph idx="1" type="body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71" name="Google Shape;571;p9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2 Title and Content (2)">
  <p:cSld name="TWO_OBJECTS_1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8"/>
          <p:cNvSpPr txBox="1"/>
          <p:nvPr>
            <p:ph idx="1" type="body"/>
          </p:nvPr>
        </p:nvSpPr>
        <p:spPr>
          <a:xfrm>
            <a:off x="634725" y="1369225"/>
            <a:ext cx="3880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74" name="Google Shape;574;p98"/>
          <p:cNvSpPr txBox="1"/>
          <p:nvPr>
            <p:ph idx="2" type="body"/>
          </p:nvPr>
        </p:nvSpPr>
        <p:spPr>
          <a:xfrm>
            <a:off x="4629150" y="1369225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75" name="Google Shape;575;p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3 Cause &amp; Effect">
  <p:cSld name="TWO_OBJECTS_1_1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7" name="Google Shape;577;p99"/>
          <p:cNvCxnSpPr/>
          <p:nvPr/>
        </p:nvCxnSpPr>
        <p:spPr>
          <a:xfrm>
            <a:off x="4566900" y="1729250"/>
            <a:ext cx="0" cy="4240500"/>
          </a:xfrm>
          <a:prstGeom prst="straightConnector1">
            <a:avLst/>
          </a:prstGeom>
          <a:noFill/>
          <a:ln cap="flat" cmpd="sng" w="28575">
            <a:solidFill>
              <a:srgbClr val="E7E6E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8" name="Google Shape;578;p99"/>
          <p:cNvSpPr/>
          <p:nvPr/>
        </p:nvSpPr>
        <p:spPr>
          <a:xfrm>
            <a:off x="4349400" y="1581800"/>
            <a:ext cx="411600" cy="4116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579" name="Google Shape;579;p99"/>
          <p:cNvSpPr txBox="1"/>
          <p:nvPr/>
        </p:nvSpPr>
        <p:spPr>
          <a:xfrm>
            <a:off x="4178808" y="1069848"/>
            <a:ext cx="7773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rPr>
              <a:t>➤</a:t>
            </a:r>
            <a:endParaRPr sz="18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580" name="Google Shape;580;p99"/>
          <p:cNvSpPr txBox="1"/>
          <p:nvPr>
            <p:ph idx="1" type="body"/>
          </p:nvPr>
        </p:nvSpPr>
        <p:spPr>
          <a:xfrm>
            <a:off x="634725" y="1997425"/>
            <a:ext cx="3282300" cy="254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Char char="▪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Char char="▫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900"/>
              <a:buChar char="•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700"/>
              <a:buChar char="•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1" name="Google Shape;581;p9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2" name="Google Shape;582;p99"/>
          <p:cNvSpPr txBox="1"/>
          <p:nvPr>
            <p:ph idx="2" type="body"/>
          </p:nvPr>
        </p:nvSpPr>
        <p:spPr>
          <a:xfrm>
            <a:off x="6286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3" name="Google Shape;583;p99"/>
          <p:cNvSpPr txBox="1"/>
          <p:nvPr>
            <p:ph idx="3" type="body"/>
          </p:nvPr>
        </p:nvSpPr>
        <p:spPr>
          <a:xfrm>
            <a:off x="52210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 b="1" sz="18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4" name="Google Shape;584;p99"/>
          <p:cNvSpPr txBox="1"/>
          <p:nvPr>
            <p:ph idx="4" type="body"/>
          </p:nvPr>
        </p:nvSpPr>
        <p:spPr>
          <a:xfrm>
            <a:off x="5221050" y="1997425"/>
            <a:ext cx="3282300" cy="254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Char char="▪"/>
              <a:defRPr sz="1600">
                <a:solidFill>
                  <a:srgbClr val="1F497D"/>
                </a:solidFill>
              </a:defRPr>
            </a:lvl1pPr>
            <a:lvl2pPr indent="-311150" lvl="1" marL="914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300"/>
              <a:buChar char="▫"/>
              <a:defRPr sz="1300">
                <a:solidFill>
                  <a:srgbClr val="1F497D"/>
                </a:solidFill>
              </a:defRPr>
            </a:lvl2pPr>
            <a:lvl3pPr indent="-298450" lvl="2" marL="1371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 sz="1100">
                <a:solidFill>
                  <a:srgbClr val="1F497D"/>
                </a:solidFill>
              </a:defRPr>
            </a:lvl3pPr>
            <a:lvl4pPr indent="-285750" lvl="3" marL="1828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900"/>
              <a:buChar char="•"/>
              <a:defRPr sz="900">
                <a:solidFill>
                  <a:srgbClr val="1F497D"/>
                </a:solidFill>
              </a:defRPr>
            </a:lvl4pPr>
            <a:lvl5pPr indent="-273050" lvl="4" marL="22860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700"/>
              <a:buChar char="•"/>
              <a:defRPr sz="700">
                <a:solidFill>
                  <a:srgbClr val="1F497D"/>
                </a:solidFill>
              </a:defRPr>
            </a:lvl5pPr>
            <a:lvl6pPr indent="-266700" lvl="5" marL="27432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6pPr>
            <a:lvl7pPr indent="-266700" lvl="6" marL="3200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7pPr>
            <a:lvl8pPr indent="-266700" lvl="7" marL="3657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8pPr>
            <a:lvl9pPr indent="-266700" lvl="8" marL="4114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600"/>
              <a:buChar char="•"/>
              <a:defRPr sz="600"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4 Comparison (2)">
  <p:cSld name="TWO_OBJECTS_WITH_TEXT_1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0"/>
          <p:cNvSpPr txBox="1"/>
          <p:nvPr>
            <p:ph idx="1" type="body"/>
          </p:nvPr>
        </p:nvSpPr>
        <p:spPr>
          <a:xfrm>
            <a:off x="4629150" y="1869325"/>
            <a:ext cx="3886200" cy="276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87" name="Google Shape;587;p100"/>
          <p:cNvSpPr txBox="1"/>
          <p:nvPr>
            <p:ph idx="2" type="body"/>
          </p:nvPr>
        </p:nvSpPr>
        <p:spPr>
          <a:xfrm>
            <a:off x="628725" y="1869325"/>
            <a:ext cx="3886200" cy="276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88" name="Google Shape;588;p100"/>
          <p:cNvSpPr txBox="1"/>
          <p:nvPr>
            <p:ph idx="3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89" name="Google Shape;589;p100"/>
          <p:cNvSpPr txBox="1"/>
          <p:nvPr>
            <p:ph idx="4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b="1" sz="2000">
                <a:solidFill>
                  <a:srgbClr val="1F497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b="1" sz="1500">
                <a:solidFill>
                  <a:srgbClr val="1F497D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b="1" sz="1400">
                <a:solidFill>
                  <a:srgbClr val="1F497D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b="1" sz="1200"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590" name="Google Shape;590;p10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0 - Image Left + Content Right">
  <p:cSld name="OBJECT_WITH_CAPTION_TEXT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1"/>
          <p:cNvSpPr txBox="1"/>
          <p:nvPr>
            <p:ph idx="1" type="body"/>
          </p:nvPr>
        </p:nvSpPr>
        <p:spPr>
          <a:xfrm>
            <a:off x="4929600" y="554850"/>
            <a:ext cx="3855900" cy="4033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593" name="Google Shape;593;p101"/>
          <p:cNvSpPr/>
          <p:nvPr/>
        </p:nvSpPr>
        <p:spPr>
          <a:xfrm>
            <a:off x="0" y="0"/>
            <a:ext cx="4572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4" name="Google Shape;594;p101"/>
          <p:cNvSpPr txBox="1"/>
          <p:nvPr>
            <p:ph idx="2" type="body"/>
          </p:nvPr>
        </p:nvSpPr>
        <p:spPr>
          <a:xfrm>
            <a:off x="358488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5" name="Google Shape;595;p101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6" name="Google Shape;596;p101"/>
          <p:cNvSpPr/>
          <p:nvPr/>
        </p:nvSpPr>
        <p:spPr>
          <a:xfrm>
            <a:off x="4741675" y="4095150"/>
            <a:ext cx="4173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7" name="Google Shape;597;p101"/>
          <p:cNvCxnSpPr/>
          <p:nvPr/>
        </p:nvCxnSpPr>
        <p:spPr>
          <a:xfrm flipH="1" rot="10800000">
            <a:off x="4551775" y="41029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101"/>
          <p:cNvCxnSpPr/>
          <p:nvPr/>
        </p:nvCxnSpPr>
        <p:spPr>
          <a:xfrm flipH="1" rot="10800000">
            <a:off x="4413900" y="41077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9" name="Google Shape;599;p101"/>
          <p:cNvCxnSpPr/>
          <p:nvPr/>
        </p:nvCxnSpPr>
        <p:spPr>
          <a:xfrm flipH="1" rot="10800000">
            <a:off x="4457975" y="41196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101"/>
          <p:cNvCxnSpPr/>
          <p:nvPr/>
        </p:nvCxnSpPr>
        <p:spPr>
          <a:xfrm flipH="1" rot="10800000">
            <a:off x="4465700" y="40951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101"/>
          <p:cNvCxnSpPr/>
          <p:nvPr/>
        </p:nvCxnSpPr>
        <p:spPr>
          <a:xfrm flipH="1" rot="10800000">
            <a:off x="4465700" y="4127850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101"/>
          <p:cNvCxnSpPr/>
          <p:nvPr/>
        </p:nvCxnSpPr>
        <p:spPr>
          <a:xfrm flipH="1" rot="10800000">
            <a:off x="4416300" y="4140425"/>
            <a:ext cx="316200" cy="327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3" name="Google Shape;603;p101"/>
          <p:cNvSpPr/>
          <p:nvPr/>
        </p:nvSpPr>
        <p:spPr>
          <a:xfrm>
            <a:off x="4572900" y="3971325"/>
            <a:ext cx="351000" cy="39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3 - Content Left + Image Right">
  <p:cSld name="PICTURE_WITH_CAPTION_TEXT_1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2"/>
          <p:cNvSpPr txBox="1"/>
          <p:nvPr>
            <p:ph idx="1" type="body"/>
          </p:nvPr>
        </p:nvSpPr>
        <p:spPr>
          <a:xfrm>
            <a:off x="356700" y="554850"/>
            <a:ext cx="3855900" cy="4033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06" name="Google Shape;606;p102"/>
          <p:cNvSpPr/>
          <p:nvPr/>
        </p:nvSpPr>
        <p:spPr>
          <a:xfrm>
            <a:off x="4573025" y="0"/>
            <a:ext cx="45711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7" name="Google Shape;607;p102"/>
          <p:cNvSpPr txBox="1"/>
          <p:nvPr>
            <p:ph idx="2" type="body"/>
          </p:nvPr>
        </p:nvSpPr>
        <p:spPr>
          <a:xfrm>
            <a:off x="4929713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b="0" i="0" sz="2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08" name="Google Shape;608;p102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02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610" name="Google Shape;610;p102"/>
          <p:cNvCxnSpPr/>
          <p:nvPr/>
        </p:nvCxnSpPr>
        <p:spPr>
          <a:xfrm flipH="1">
            <a:off x="45451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6986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1" name="Google Shape;611;p102"/>
          <p:cNvCxnSpPr/>
          <p:nvPr/>
        </p:nvCxnSpPr>
        <p:spPr>
          <a:xfrm flipH="1">
            <a:off x="4557650" y="40838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2" name="Google Shape;612;p102"/>
          <p:cNvCxnSpPr/>
          <p:nvPr/>
        </p:nvCxnSpPr>
        <p:spPr>
          <a:xfrm flipH="1">
            <a:off x="45499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3" name="Google Shape;613;p102"/>
          <p:cNvCxnSpPr/>
          <p:nvPr/>
        </p:nvCxnSpPr>
        <p:spPr>
          <a:xfrm flipH="1">
            <a:off x="4545150" y="41046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4" name="Google Shape;614;p102"/>
          <p:cNvCxnSpPr/>
          <p:nvPr/>
        </p:nvCxnSpPr>
        <p:spPr>
          <a:xfrm flipH="1">
            <a:off x="4545150" y="4110650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5" name="Google Shape;615;p102"/>
          <p:cNvCxnSpPr/>
          <p:nvPr/>
        </p:nvCxnSpPr>
        <p:spPr>
          <a:xfrm flipH="1">
            <a:off x="4537425" y="4068975"/>
            <a:ext cx="84600" cy="7560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6" name="Google Shape;616;p102"/>
          <p:cNvSpPr/>
          <p:nvPr/>
        </p:nvSpPr>
        <p:spPr>
          <a:xfrm>
            <a:off x="4486875" y="4051100"/>
            <a:ext cx="861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0 Quote">
  <p:cSld name="Quote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3"/>
          <p:cNvSpPr/>
          <p:nvPr/>
        </p:nvSpPr>
        <p:spPr>
          <a:xfrm>
            <a:off x="0" y="1057450"/>
            <a:ext cx="9144000" cy="4086000"/>
          </a:xfrm>
          <a:prstGeom prst="rect">
            <a:avLst/>
          </a:prstGeom>
          <a:solidFill>
            <a:srgbClr val="99AC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03"/>
          <p:cNvSpPr/>
          <p:nvPr/>
        </p:nvSpPr>
        <p:spPr>
          <a:xfrm>
            <a:off x="0" y="3621838"/>
            <a:ext cx="9144000" cy="1293056"/>
          </a:xfrm>
          <a:custGeom>
            <a:rect b="b" l="l" r="r" t="t"/>
            <a:pathLst>
              <a:path extrusionOk="0" h="40408" w="28575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0" name="Google Shape;620;p103"/>
          <p:cNvSpPr/>
          <p:nvPr/>
        </p:nvSpPr>
        <p:spPr>
          <a:xfrm>
            <a:off x="0" y="653050"/>
            <a:ext cx="3684600" cy="34572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21" name="Google Shape;621;p103"/>
          <p:cNvPicPr preferRelativeResize="0"/>
          <p:nvPr/>
        </p:nvPicPr>
        <p:blipFill rotWithShape="1">
          <a:blip r:embed="rId2">
            <a:alphaModFix/>
          </a:blip>
          <a:srcRect b="-2149" l="0" r="17776" t="215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03"/>
          <p:cNvSpPr txBox="1"/>
          <p:nvPr>
            <p:ph idx="1" type="body"/>
          </p:nvPr>
        </p:nvSpPr>
        <p:spPr>
          <a:xfrm>
            <a:off x="0" y="881650"/>
            <a:ext cx="3456000" cy="30000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▫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/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/>
        </p:txBody>
      </p:sp>
      <p:sp>
        <p:nvSpPr>
          <p:cNvPr id="623" name="Google Shape;623;p103"/>
          <p:cNvSpPr/>
          <p:nvPr/>
        </p:nvSpPr>
        <p:spPr>
          <a:xfrm>
            <a:off x="3565800" y="424450"/>
            <a:ext cx="347400" cy="3474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  <p:sp>
        <p:nvSpPr>
          <p:cNvPr id="624" name="Google Shape;624;p103"/>
          <p:cNvSpPr txBox="1"/>
          <p:nvPr>
            <p:ph idx="2" type="body"/>
          </p:nvPr>
        </p:nvSpPr>
        <p:spPr>
          <a:xfrm>
            <a:off x="4198800" y="1057450"/>
            <a:ext cx="4431000" cy="2648400"/>
          </a:xfrm>
          <a:prstGeom prst="rect">
            <a:avLst/>
          </a:prstGeom>
          <a:noFill/>
        </p:spPr>
        <p:txBody>
          <a:bodyPr anchorCtr="0" anchor="ctr" bIns="34275" lIns="68575" spcFirstLastPara="1" rIns="68575" wrap="square" tIns="34275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Char char="▪"/>
              <a:defRPr>
                <a:solidFill>
                  <a:srgbClr val="1F497D"/>
                </a:solidFill>
              </a:defRPr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▫"/>
              <a:defRPr>
                <a:solidFill>
                  <a:srgbClr val="1F497D"/>
                </a:solidFill>
              </a:defRPr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Char char="–"/>
              <a:defRPr>
                <a:solidFill>
                  <a:srgbClr val="1F497D"/>
                </a:solidFill>
              </a:defRPr>
            </a:lvl3pPr>
            <a:lvl4pPr indent="-292100" lvl="3" marL="1828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Char char="•"/>
              <a:defRPr>
                <a:solidFill>
                  <a:srgbClr val="1F497D"/>
                </a:solidFill>
              </a:defRPr>
            </a:lvl4pPr>
            <a:lvl5pPr indent="-279400" lvl="4" marL="22860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5pPr>
            <a:lvl6pPr indent="-279400" lvl="5" marL="27432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6pPr>
            <a:lvl7pPr indent="-279400" lvl="6" marL="32004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7pPr>
            <a:lvl8pPr indent="-279400" lvl="7" marL="36576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8pPr>
            <a:lvl9pPr indent="-279400" lvl="8" marL="41148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Char char="•"/>
              <a:defRPr>
                <a:solidFill>
                  <a:srgbClr val="1F497D"/>
                </a:solidFill>
              </a:defRPr>
            </a:lvl9pPr>
          </a:lstStyle>
          <a:p/>
        </p:txBody>
      </p:sp>
      <p:sp>
        <p:nvSpPr>
          <p:cNvPr id="625" name="Google Shape;625;p103"/>
          <p:cNvSpPr txBox="1"/>
          <p:nvPr/>
        </p:nvSpPr>
        <p:spPr>
          <a:xfrm>
            <a:off x="3538275" y="165150"/>
            <a:ext cx="989700" cy="10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“</a:t>
            </a:r>
            <a:endParaRPr sz="4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6" name="Google Shape;626;p103"/>
          <p:cNvSpPr/>
          <p:nvPr/>
        </p:nvSpPr>
        <p:spPr>
          <a:xfrm>
            <a:off x="7080700" y="4110250"/>
            <a:ext cx="2063400" cy="347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7" name="Google Shape;627;p103"/>
          <p:cNvSpPr txBox="1"/>
          <p:nvPr>
            <p:ph idx="3" type="body"/>
          </p:nvPr>
        </p:nvSpPr>
        <p:spPr>
          <a:xfrm>
            <a:off x="7193350" y="4110250"/>
            <a:ext cx="1950600" cy="347400"/>
          </a:xfrm>
          <a:prstGeom prst="rect">
            <a:avLst/>
          </a:prstGeom>
          <a:noFill/>
        </p:spPr>
        <p:txBody>
          <a:bodyPr anchorCtr="0" anchor="ctr" bIns="34275" lIns="68575" spcFirstLastPara="1" rIns="68575" wrap="square" tIns="3427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▪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▫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–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45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5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68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109.xml"/><Relationship Id="rId41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89.xml"/><Relationship Id="rId44" Type="http://schemas.openxmlformats.org/officeDocument/2006/relationships/theme" Target="../theme/theme7.xml"/><Relationship Id="rId21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0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96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2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124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theme" Target="../theme/theme5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324" name="Google Shape;324;p4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rgbClr val="1F497D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76" name="Google Shape;37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377" name="Google Shape;377;p5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900"/>
              <a:buFont typeface="Lato"/>
              <a:buNone/>
              <a:defRPr b="1" i="0" sz="29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elex"/>
              <a:buNone/>
              <a:defRPr b="1" i="0" sz="2800" u="none" cap="none" strike="noStrik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/>
        </p:txBody>
      </p:sp>
      <p:sp>
        <p:nvSpPr>
          <p:cNvPr id="429" name="Google Shape;429;p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Lato"/>
              <a:buChar char="▪"/>
              <a:defRPr i="0" sz="16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ato"/>
              <a:buChar char="▫"/>
              <a:defRPr i="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Lato"/>
              <a:buChar char="–"/>
              <a:defRPr i="0" sz="12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000"/>
              <a:buFont typeface="Lato"/>
              <a:buChar char="•"/>
              <a:defRPr i="0" sz="10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94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94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94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94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800"/>
              <a:buFont typeface="Lato"/>
              <a:buChar char="•"/>
              <a:defRPr i="0" sz="800" u="none" cap="none" strike="noStrike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430" name="Google Shape;430;p72"/>
          <p:cNvPicPr preferRelativeResize="0"/>
          <p:nvPr/>
        </p:nvPicPr>
        <p:blipFill rotWithShape="1">
          <a:blip r:embed="rId1">
            <a:alphaModFix/>
          </a:blip>
          <a:srcRect b="-2520" l="554" r="17906" t="2520"/>
          <a:stretch/>
        </p:blipFill>
        <p:spPr>
          <a:xfrm>
            <a:off x="6683288" y="4542207"/>
            <a:ext cx="2460713" cy="6584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857" name="Google Shape;857;p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8" name="Google Shape;858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0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B7EA1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3B7EA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8" name="Google Shape;928;p130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C4820E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Clr>
                <a:srgbClr val="C4820E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2" r:id="rId1"/>
    <p:sldLayoutId id="2147483773" r:id="rId2"/>
    <p:sldLayoutId id="214748377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EDEBEB"/>
        </a:solidFill>
      </p:bgPr>
    </p:bg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2800"/>
              <a:buFont typeface="DM Mono"/>
              <a:buNone/>
              <a:defRPr sz="28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3" name="Google Shape;943;p1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800"/>
              <a:buChar char="●"/>
              <a:defRPr sz="1800">
                <a:solidFill>
                  <a:srgbClr val="E32526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○"/>
              <a:defRPr>
                <a:solidFill>
                  <a:srgbClr val="E32526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■"/>
              <a:defRPr>
                <a:solidFill>
                  <a:srgbClr val="E32526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●"/>
              <a:defRPr>
                <a:solidFill>
                  <a:srgbClr val="E32526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○"/>
              <a:defRPr>
                <a:solidFill>
                  <a:srgbClr val="E32526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■"/>
              <a:defRPr>
                <a:solidFill>
                  <a:srgbClr val="E32526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●"/>
              <a:defRPr>
                <a:solidFill>
                  <a:srgbClr val="E32526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○"/>
              <a:defRPr>
                <a:solidFill>
                  <a:srgbClr val="E32526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Char char="■"/>
              <a:defRPr>
                <a:solidFill>
                  <a:srgbClr val="E32526"/>
                </a:solidFill>
              </a:defRPr>
            </a:lvl9pPr>
          </a:lstStyle>
          <a:p/>
        </p:txBody>
      </p:sp>
      <p:sp>
        <p:nvSpPr>
          <p:cNvPr id="944" name="Google Shape;944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3.png"/><Relationship Id="rId6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cloudbank.org/training/cloudbank-educators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30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Relationship Id="rId5" Type="http://schemas.openxmlformats.org/officeDocument/2006/relationships/image" Target="../media/image13.png"/><Relationship Id="rId6" Type="http://schemas.openxmlformats.org/officeDocument/2006/relationships/image" Target="../media/image62.png"/><Relationship Id="rId7" Type="http://schemas.openxmlformats.org/officeDocument/2006/relationships/image" Target="../media/image60.png"/><Relationship Id="rId8" Type="http://schemas.openxmlformats.org/officeDocument/2006/relationships/image" Target="../media/image26.png"/><Relationship Id="rId11" Type="http://schemas.openxmlformats.org/officeDocument/2006/relationships/image" Target="../media/image37.png"/><Relationship Id="rId10" Type="http://schemas.openxmlformats.org/officeDocument/2006/relationships/image" Target="../media/image31.png"/><Relationship Id="rId12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47.png"/><Relationship Id="rId6" Type="http://schemas.openxmlformats.org/officeDocument/2006/relationships/image" Target="../media/image40.png"/><Relationship Id="rId7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ata.berkeley.edu/californiaalliance" TargetMode="External"/><Relationship Id="rId4" Type="http://schemas.openxmlformats.org/officeDocument/2006/relationships/hyperlink" Target="https://docs.google.com/presentation/d/1hjJDWTTS_ONOSo4J15LUx74Oq9-wWyEpOfTK4i1b5ps/edit?usp=sharing" TargetMode="External"/><Relationship Id="rId9" Type="http://schemas.openxmlformats.org/officeDocument/2006/relationships/hyperlink" Target="https://drive.google.com/file/d/1jL-sBXbChrABAwUks7XhsUXnUZF-muZI/view?usp=sharing" TargetMode="External"/><Relationship Id="rId5" Type="http://schemas.openxmlformats.org/officeDocument/2006/relationships/hyperlink" Target="https://docs.google.com/presentation/d/1WAl3p7nVSE-8pKkT_pw0LiAjDEjQdiM7uVON8NZyIrk/edit?usp=sharing" TargetMode="External"/><Relationship Id="rId6" Type="http://schemas.openxmlformats.org/officeDocument/2006/relationships/hyperlink" Target="https://docs.google.com/presentation/d/1WAl3p7nVSE-8pKkT_pw0LiAjDEjQdiM7uVON8NZyIrk/edit?usp=sharing" TargetMode="External"/><Relationship Id="rId7" Type="http://schemas.openxmlformats.org/officeDocument/2006/relationships/hyperlink" Target="https://docs.google.com/presentation/d/1_Pg20KjXO8cdt1jrx8r24--xpMkiaFIS3E3kPRf67Cc/edit?usp=sharing" TargetMode="External"/><Relationship Id="rId8" Type="http://schemas.openxmlformats.org/officeDocument/2006/relationships/hyperlink" Target="https://docs.google.com/document/d/1gxL-1ydKE6tCK_IFlBJ_C7H2vWrqth7YEmFq9tlXVZQ/edit?usp=sharing" TargetMode="External"/><Relationship Id="rId11" Type="http://schemas.openxmlformats.org/officeDocument/2006/relationships/image" Target="../media/image45.png"/><Relationship Id="rId10" Type="http://schemas.openxmlformats.org/officeDocument/2006/relationships/hyperlink" Target="https://docs.google.com/spreadsheets/d/1Ek4RAfqAsD349fG2-s2A6Iu1jA-fPoJJ-kuNMD5GFr0/edit?usp=sharing" TargetMode="External"/><Relationship Id="rId12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data.berkeley.edu/californiaalliance" TargetMode="External"/><Relationship Id="rId4" Type="http://schemas.openxmlformats.org/officeDocument/2006/relationships/hyperlink" Target="https://data.berkeley.edu/2022workshop" TargetMode="External"/><Relationship Id="rId5" Type="http://schemas.openxmlformats.org/officeDocument/2006/relationships/hyperlink" Target="mailto:ds-help@berkeley.edu" TargetMode="External"/><Relationship Id="rId6" Type="http://schemas.openxmlformats.org/officeDocument/2006/relationships/hyperlink" Target="mailto:ericvd@berkeley.edu" TargetMode="External"/><Relationship Id="rId7" Type="http://schemas.openxmlformats.org/officeDocument/2006/relationships/image" Target="../media/image45.png"/><Relationship Id="rId8" Type="http://schemas.openxmlformats.org/officeDocument/2006/relationships/image" Target="../media/image5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admission.universityofcalifornia.edu/admission-requirements/transfer-requirements/uc-transfer-programs/transfer-pathways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9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40"/>
          <p:cNvSpPr txBox="1"/>
          <p:nvPr>
            <p:ph type="ctrTitle"/>
          </p:nvPr>
        </p:nvSpPr>
        <p:spPr>
          <a:xfrm>
            <a:off x="392949" y="990800"/>
            <a:ext cx="83976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400">
                <a:solidFill>
                  <a:srgbClr val="003262"/>
                </a:solidFill>
              </a:rPr>
              <a:t>Data Science at Community College </a:t>
            </a:r>
            <a:endParaRPr i="1" sz="3400">
              <a:solidFill>
                <a:srgbClr val="00326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400">
                <a:solidFill>
                  <a:srgbClr val="003262"/>
                </a:solidFill>
              </a:rPr>
              <a:t> UC Berkeley Data 8 curriculum</a:t>
            </a:r>
            <a:endParaRPr i="1" sz="3400">
              <a:solidFill>
                <a:srgbClr val="003262"/>
              </a:solidFill>
            </a:endParaRPr>
          </a:p>
        </p:txBody>
      </p:sp>
      <p:sp>
        <p:nvSpPr>
          <p:cNvPr id="968" name="Google Shape;968;p140"/>
          <p:cNvSpPr txBox="1"/>
          <p:nvPr>
            <p:ph idx="1" type="subTitle"/>
          </p:nvPr>
        </p:nvSpPr>
        <p:spPr>
          <a:xfrm>
            <a:off x="271650" y="3174875"/>
            <a:ext cx="8767200" cy="17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</a:rPr>
              <a:t>Shawn Wiggins</a:t>
            </a:r>
            <a:endParaRPr b="1"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262"/>
                </a:solidFill>
              </a:rPr>
              <a:t>City College of San Francisco </a:t>
            </a:r>
            <a:endParaRPr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</a:rPr>
              <a:t>Eric Van Dusen</a:t>
            </a:r>
            <a:r>
              <a:rPr lang="en">
                <a:solidFill>
                  <a:srgbClr val="003262"/>
                </a:solidFill>
              </a:rPr>
              <a:t>,  </a:t>
            </a:r>
            <a:r>
              <a:rPr b="1" lang="en">
                <a:solidFill>
                  <a:srgbClr val="003262"/>
                </a:solidFill>
              </a:rPr>
              <a:t>Kseniya Usovich</a:t>
            </a:r>
            <a:endParaRPr b="1"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262"/>
                </a:solidFill>
              </a:rPr>
              <a:t> Data Science Undergraduate Studies, UC Berkeley </a:t>
            </a:r>
            <a:endParaRPr>
              <a:solidFill>
                <a:srgbClr val="00326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262"/>
                </a:solidFill>
              </a:rPr>
              <a:t>ericvd@berkeley.edu</a:t>
            </a:r>
            <a:endParaRPr>
              <a:solidFill>
                <a:srgbClr val="003262"/>
              </a:solidFill>
            </a:endParaRPr>
          </a:p>
        </p:txBody>
      </p:sp>
      <p:pic>
        <p:nvPicPr>
          <p:cNvPr id="969" name="Google Shape;969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40"/>
          <p:cNvSpPr/>
          <p:nvPr/>
        </p:nvSpPr>
        <p:spPr>
          <a:xfrm>
            <a:off x="671250" y="2858350"/>
            <a:ext cx="7925700" cy="109800"/>
          </a:xfrm>
          <a:prstGeom prst="rect">
            <a:avLst/>
          </a:prstGeom>
          <a:solidFill>
            <a:srgbClr val="36547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1" name="Google Shape;971;p140"/>
          <p:cNvPicPr preferRelativeResize="0"/>
          <p:nvPr/>
        </p:nvPicPr>
        <p:blipFill rotWithShape="1">
          <a:blip r:embed="rId4">
            <a:alphaModFix/>
          </a:blip>
          <a:srcRect b="0" l="-11878" r="45631" t="10321"/>
          <a:stretch/>
        </p:blipFill>
        <p:spPr>
          <a:xfrm flipH="1">
            <a:off x="6687849" y="2208350"/>
            <a:ext cx="3005276" cy="29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470" y="109150"/>
            <a:ext cx="1216225" cy="7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49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49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Data 8 at community colleges 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44" name="Google Shape;1044;p149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San Jose CC  - Sanjay Dorairaj - Run as flipped classroom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CC </a:t>
            </a:r>
            <a:r>
              <a:rPr lang="en" sz="2100">
                <a:solidFill>
                  <a:srgbClr val="003262"/>
                </a:solidFill>
              </a:rPr>
              <a:t>San Francisco - Shawn Wiggins &amp; Amy McLanahan(Math)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El Camino CC - Solomon Russell &amp; Alice Martinez (CS)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Santa Barbara CC - Nathalie Guebbels (CS co with Math)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Skyline CC  - Bryan Swartout (Math)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Palomar CC - Peter Chen (CS)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Laney CC - Kyla Oh (Math)</a:t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1045" name="Google Shape;1045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49"/>
          <p:cNvSpPr txBox="1"/>
          <p:nvPr/>
        </p:nvSpPr>
        <p:spPr>
          <a:xfrm>
            <a:off x="1019025" y="3918050"/>
            <a:ext cx="644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verage"/>
                <a:ea typeface="Average"/>
                <a:cs typeface="Average"/>
                <a:sym typeface="Average"/>
              </a:rPr>
              <a:t>Forming a </a:t>
            </a:r>
            <a:r>
              <a:rPr i="1" lang="en">
                <a:latin typeface="Average"/>
                <a:ea typeface="Average"/>
                <a:cs typeface="Average"/>
                <a:sym typeface="Average"/>
              </a:rPr>
              <a:t>Community of Practice from Existing Adopters</a:t>
            </a:r>
            <a:endParaRPr i="1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Biggest Major at UC Berkeley </a:t>
            </a:r>
            <a:endParaRPr/>
          </a:p>
        </p:txBody>
      </p:sp>
      <p:pic>
        <p:nvPicPr>
          <p:cNvPr id="1053" name="Google Shape;1053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0444"/>
            <a:ext cx="7318188" cy="3570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51"/>
          <p:cNvSpPr txBox="1"/>
          <p:nvPr>
            <p:ph idx="1" type="body"/>
          </p:nvPr>
        </p:nvSpPr>
        <p:spPr>
          <a:xfrm>
            <a:off x="6237150" y="1333788"/>
            <a:ext cx="2681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Data 8, a first-year course with no programming or statistics prerequisites, fulfills the statistics requirement for 24 different majors on campus.  (eg. like  C-ID Math 110)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New Path into Computing</a:t>
            </a:r>
            <a:endParaRPr/>
          </a:p>
        </p:txBody>
      </p:sp>
      <p:pic>
        <p:nvPicPr>
          <p:cNvPr id="1060" name="Google Shape;1060;p15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400" y="1114825"/>
            <a:ext cx="5464251" cy="33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 </a:t>
            </a:r>
            <a:r>
              <a:rPr lang="en"/>
              <a:t>Berkeley</a:t>
            </a:r>
            <a:r>
              <a:rPr lang="en"/>
              <a:t> </a:t>
            </a:r>
            <a:r>
              <a:rPr lang="en"/>
              <a:t>Female Graduates in Computing</a:t>
            </a:r>
            <a:endParaRPr/>
          </a:p>
        </p:txBody>
      </p:sp>
      <p:pic>
        <p:nvPicPr>
          <p:cNvPr id="1066" name="Google Shape;1066;p15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5644"/>
            <a:ext cx="8839201" cy="350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53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53"/>
          <p:cNvSpPr txBox="1"/>
          <p:nvPr>
            <p:ph type="title"/>
          </p:nvPr>
        </p:nvSpPr>
        <p:spPr>
          <a:xfrm>
            <a:off x="168075" y="178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Metacognition ~ Hypothesis ~ Praxis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73" name="Google Shape;1073;p153"/>
          <p:cNvSpPr txBox="1"/>
          <p:nvPr>
            <p:ph idx="1" type="body"/>
          </p:nvPr>
        </p:nvSpPr>
        <p:spPr>
          <a:xfrm>
            <a:off x="104825" y="711150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34925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Tools built for data science are powerful for pedagogy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Meet student wherever they are in the University </a:t>
            </a:r>
            <a:endParaRPr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Data Science teaching tools 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built on </a:t>
            </a:r>
            <a:r>
              <a:rPr b="1" lang="en" sz="2200">
                <a:solidFill>
                  <a:srgbClr val="003262"/>
                </a:solidFill>
              </a:rPr>
              <a:t>Open Source tools</a:t>
            </a:r>
            <a:r>
              <a:rPr lang="en" sz="2200">
                <a:solidFill>
                  <a:srgbClr val="003262"/>
                </a:solidFill>
              </a:rPr>
              <a:t> and reproducible practices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b="1" lang="en" sz="2200">
                <a:solidFill>
                  <a:srgbClr val="003262"/>
                </a:solidFill>
              </a:rPr>
              <a:t>Beginner students learn advanced toolkit</a:t>
            </a:r>
            <a:r>
              <a:rPr lang="en" sz="2200">
                <a:solidFill>
                  <a:srgbClr val="003262"/>
                </a:solidFill>
              </a:rPr>
              <a:t> ~ scaffold to more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lang="en" sz="2200">
                <a:solidFill>
                  <a:srgbClr val="003262"/>
                </a:solidFill>
              </a:rPr>
              <a:t>Teachers learning open source stack work collaboratively</a:t>
            </a:r>
            <a:endParaRPr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Simultaneously teach Computational Thinking &amp; Inferential Thinking 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rgbClr val="003262"/>
                </a:solidFill>
              </a:rPr>
              <a:t>Social Science students need Data Science skills / methods</a:t>
            </a:r>
            <a:endParaRPr sz="2200">
              <a:solidFill>
                <a:srgbClr val="003262"/>
              </a:solidFill>
            </a:endParaRPr>
          </a:p>
          <a:p>
            <a:pPr indent="-32258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lang="en" sz="2200">
                <a:solidFill>
                  <a:srgbClr val="003262"/>
                </a:solidFill>
              </a:rPr>
              <a:t>CS/ML students need inference / ethics</a:t>
            </a:r>
            <a:endParaRPr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“Notebook based instruction”  - is it an evolution in how we teach?</a:t>
            </a:r>
            <a:endParaRPr i="1" sz="2200">
              <a:solidFill>
                <a:srgbClr val="003262"/>
              </a:solidFill>
            </a:endParaRPr>
          </a:p>
        </p:txBody>
      </p:sp>
      <p:pic>
        <p:nvPicPr>
          <p:cNvPr id="1074" name="Google Shape;1074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1575" y="909038"/>
            <a:ext cx="721100" cy="83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1449" y="985249"/>
            <a:ext cx="721100" cy="7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54"/>
          <p:cNvSpPr txBox="1"/>
          <p:nvPr>
            <p:ph idx="1" type="body"/>
          </p:nvPr>
        </p:nvSpPr>
        <p:spPr>
          <a:xfrm>
            <a:off x="634725" y="1145950"/>
            <a:ext cx="7886700" cy="3486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Data Scholars - Foundation Seminar with extra support</a:t>
            </a:r>
            <a:endParaRPr/>
          </a:p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Peer mentors, small group cohort, extra homework support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Data 6 -  A class before Data 8  - work in progress</a:t>
            </a:r>
            <a:endParaRPr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Not a major requirement, builds familiarity with computing</a:t>
            </a:r>
            <a:endParaRPr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Offered as a summer bridge for SEED scholars program for 3 years</a:t>
            </a:r>
            <a:endParaRPr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Community College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Support for community college instructors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Transfer student seminar for new transfers once at Berkeley </a:t>
            </a:r>
            <a:endParaRPr/>
          </a:p>
        </p:txBody>
      </p:sp>
      <p:sp>
        <p:nvSpPr>
          <p:cNvPr id="1083" name="Google Shape;1083;p1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Inclusion Efforts around Data 8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55"/>
          <p:cNvPicPr preferRelativeResize="0"/>
          <p:nvPr/>
        </p:nvPicPr>
        <p:blipFill rotWithShape="1">
          <a:blip r:embed="rId3">
            <a:alphaModFix/>
          </a:blip>
          <a:srcRect b="0" l="69" r="59" t="0"/>
          <a:stretch/>
        </p:blipFill>
        <p:spPr>
          <a:xfrm rot="180440">
            <a:off x="2245326" y="2410304"/>
            <a:ext cx="1492455" cy="1494253"/>
          </a:xfrm>
          <a:prstGeom prst="ellipse">
            <a:avLst/>
          </a:prstGeom>
          <a:noFill/>
          <a:ln>
            <a:noFill/>
          </a:ln>
          <a:effectLst>
            <a:outerShdw blurRad="100013" rotWithShape="0" algn="bl" dir="4200000" dist="66675">
              <a:srgbClr val="000000">
                <a:alpha val="20000"/>
              </a:srgbClr>
            </a:outerShdw>
          </a:effectLst>
        </p:spPr>
      </p:pic>
      <p:sp>
        <p:nvSpPr>
          <p:cNvPr id="1089" name="Google Shape;1089;p155"/>
          <p:cNvSpPr txBox="1"/>
          <p:nvPr/>
        </p:nvSpPr>
        <p:spPr>
          <a:xfrm>
            <a:off x="3960475" y="2593575"/>
            <a:ext cx="20424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Shawn Wiggins</a:t>
            </a:r>
            <a:endParaRPr b="1" sz="18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1090" name="Google Shape;1090;p155"/>
          <p:cNvSpPr txBox="1"/>
          <p:nvPr/>
        </p:nvSpPr>
        <p:spPr>
          <a:xfrm>
            <a:off x="3960488" y="2923275"/>
            <a:ext cx="29763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swiggins@ccsf.edu</a:t>
            </a:r>
            <a:endParaRPr sz="15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Instructor</a:t>
            </a:r>
            <a:endParaRPr sz="15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Data Science Coordinator</a:t>
            </a:r>
            <a:endParaRPr sz="15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56"/>
          <p:cNvSpPr txBox="1"/>
          <p:nvPr>
            <p:ph type="title"/>
          </p:nvPr>
        </p:nvSpPr>
        <p:spPr>
          <a:xfrm>
            <a:off x="916950" y="2160838"/>
            <a:ext cx="7310100" cy="6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108 AT CCSF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57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Materials, Offerings, and Format</a:t>
            </a:r>
            <a:endParaRPr/>
          </a:p>
        </p:txBody>
      </p:sp>
      <p:sp>
        <p:nvSpPr>
          <p:cNvPr id="1101" name="Google Shape;1101;p157"/>
          <p:cNvSpPr txBox="1"/>
          <p:nvPr>
            <p:ph idx="4294967295" type="body"/>
          </p:nvPr>
        </p:nvSpPr>
        <p:spPr>
          <a:xfrm>
            <a:off x="1005888" y="2747025"/>
            <a:ext cx="27210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Fall 2023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Instructors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Hybrid Sections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In-Person Section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Spring 2024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Instructors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Hybrid Sections</a:t>
            </a:r>
            <a:endParaRPr/>
          </a:p>
        </p:txBody>
      </p:sp>
      <p:sp>
        <p:nvSpPr>
          <p:cNvPr id="1102" name="Google Shape;1102;p157"/>
          <p:cNvSpPr txBox="1"/>
          <p:nvPr>
            <p:ph idx="4294967295" type="body"/>
          </p:nvPr>
        </p:nvSpPr>
        <p:spPr>
          <a:xfrm>
            <a:off x="3677006" y="2746900"/>
            <a:ext cx="4062900" cy="19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Pre-Recorded Lecture Videos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Textbook Readings and Quizzes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Homework and Project Assignments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Weekly In-Person Meeting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Discussion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Lab Assignment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Embedded Tutor</a:t>
            </a:r>
            <a:endParaRPr/>
          </a:p>
        </p:txBody>
      </p:sp>
      <p:sp>
        <p:nvSpPr>
          <p:cNvPr id="1103" name="Google Shape;1103;p157"/>
          <p:cNvSpPr txBox="1"/>
          <p:nvPr>
            <p:ph idx="4294967295" type="body"/>
          </p:nvPr>
        </p:nvSpPr>
        <p:spPr>
          <a:xfrm>
            <a:off x="1005888" y="2261800"/>
            <a:ext cx="35661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2E5F76"/>
                </a:solidFill>
              </a:rPr>
              <a:t>Current Offerings</a:t>
            </a:r>
            <a:endParaRPr sz="2400">
              <a:solidFill>
                <a:srgbClr val="2E5F76"/>
              </a:solidFill>
            </a:endParaRPr>
          </a:p>
        </p:txBody>
      </p:sp>
      <p:sp>
        <p:nvSpPr>
          <p:cNvPr id="1104" name="Google Shape;1104;p157"/>
          <p:cNvSpPr txBox="1"/>
          <p:nvPr>
            <p:ph idx="4294967295" type="body"/>
          </p:nvPr>
        </p:nvSpPr>
        <p:spPr>
          <a:xfrm>
            <a:off x="3716540" y="2261800"/>
            <a:ext cx="41166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2E5F76"/>
                </a:solidFill>
              </a:rPr>
              <a:t>Hybrid Format</a:t>
            </a:r>
            <a:endParaRPr sz="2400">
              <a:solidFill>
                <a:srgbClr val="2E5F76"/>
              </a:solidFill>
            </a:endParaRPr>
          </a:p>
        </p:txBody>
      </p:sp>
      <p:sp>
        <p:nvSpPr>
          <p:cNvPr id="1105" name="Google Shape;1105;p157"/>
          <p:cNvSpPr txBox="1"/>
          <p:nvPr>
            <p:ph idx="4294967295" type="body"/>
          </p:nvPr>
        </p:nvSpPr>
        <p:spPr>
          <a:xfrm>
            <a:off x="1005912" y="1502500"/>
            <a:ext cx="7038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8 </a:t>
            </a:r>
            <a:r>
              <a:rPr b="1" lang="en"/>
              <a:t>Spring 2020</a:t>
            </a:r>
            <a:r>
              <a:rPr lang="en"/>
              <a:t> and </a:t>
            </a:r>
            <a:r>
              <a:rPr b="1" lang="en"/>
              <a:t>Spring 2022</a:t>
            </a:r>
            <a:r>
              <a:rPr lang="en"/>
              <a:t> Shared Materials</a:t>
            </a:r>
            <a:endParaRPr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Customized Over Time</a:t>
            </a:r>
            <a:endParaRPr/>
          </a:p>
        </p:txBody>
      </p:sp>
      <p:sp>
        <p:nvSpPr>
          <p:cNvPr id="1106" name="Google Shape;1106;p157"/>
          <p:cNvSpPr txBox="1"/>
          <p:nvPr>
            <p:ph idx="4294967295" type="body"/>
          </p:nvPr>
        </p:nvSpPr>
        <p:spPr>
          <a:xfrm>
            <a:off x="1005912" y="1017275"/>
            <a:ext cx="71322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2E5F76"/>
                </a:solidFill>
              </a:rPr>
              <a:t>Materials</a:t>
            </a:r>
            <a:endParaRPr sz="2400">
              <a:solidFill>
                <a:srgbClr val="2E5F7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1" name="Google Shape;1111;p158"/>
          <p:cNvCxnSpPr>
            <a:stCxn id="1112" idx="2"/>
          </p:cNvCxnSpPr>
          <p:nvPr/>
        </p:nvCxnSpPr>
        <p:spPr>
          <a:xfrm flipH="1">
            <a:off x="1852248" y="2545825"/>
            <a:ext cx="137400" cy="1404600"/>
          </a:xfrm>
          <a:prstGeom prst="straightConnector1">
            <a:avLst/>
          </a:prstGeom>
          <a:noFill/>
          <a:ln cap="flat" cmpd="sng" w="9525">
            <a:solidFill>
              <a:srgbClr val="2E5F7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13" name="Google Shape;1113;p158"/>
          <p:cNvCxnSpPr/>
          <p:nvPr/>
        </p:nvCxnSpPr>
        <p:spPr>
          <a:xfrm flipH="1" rot="10800000">
            <a:off x="1643068" y="3977037"/>
            <a:ext cx="6094800" cy="1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4" name="Google Shape;1114;p158"/>
          <p:cNvCxnSpPr/>
          <p:nvPr/>
        </p:nvCxnSpPr>
        <p:spPr>
          <a:xfrm>
            <a:off x="1660313" y="38215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5" name="Google Shape;1115;p158"/>
          <p:cNvSpPr txBox="1"/>
          <p:nvPr/>
        </p:nvSpPr>
        <p:spPr>
          <a:xfrm>
            <a:off x="1112743" y="42210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21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16" name="Google Shape;1116;p158"/>
          <p:cNvCxnSpPr/>
          <p:nvPr/>
        </p:nvCxnSpPr>
        <p:spPr>
          <a:xfrm>
            <a:off x="2728344" y="38215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7" name="Google Shape;1117;p158"/>
          <p:cNvSpPr txBox="1"/>
          <p:nvPr/>
        </p:nvSpPr>
        <p:spPr>
          <a:xfrm>
            <a:off x="2180773" y="42210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Spring 22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18" name="Google Shape;1118;p158"/>
          <p:cNvCxnSpPr/>
          <p:nvPr/>
        </p:nvCxnSpPr>
        <p:spPr>
          <a:xfrm>
            <a:off x="3767295" y="38215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9" name="Google Shape;1119;p158"/>
          <p:cNvSpPr txBox="1"/>
          <p:nvPr/>
        </p:nvSpPr>
        <p:spPr>
          <a:xfrm>
            <a:off x="3219725" y="42210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20" name="Google Shape;1120;p158"/>
          <p:cNvCxnSpPr/>
          <p:nvPr/>
        </p:nvCxnSpPr>
        <p:spPr>
          <a:xfrm>
            <a:off x="4834341" y="38215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1" name="Google Shape;1121;p158"/>
          <p:cNvSpPr txBox="1"/>
          <p:nvPr/>
        </p:nvSpPr>
        <p:spPr>
          <a:xfrm>
            <a:off x="4286771" y="42210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Spring 23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22" name="Google Shape;1122;p158"/>
          <p:cNvCxnSpPr/>
          <p:nvPr/>
        </p:nvCxnSpPr>
        <p:spPr>
          <a:xfrm>
            <a:off x="5874277" y="38215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3" name="Google Shape;1123;p158"/>
          <p:cNvSpPr txBox="1"/>
          <p:nvPr/>
        </p:nvSpPr>
        <p:spPr>
          <a:xfrm>
            <a:off x="5326707" y="42210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24" name="Google Shape;1124;p158"/>
          <p:cNvCxnSpPr/>
          <p:nvPr/>
        </p:nvCxnSpPr>
        <p:spPr>
          <a:xfrm>
            <a:off x="964405" y="848499"/>
            <a:ext cx="30000" cy="31284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5" name="Google Shape;1125;p158"/>
          <p:cNvSpPr txBox="1"/>
          <p:nvPr/>
        </p:nvSpPr>
        <p:spPr>
          <a:xfrm rot="-5400000">
            <a:off x="-788462" y="2222350"/>
            <a:ext cx="213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Number of Students</a:t>
            </a:r>
            <a:endParaRPr b="1" sz="1600">
              <a:solidFill>
                <a:srgbClr val="E32526"/>
              </a:solidFill>
            </a:endParaRPr>
          </a:p>
        </p:txBody>
      </p:sp>
      <p:sp>
        <p:nvSpPr>
          <p:cNvPr id="1126" name="Google Shape;1126;p158"/>
          <p:cNvSpPr txBox="1"/>
          <p:nvPr/>
        </p:nvSpPr>
        <p:spPr>
          <a:xfrm>
            <a:off x="3862165" y="4586150"/>
            <a:ext cx="1656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Semester</a:t>
            </a:r>
            <a:endParaRPr b="1" sz="1600">
              <a:solidFill>
                <a:srgbClr val="E32526"/>
              </a:solidFill>
            </a:endParaRPr>
          </a:p>
        </p:txBody>
      </p:sp>
      <p:cxnSp>
        <p:nvCxnSpPr>
          <p:cNvPr id="1127" name="Google Shape;1127;p158"/>
          <p:cNvCxnSpPr/>
          <p:nvPr/>
        </p:nvCxnSpPr>
        <p:spPr>
          <a:xfrm>
            <a:off x="984124" y="382150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8" name="Google Shape;1128;p158"/>
          <p:cNvSpPr txBox="1"/>
          <p:nvPr/>
        </p:nvSpPr>
        <p:spPr>
          <a:xfrm>
            <a:off x="428220" y="3821499"/>
            <a:ext cx="365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29" name="Google Shape;1129;p158"/>
          <p:cNvCxnSpPr/>
          <p:nvPr/>
        </p:nvCxnSpPr>
        <p:spPr>
          <a:xfrm>
            <a:off x="984124" y="34124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0" name="Google Shape;1130;p158"/>
          <p:cNvCxnSpPr/>
          <p:nvPr/>
        </p:nvCxnSpPr>
        <p:spPr>
          <a:xfrm>
            <a:off x="984124" y="3003363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1" name="Google Shape;1131;p158"/>
          <p:cNvSpPr txBox="1"/>
          <p:nvPr/>
        </p:nvSpPr>
        <p:spPr>
          <a:xfrm>
            <a:off x="373441" y="3003360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32" name="Google Shape;1132;p158"/>
          <p:cNvCxnSpPr/>
          <p:nvPr/>
        </p:nvCxnSpPr>
        <p:spPr>
          <a:xfrm>
            <a:off x="984124" y="259429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3" name="Google Shape;1133;p158"/>
          <p:cNvSpPr txBox="1"/>
          <p:nvPr/>
        </p:nvSpPr>
        <p:spPr>
          <a:xfrm>
            <a:off x="373441" y="2594291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30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34" name="Google Shape;1134;p158"/>
          <p:cNvCxnSpPr/>
          <p:nvPr/>
        </p:nvCxnSpPr>
        <p:spPr>
          <a:xfrm>
            <a:off x="984124" y="218522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5" name="Google Shape;1135;p158"/>
          <p:cNvSpPr txBox="1"/>
          <p:nvPr/>
        </p:nvSpPr>
        <p:spPr>
          <a:xfrm>
            <a:off x="373441" y="2185221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40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36" name="Google Shape;1136;p158"/>
          <p:cNvSpPr txBox="1"/>
          <p:nvPr/>
        </p:nvSpPr>
        <p:spPr>
          <a:xfrm>
            <a:off x="373441" y="3412429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37" name="Google Shape;1137;p158"/>
          <p:cNvCxnSpPr/>
          <p:nvPr/>
        </p:nvCxnSpPr>
        <p:spPr>
          <a:xfrm>
            <a:off x="984124" y="177615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8" name="Google Shape;1138;p158"/>
          <p:cNvSpPr txBox="1"/>
          <p:nvPr/>
        </p:nvSpPr>
        <p:spPr>
          <a:xfrm>
            <a:off x="373441" y="1776152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39" name="Google Shape;1139;p158"/>
          <p:cNvCxnSpPr/>
          <p:nvPr/>
        </p:nvCxnSpPr>
        <p:spPr>
          <a:xfrm>
            <a:off x="984124" y="136708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0" name="Google Shape;1140;p158"/>
          <p:cNvSpPr txBox="1"/>
          <p:nvPr/>
        </p:nvSpPr>
        <p:spPr>
          <a:xfrm>
            <a:off x="373441" y="136708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60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41" name="Google Shape;1141;p158"/>
          <p:cNvCxnSpPr/>
          <p:nvPr/>
        </p:nvCxnSpPr>
        <p:spPr>
          <a:xfrm>
            <a:off x="984124" y="95801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2" name="Google Shape;1142;p158"/>
          <p:cNvSpPr txBox="1"/>
          <p:nvPr/>
        </p:nvSpPr>
        <p:spPr>
          <a:xfrm>
            <a:off x="373441" y="95801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70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43" name="Google Shape;1143;p158"/>
          <p:cNvCxnSpPr/>
          <p:nvPr/>
        </p:nvCxnSpPr>
        <p:spPr>
          <a:xfrm>
            <a:off x="6940339" y="3821488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4" name="Google Shape;1144;p158"/>
          <p:cNvSpPr txBox="1"/>
          <p:nvPr/>
        </p:nvSpPr>
        <p:spPr>
          <a:xfrm>
            <a:off x="6392768" y="422105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Spring 24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45" name="Google Shape;1145;p158"/>
          <p:cNvSpPr/>
          <p:nvPr/>
        </p:nvSpPr>
        <p:spPr>
          <a:xfrm>
            <a:off x="1585559" y="3186720"/>
            <a:ext cx="149400" cy="149400"/>
          </a:xfrm>
          <a:prstGeom prst="ellipse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158"/>
          <p:cNvSpPr/>
          <p:nvPr/>
        </p:nvSpPr>
        <p:spPr>
          <a:xfrm>
            <a:off x="2653589" y="2927160"/>
            <a:ext cx="149400" cy="149400"/>
          </a:xfrm>
          <a:prstGeom prst="ellipse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58"/>
          <p:cNvSpPr/>
          <p:nvPr/>
        </p:nvSpPr>
        <p:spPr>
          <a:xfrm>
            <a:off x="3692541" y="1699952"/>
            <a:ext cx="149400" cy="149400"/>
          </a:xfrm>
          <a:prstGeom prst="ellipse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58"/>
          <p:cNvSpPr/>
          <p:nvPr/>
        </p:nvSpPr>
        <p:spPr>
          <a:xfrm>
            <a:off x="4759587" y="1103393"/>
            <a:ext cx="149400" cy="149400"/>
          </a:xfrm>
          <a:prstGeom prst="ellipse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158"/>
          <p:cNvSpPr/>
          <p:nvPr/>
        </p:nvSpPr>
        <p:spPr>
          <a:xfrm>
            <a:off x="5799525" y="1550448"/>
            <a:ext cx="149400" cy="149400"/>
          </a:xfrm>
          <a:prstGeom prst="ellipse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0" name="Google Shape;1150;p158"/>
          <p:cNvCxnSpPr>
            <a:endCxn id="1146" idx="6"/>
          </p:cNvCxnSpPr>
          <p:nvPr/>
        </p:nvCxnSpPr>
        <p:spPr>
          <a:xfrm flipH="1" rot="10800000">
            <a:off x="1616489" y="3001860"/>
            <a:ext cx="1186500" cy="259500"/>
          </a:xfrm>
          <a:prstGeom prst="straightConnector1">
            <a:avLst/>
          </a:prstGeom>
          <a:noFill/>
          <a:ln cap="flat" cmpd="sng" w="2857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1" name="Google Shape;1151;p158"/>
          <p:cNvCxnSpPr/>
          <p:nvPr/>
        </p:nvCxnSpPr>
        <p:spPr>
          <a:xfrm flipH="1" rot="10800000">
            <a:off x="2761689" y="1828610"/>
            <a:ext cx="964200" cy="1152600"/>
          </a:xfrm>
          <a:prstGeom prst="straightConnector1">
            <a:avLst/>
          </a:prstGeom>
          <a:noFill/>
          <a:ln cap="flat" cmpd="sng" w="2857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2" name="Google Shape;1152;p158"/>
          <p:cNvCxnSpPr>
            <a:endCxn id="1153" idx="2"/>
          </p:cNvCxnSpPr>
          <p:nvPr/>
        </p:nvCxnSpPr>
        <p:spPr>
          <a:xfrm flipH="1" rot="10800000">
            <a:off x="3760978" y="1178688"/>
            <a:ext cx="1078500" cy="594000"/>
          </a:xfrm>
          <a:prstGeom prst="straightConnector1">
            <a:avLst/>
          </a:prstGeom>
          <a:noFill/>
          <a:ln cap="flat" cmpd="sng" w="2857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4" name="Google Shape;1154;p158"/>
          <p:cNvCxnSpPr/>
          <p:nvPr/>
        </p:nvCxnSpPr>
        <p:spPr>
          <a:xfrm>
            <a:off x="4873002" y="1202672"/>
            <a:ext cx="989700" cy="390300"/>
          </a:xfrm>
          <a:prstGeom prst="straightConnector1">
            <a:avLst/>
          </a:prstGeom>
          <a:noFill/>
          <a:ln cap="flat" cmpd="sng" w="2857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5" name="Google Shape;1155;p158"/>
          <p:cNvSpPr/>
          <p:nvPr/>
        </p:nvSpPr>
        <p:spPr>
          <a:xfrm>
            <a:off x="6769648" y="689693"/>
            <a:ext cx="149400" cy="149400"/>
          </a:xfrm>
          <a:prstGeom prst="ellipse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6" name="Google Shape;1156;p158"/>
          <p:cNvCxnSpPr>
            <a:stCxn id="1149" idx="7"/>
            <a:endCxn id="1155" idx="3"/>
          </p:cNvCxnSpPr>
          <p:nvPr/>
        </p:nvCxnSpPr>
        <p:spPr>
          <a:xfrm flipH="1" rot="10800000">
            <a:off x="5927046" y="817227"/>
            <a:ext cx="864600" cy="755100"/>
          </a:xfrm>
          <a:prstGeom prst="straightConnector1">
            <a:avLst/>
          </a:prstGeom>
          <a:noFill/>
          <a:ln cap="flat" cmpd="sng" w="28575">
            <a:solidFill>
              <a:srgbClr val="E32526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57" name="Google Shape;1157;p158"/>
          <p:cNvSpPr txBox="1"/>
          <p:nvPr/>
        </p:nvSpPr>
        <p:spPr>
          <a:xfrm rot="-754676">
            <a:off x="1531140" y="3355074"/>
            <a:ext cx="417418" cy="339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17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58" name="Google Shape;1158;p158"/>
          <p:cNvSpPr txBox="1"/>
          <p:nvPr/>
        </p:nvSpPr>
        <p:spPr>
          <a:xfrm rot="-1744236">
            <a:off x="2358323" y="2591485"/>
            <a:ext cx="417381" cy="3393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21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59" name="Google Shape;1159;p158"/>
          <p:cNvSpPr txBox="1"/>
          <p:nvPr/>
        </p:nvSpPr>
        <p:spPr>
          <a:xfrm rot="-2205772">
            <a:off x="3390411" y="1386190"/>
            <a:ext cx="417541" cy="339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52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53" name="Google Shape;1153;p158"/>
          <p:cNvSpPr txBox="1"/>
          <p:nvPr/>
        </p:nvSpPr>
        <p:spPr>
          <a:xfrm rot="-4943">
            <a:off x="4630828" y="839388"/>
            <a:ext cx="4173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68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60" name="Google Shape;1160;p158"/>
          <p:cNvSpPr txBox="1"/>
          <p:nvPr/>
        </p:nvSpPr>
        <p:spPr>
          <a:xfrm rot="423517">
            <a:off x="5615062" y="1745446"/>
            <a:ext cx="417464" cy="339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57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61" name="Google Shape;1161;p158"/>
          <p:cNvSpPr txBox="1"/>
          <p:nvPr/>
        </p:nvSpPr>
        <p:spPr>
          <a:xfrm rot="-2330775">
            <a:off x="6829133" y="839227"/>
            <a:ext cx="417548" cy="33949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78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62" name="Google Shape;1162;p158"/>
          <p:cNvSpPr txBox="1"/>
          <p:nvPr/>
        </p:nvSpPr>
        <p:spPr>
          <a:xfrm>
            <a:off x="3296825" y="2594300"/>
            <a:ext cx="1746300" cy="778200"/>
          </a:xfrm>
          <a:prstGeom prst="rect">
            <a:avLst/>
          </a:prstGeom>
          <a:noFill/>
          <a:ln cap="flat" cmpd="sng" w="9525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Approval for CSU GE Area B4 </a:t>
            </a:r>
            <a:endParaRPr>
              <a:solidFill>
                <a:srgbClr val="2E5F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and IGETC Area 2</a:t>
            </a:r>
            <a:endParaRPr>
              <a:solidFill>
                <a:srgbClr val="2E5F76"/>
              </a:solidFill>
            </a:endParaRPr>
          </a:p>
        </p:txBody>
      </p:sp>
      <p:cxnSp>
        <p:nvCxnSpPr>
          <p:cNvPr id="1163" name="Google Shape;1163;p158"/>
          <p:cNvCxnSpPr>
            <a:stCxn id="1162" idx="2"/>
          </p:cNvCxnSpPr>
          <p:nvPr/>
        </p:nvCxnSpPr>
        <p:spPr>
          <a:xfrm flipH="1">
            <a:off x="2957675" y="3372500"/>
            <a:ext cx="1212300" cy="547800"/>
          </a:xfrm>
          <a:prstGeom prst="straightConnector1">
            <a:avLst/>
          </a:prstGeom>
          <a:noFill/>
          <a:ln cap="flat" cmpd="sng" w="9525">
            <a:solidFill>
              <a:srgbClr val="2E5F7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64" name="Google Shape;1164;p158"/>
          <p:cNvCxnSpPr>
            <a:stCxn id="1165" idx="1"/>
          </p:cNvCxnSpPr>
          <p:nvPr/>
        </p:nvCxnSpPr>
        <p:spPr>
          <a:xfrm flipH="1">
            <a:off x="4882800" y="2899228"/>
            <a:ext cx="962700" cy="1011000"/>
          </a:xfrm>
          <a:prstGeom prst="straightConnector1">
            <a:avLst/>
          </a:prstGeom>
          <a:noFill/>
          <a:ln cap="flat" cmpd="sng" w="9525">
            <a:solidFill>
              <a:srgbClr val="2E5F76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166" name="Google Shape;1166;p158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108 Enrollment Journey</a:t>
            </a:r>
            <a:endParaRPr/>
          </a:p>
        </p:txBody>
      </p:sp>
      <p:sp>
        <p:nvSpPr>
          <p:cNvPr id="1112" name="Google Shape;1112;p158"/>
          <p:cNvSpPr txBox="1"/>
          <p:nvPr/>
        </p:nvSpPr>
        <p:spPr>
          <a:xfrm>
            <a:off x="1383498" y="1871425"/>
            <a:ext cx="1212300" cy="674400"/>
          </a:xfrm>
          <a:prstGeom prst="rect">
            <a:avLst/>
          </a:prstGeom>
          <a:noFill/>
          <a:ln cap="flat" cmpd="sng" w="9525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DATA 8 Articulation</a:t>
            </a:r>
            <a:endParaRPr>
              <a:solidFill>
                <a:srgbClr val="2E5F76"/>
              </a:solidFill>
            </a:endParaRPr>
          </a:p>
        </p:txBody>
      </p:sp>
      <p:sp>
        <p:nvSpPr>
          <p:cNvPr id="1165" name="Google Shape;1165;p158"/>
          <p:cNvSpPr txBox="1"/>
          <p:nvPr/>
        </p:nvSpPr>
        <p:spPr>
          <a:xfrm>
            <a:off x="5845500" y="2496028"/>
            <a:ext cx="1997700" cy="806400"/>
          </a:xfrm>
          <a:prstGeom prst="rect">
            <a:avLst/>
          </a:prstGeom>
          <a:noFill/>
          <a:ln cap="flat" cmpd="sng" w="9525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CCSF Data Science AS Degree Launched</a:t>
            </a:r>
            <a:endParaRPr>
              <a:solidFill>
                <a:srgbClr val="2E5F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&amp; End Mask Mandate</a:t>
            </a:r>
            <a:endParaRPr>
              <a:solidFill>
                <a:srgbClr val="2E5F7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	</a:t>
            </a:r>
            <a:endParaRPr/>
          </a:p>
        </p:txBody>
      </p:sp>
      <p:sp>
        <p:nvSpPr>
          <p:cNvPr id="978" name="Google Shape;978;p141"/>
          <p:cNvSpPr txBox="1"/>
          <p:nvPr>
            <p:ph idx="1" type="body"/>
          </p:nvPr>
        </p:nvSpPr>
        <p:spPr>
          <a:xfrm>
            <a:off x="174700" y="1140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Data 8 overview</a:t>
            </a:r>
            <a:endParaRPr sz="17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Shawn - Math 108 at CCSF</a:t>
            </a:r>
            <a:endParaRPr sz="17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Math 108 at CCSF</a:t>
            </a:r>
            <a:endParaRPr sz="172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- How the class is delivered</a:t>
            </a:r>
            <a:endParaRPr sz="172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- Who is in the class (types of learners) </a:t>
            </a:r>
            <a:endParaRPr sz="172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- How I have adapted the workflow to our setting</a:t>
            </a:r>
            <a:endParaRPr sz="172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- What I wish I knew</a:t>
            </a:r>
            <a:endParaRPr sz="17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29"/>
              <a:t>Summer workshop  - June 2024</a:t>
            </a:r>
            <a:endParaRPr sz="17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729"/>
              <a:t>California Alliance for Data Science Education</a:t>
            </a:r>
            <a:r>
              <a:rPr lang="en" sz="1729"/>
              <a:t>-</a:t>
            </a:r>
            <a:endParaRPr sz="172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59"/>
          <p:cNvSpPr/>
          <p:nvPr/>
        </p:nvSpPr>
        <p:spPr>
          <a:xfrm>
            <a:off x="7088225" y="1992225"/>
            <a:ext cx="1656600" cy="17565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159"/>
          <p:cNvSpPr txBox="1"/>
          <p:nvPr/>
        </p:nvSpPr>
        <p:spPr>
          <a:xfrm>
            <a:off x="7369019" y="209292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Average</a:t>
            </a:r>
            <a:endParaRPr b="1" sz="16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1173" name="Google Shape;1173;p159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Retention Rates 🫣</a:t>
            </a:r>
            <a:endParaRPr/>
          </a:p>
        </p:txBody>
      </p:sp>
      <p:cxnSp>
        <p:nvCxnSpPr>
          <p:cNvPr id="1174" name="Google Shape;1174;p159"/>
          <p:cNvCxnSpPr/>
          <p:nvPr/>
        </p:nvCxnSpPr>
        <p:spPr>
          <a:xfrm>
            <a:off x="2309580" y="3991012"/>
            <a:ext cx="42522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5" name="Google Shape;1175;p159"/>
          <p:cNvCxnSpPr/>
          <p:nvPr/>
        </p:nvCxnSpPr>
        <p:spPr>
          <a:xfrm>
            <a:off x="2326826" y="383370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6" name="Google Shape;1176;p159"/>
          <p:cNvSpPr txBox="1"/>
          <p:nvPr/>
        </p:nvSpPr>
        <p:spPr>
          <a:xfrm>
            <a:off x="1779256" y="423327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21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77" name="Google Shape;1177;p159"/>
          <p:cNvCxnSpPr/>
          <p:nvPr/>
        </p:nvCxnSpPr>
        <p:spPr>
          <a:xfrm>
            <a:off x="3394856" y="383370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8" name="Google Shape;1178;p159"/>
          <p:cNvSpPr txBox="1"/>
          <p:nvPr/>
        </p:nvSpPr>
        <p:spPr>
          <a:xfrm>
            <a:off x="2847286" y="423327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Spring 22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79" name="Google Shape;1179;p159"/>
          <p:cNvCxnSpPr/>
          <p:nvPr/>
        </p:nvCxnSpPr>
        <p:spPr>
          <a:xfrm>
            <a:off x="4433808" y="383370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0" name="Google Shape;1180;p159"/>
          <p:cNvSpPr txBox="1"/>
          <p:nvPr/>
        </p:nvSpPr>
        <p:spPr>
          <a:xfrm>
            <a:off x="3886238" y="423327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81" name="Google Shape;1181;p159"/>
          <p:cNvCxnSpPr/>
          <p:nvPr/>
        </p:nvCxnSpPr>
        <p:spPr>
          <a:xfrm>
            <a:off x="5500854" y="383370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2" name="Google Shape;1182;p159"/>
          <p:cNvSpPr txBox="1"/>
          <p:nvPr/>
        </p:nvSpPr>
        <p:spPr>
          <a:xfrm>
            <a:off x="4953283" y="423327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Spring 23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83" name="Google Shape;1183;p159"/>
          <p:cNvCxnSpPr/>
          <p:nvPr/>
        </p:nvCxnSpPr>
        <p:spPr>
          <a:xfrm>
            <a:off x="6540789" y="383370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4" name="Google Shape;1184;p159"/>
          <p:cNvSpPr txBox="1"/>
          <p:nvPr/>
        </p:nvSpPr>
        <p:spPr>
          <a:xfrm>
            <a:off x="5993219" y="423327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85" name="Google Shape;1185;p159"/>
          <p:cNvCxnSpPr/>
          <p:nvPr/>
        </p:nvCxnSpPr>
        <p:spPr>
          <a:xfrm>
            <a:off x="1630917" y="1089274"/>
            <a:ext cx="0" cy="24732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6" name="Google Shape;1186;p159"/>
          <p:cNvSpPr txBox="1"/>
          <p:nvPr/>
        </p:nvSpPr>
        <p:spPr>
          <a:xfrm rot="-5400000">
            <a:off x="-238100" y="2133925"/>
            <a:ext cx="213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Retention %</a:t>
            </a:r>
            <a:endParaRPr b="1" sz="1600">
              <a:solidFill>
                <a:srgbClr val="E32526"/>
              </a:solidFill>
            </a:endParaRPr>
          </a:p>
        </p:txBody>
      </p:sp>
      <p:sp>
        <p:nvSpPr>
          <p:cNvPr id="1187" name="Google Shape;1187;p159"/>
          <p:cNvSpPr txBox="1"/>
          <p:nvPr/>
        </p:nvSpPr>
        <p:spPr>
          <a:xfrm>
            <a:off x="3605427" y="4598375"/>
            <a:ext cx="1656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Semester</a:t>
            </a:r>
            <a:endParaRPr b="1" sz="1600">
              <a:solidFill>
                <a:srgbClr val="E32526"/>
              </a:solidFill>
            </a:endParaRPr>
          </a:p>
        </p:txBody>
      </p:sp>
      <p:cxnSp>
        <p:nvCxnSpPr>
          <p:cNvPr id="1188" name="Google Shape;1188;p159"/>
          <p:cNvCxnSpPr/>
          <p:nvPr/>
        </p:nvCxnSpPr>
        <p:spPr>
          <a:xfrm>
            <a:off x="1645937" y="338828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9" name="Google Shape;1189;p159"/>
          <p:cNvCxnSpPr/>
          <p:nvPr/>
        </p:nvCxnSpPr>
        <p:spPr>
          <a:xfrm>
            <a:off x="1645937" y="2979213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0" name="Google Shape;1190;p159"/>
          <p:cNvSpPr txBox="1"/>
          <p:nvPr/>
        </p:nvSpPr>
        <p:spPr>
          <a:xfrm>
            <a:off x="1067428" y="2988610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91" name="Google Shape;1191;p159"/>
          <p:cNvCxnSpPr/>
          <p:nvPr/>
        </p:nvCxnSpPr>
        <p:spPr>
          <a:xfrm>
            <a:off x="1645937" y="257014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2" name="Google Shape;1192;p159"/>
          <p:cNvSpPr txBox="1"/>
          <p:nvPr/>
        </p:nvSpPr>
        <p:spPr>
          <a:xfrm>
            <a:off x="1067428" y="2579541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60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93" name="Google Shape;1193;p159"/>
          <p:cNvCxnSpPr/>
          <p:nvPr/>
        </p:nvCxnSpPr>
        <p:spPr>
          <a:xfrm>
            <a:off x="1645937" y="216107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4" name="Google Shape;1194;p159"/>
          <p:cNvSpPr txBox="1"/>
          <p:nvPr/>
        </p:nvSpPr>
        <p:spPr>
          <a:xfrm>
            <a:off x="1067428" y="2170471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70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195" name="Google Shape;1195;p159"/>
          <p:cNvSpPr txBox="1"/>
          <p:nvPr/>
        </p:nvSpPr>
        <p:spPr>
          <a:xfrm>
            <a:off x="1067428" y="3397679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40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96" name="Google Shape;1196;p159"/>
          <p:cNvCxnSpPr/>
          <p:nvPr/>
        </p:nvCxnSpPr>
        <p:spPr>
          <a:xfrm>
            <a:off x="1645937" y="175200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7" name="Google Shape;1197;p159"/>
          <p:cNvSpPr txBox="1"/>
          <p:nvPr/>
        </p:nvSpPr>
        <p:spPr>
          <a:xfrm>
            <a:off x="1067428" y="1761402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80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198" name="Google Shape;1198;p159"/>
          <p:cNvCxnSpPr/>
          <p:nvPr/>
        </p:nvCxnSpPr>
        <p:spPr>
          <a:xfrm>
            <a:off x="1645937" y="134293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9" name="Google Shape;1199;p159"/>
          <p:cNvSpPr txBox="1"/>
          <p:nvPr/>
        </p:nvSpPr>
        <p:spPr>
          <a:xfrm>
            <a:off x="1067428" y="135233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90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00" name="Google Shape;1200;p159"/>
          <p:cNvCxnSpPr/>
          <p:nvPr/>
        </p:nvCxnSpPr>
        <p:spPr>
          <a:xfrm>
            <a:off x="1645937" y="93386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1" name="Google Shape;1201;p159"/>
          <p:cNvSpPr txBox="1"/>
          <p:nvPr/>
        </p:nvSpPr>
        <p:spPr>
          <a:xfrm>
            <a:off x="920225" y="943275"/>
            <a:ext cx="567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202" name="Google Shape;1202;p159"/>
          <p:cNvSpPr/>
          <p:nvPr/>
        </p:nvSpPr>
        <p:spPr>
          <a:xfrm>
            <a:off x="2252059" y="22417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159"/>
          <p:cNvSpPr/>
          <p:nvPr/>
        </p:nvSpPr>
        <p:spPr>
          <a:xfrm>
            <a:off x="3320084" y="28427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159"/>
          <p:cNvSpPr/>
          <p:nvPr/>
        </p:nvSpPr>
        <p:spPr>
          <a:xfrm>
            <a:off x="2252059" y="24812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159"/>
          <p:cNvSpPr/>
          <p:nvPr/>
        </p:nvSpPr>
        <p:spPr>
          <a:xfrm>
            <a:off x="3320159" y="1014583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59"/>
          <p:cNvSpPr/>
          <p:nvPr/>
        </p:nvSpPr>
        <p:spPr>
          <a:xfrm>
            <a:off x="3320159" y="166312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159"/>
          <p:cNvSpPr/>
          <p:nvPr/>
        </p:nvSpPr>
        <p:spPr>
          <a:xfrm>
            <a:off x="4359059" y="1611995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159"/>
          <p:cNvSpPr/>
          <p:nvPr/>
        </p:nvSpPr>
        <p:spPr>
          <a:xfrm>
            <a:off x="4359109" y="149832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159"/>
          <p:cNvSpPr/>
          <p:nvPr/>
        </p:nvSpPr>
        <p:spPr>
          <a:xfrm>
            <a:off x="5426159" y="22417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59"/>
          <p:cNvSpPr/>
          <p:nvPr/>
        </p:nvSpPr>
        <p:spPr>
          <a:xfrm>
            <a:off x="5426159" y="20210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159"/>
          <p:cNvSpPr/>
          <p:nvPr/>
        </p:nvSpPr>
        <p:spPr>
          <a:xfrm>
            <a:off x="5426084" y="11639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159"/>
          <p:cNvSpPr/>
          <p:nvPr/>
        </p:nvSpPr>
        <p:spPr>
          <a:xfrm>
            <a:off x="6466034" y="1832695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159"/>
          <p:cNvSpPr/>
          <p:nvPr/>
        </p:nvSpPr>
        <p:spPr>
          <a:xfrm>
            <a:off x="6466034" y="1611995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159"/>
          <p:cNvSpPr/>
          <p:nvPr/>
        </p:nvSpPr>
        <p:spPr>
          <a:xfrm>
            <a:off x="6466109" y="1023970"/>
            <a:ext cx="149400" cy="1494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15" name="Google Shape;1215;p159"/>
          <p:cNvCxnSpPr/>
          <p:nvPr/>
        </p:nvCxnSpPr>
        <p:spPr>
          <a:xfrm>
            <a:off x="2157263" y="2428825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6" name="Google Shape;1216;p159"/>
          <p:cNvCxnSpPr/>
          <p:nvPr/>
        </p:nvCxnSpPr>
        <p:spPr>
          <a:xfrm>
            <a:off x="3229588" y="1872950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7" name="Google Shape;1217;p159"/>
          <p:cNvCxnSpPr/>
          <p:nvPr/>
        </p:nvCxnSpPr>
        <p:spPr>
          <a:xfrm>
            <a:off x="4261238" y="1626450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8" name="Google Shape;1218;p159"/>
          <p:cNvCxnSpPr/>
          <p:nvPr/>
        </p:nvCxnSpPr>
        <p:spPr>
          <a:xfrm>
            <a:off x="5325413" y="1925375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9" name="Google Shape;1219;p159"/>
          <p:cNvCxnSpPr/>
          <p:nvPr/>
        </p:nvCxnSpPr>
        <p:spPr>
          <a:xfrm>
            <a:off x="6373338" y="1499775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0" name="Google Shape;1220;p159"/>
          <p:cNvCxnSpPr/>
          <p:nvPr/>
        </p:nvCxnSpPr>
        <p:spPr>
          <a:xfrm>
            <a:off x="1632063" y="3708475"/>
            <a:ext cx="0" cy="4479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221" name="Google Shape;1221;p159"/>
          <p:cNvCxnSpPr/>
          <p:nvPr/>
        </p:nvCxnSpPr>
        <p:spPr>
          <a:xfrm>
            <a:off x="6373338" y="1798500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2E5F7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22" name="Google Shape;1222;p159"/>
          <p:cNvCxnSpPr/>
          <p:nvPr/>
        </p:nvCxnSpPr>
        <p:spPr>
          <a:xfrm>
            <a:off x="5321113" y="1845850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2E5F7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23" name="Google Shape;1223;p159"/>
          <p:cNvCxnSpPr/>
          <p:nvPr/>
        </p:nvCxnSpPr>
        <p:spPr>
          <a:xfrm>
            <a:off x="7262013" y="2754913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4" name="Google Shape;1224;p159"/>
          <p:cNvCxnSpPr/>
          <p:nvPr/>
        </p:nvCxnSpPr>
        <p:spPr>
          <a:xfrm>
            <a:off x="7262013" y="3305338"/>
            <a:ext cx="341100" cy="0"/>
          </a:xfrm>
          <a:prstGeom prst="straightConnector1">
            <a:avLst/>
          </a:prstGeom>
          <a:noFill/>
          <a:ln cap="flat" cmpd="sng" w="38100">
            <a:solidFill>
              <a:srgbClr val="2E5F76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25" name="Google Shape;1225;p159"/>
          <p:cNvSpPr txBox="1"/>
          <p:nvPr/>
        </p:nvSpPr>
        <p:spPr>
          <a:xfrm>
            <a:off x="7645138" y="2572363"/>
            <a:ext cx="100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All Sections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226" name="Google Shape;1226;p159"/>
          <p:cNvSpPr txBox="1"/>
          <p:nvPr/>
        </p:nvSpPr>
        <p:spPr>
          <a:xfrm>
            <a:off x="7478238" y="3122783"/>
            <a:ext cx="1347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E5F76"/>
                </a:solidFill>
              </a:rPr>
              <a:t>Hybrid Sections</a:t>
            </a:r>
            <a:endParaRPr sz="1600">
              <a:solidFill>
                <a:srgbClr val="2E5F7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60"/>
          <p:cNvSpPr txBox="1"/>
          <p:nvPr>
            <p:ph type="title"/>
          </p:nvPr>
        </p:nvSpPr>
        <p:spPr>
          <a:xfrm>
            <a:off x="916950" y="2160838"/>
            <a:ext cx="7310100" cy="6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108 STUDENTS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6" name="Google Shape;1236;p161"/>
          <p:cNvCxnSpPr/>
          <p:nvPr/>
        </p:nvCxnSpPr>
        <p:spPr>
          <a:xfrm>
            <a:off x="3257305" y="4280749"/>
            <a:ext cx="3212100" cy="120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7" name="Google Shape;1237;p161"/>
          <p:cNvCxnSpPr/>
          <p:nvPr/>
        </p:nvCxnSpPr>
        <p:spPr>
          <a:xfrm>
            <a:off x="3807951" y="412344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8" name="Google Shape;1238;p161"/>
          <p:cNvSpPr txBox="1"/>
          <p:nvPr/>
        </p:nvSpPr>
        <p:spPr>
          <a:xfrm>
            <a:off x="3260381" y="444680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39" name="Google Shape;1239;p161"/>
          <p:cNvCxnSpPr/>
          <p:nvPr/>
        </p:nvCxnSpPr>
        <p:spPr>
          <a:xfrm>
            <a:off x="4875981" y="412344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0" name="Google Shape;1240;p161"/>
          <p:cNvSpPr txBox="1"/>
          <p:nvPr/>
        </p:nvSpPr>
        <p:spPr>
          <a:xfrm>
            <a:off x="4328411" y="444680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Spring 23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41" name="Google Shape;1241;p161"/>
          <p:cNvCxnSpPr/>
          <p:nvPr/>
        </p:nvCxnSpPr>
        <p:spPr>
          <a:xfrm>
            <a:off x="5914933" y="412344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2" name="Google Shape;1242;p161"/>
          <p:cNvSpPr txBox="1"/>
          <p:nvPr/>
        </p:nvSpPr>
        <p:spPr>
          <a:xfrm>
            <a:off x="5367363" y="444680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Fall 23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43" name="Google Shape;1243;p161"/>
          <p:cNvCxnSpPr/>
          <p:nvPr/>
        </p:nvCxnSpPr>
        <p:spPr>
          <a:xfrm>
            <a:off x="3264442" y="1150411"/>
            <a:ext cx="30000" cy="31284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4" name="Google Shape;1244;p161"/>
          <p:cNvSpPr txBox="1"/>
          <p:nvPr/>
        </p:nvSpPr>
        <p:spPr>
          <a:xfrm rot="-898836">
            <a:off x="6444756" y="4602579"/>
            <a:ext cx="1350913" cy="364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Semester</a:t>
            </a:r>
            <a:endParaRPr b="1" sz="1600">
              <a:solidFill>
                <a:srgbClr val="E32526"/>
              </a:solidFill>
            </a:endParaRPr>
          </a:p>
        </p:txBody>
      </p:sp>
      <p:cxnSp>
        <p:nvCxnSpPr>
          <p:cNvPr id="1245" name="Google Shape;1245;p161"/>
          <p:cNvCxnSpPr/>
          <p:nvPr/>
        </p:nvCxnSpPr>
        <p:spPr>
          <a:xfrm>
            <a:off x="3284162" y="412341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6" name="Google Shape;1246;p161"/>
          <p:cNvSpPr txBox="1"/>
          <p:nvPr/>
        </p:nvSpPr>
        <p:spPr>
          <a:xfrm>
            <a:off x="2728258" y="4123411"/>
            <a:ext cx="365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47" name="Google Shape;1247;p161"/>
          <p:cNvCxnSpPr/>
          <p:nvPr/>
        </p:nvCxnSpPr>
        <p:spPr>
          <a:xfrm>
            <a:off x="3284162" y="371434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8" name="Google Shape;1248;p161"/>
          <p:cNvCxnSpPr/>
          <p:nvPr/>
        </p:nvCxnSpPr>
        <p:spPr>
          <a:xfrm>
            <a:off x="3284162" y="330527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9" name="Google Shape;1249;p161"/>
          <p:cNvSpPr txBox="1"/>
          <p:nvPr/>
        </p:nvSpPr>
        <p:spPr>
          <a:xfrm>
            <a:off x="2673478" y="330527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50" name="Google Shape;1250;p161"/>
          <p:cNvCxnSpPr/>
          <p:nvPr/>
        </p:nvCxnSpPr>
        <p:spPr>
          <a:xfrm>
            <a:off x="3284162" y="289620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1" name="Google Shape;1251;p161"/>
          <p:cNvSpPr txBox="1"/>
          <p:nvPr/>
        </p:nvSpPr>
        <p:spPr>
          <a:xfrm>
            <a:off x="2673478" y="289620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30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52" name="Google Shape;1252;p161"/>
          <p:cNvCxnSpPr/>
          <p:nvPr/>
        </p:nvCxnSpPr>
        <p:spPr>
          <a:xfrm>
            <a:off x="3284162" y="248713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3" name="Google Shape;1253;p161"/>
          <p:cNvSpPr txBox="1"/>
          <p:nvPr/>
        </p:nvSpPr>
        <p:spPr>
          <a:xfrm>
            <a:off x="2673478" y="2487134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40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254" name="Google Shape;1254;p161"/>
          <p:cNvSpPr txBox="1"/>
          <p:nvPr/>
        </p:nvSpPr>
        <p:spPr>
          <a:xfrm>
            <a:off x="2673478" y="3714342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55" name="Google Shape;1255;p161"/>
          <p:cNvCxnSpPr/>
          <p:nvPr/>
        </p:nvCxnSpPr>
        <p:spPr>
          <a:xfrm>
            <a:off x="3284162" y="207806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6" name="Google Shape;1256;p161"/>
          <p:cNvSpPr txBox="1"/>
          <p:nvPr/>
        </p:nvSpPr>
        <p:spPr>
          <a:xfrm>
            <a:off x="2673478" y="2078065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57" name="Google Shape;1257;p161"/>
          <p:cNvCxnSpPr/>
          <p:nvPr/>
        </p:nvCxnSpPr>
        <p:spPr>
          <a:xfrm>
            <a:off x="3284162" y="1668998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8" name="Google Shape;1258;p161"/>
          <p:cNvSpPr txBox="1"/>
          <p:nvPr/>
        </p:nvSpPr>
        <p:spPr>
          <a:xfrm>
            <a:off x="2673478" y="1668995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60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59" name="Google Shape;1259;p161"/>
          <p:cNvCxnSpPr/>
          <p:nvPr/>
        </p:nvCxnSpPr>
        <p:spPr>
          <a:xfrm>
            <a:off x="3274487" y="1280741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0" name="Google Shape;1260;p161"/>
          <p:cNvSpPr txBox="1"/>
          <p:nvPr/>
        </p:nvSpPr>
        <p:spPr>
          <a:xfrm>
            <a:off x="2673478" y="1259926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70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261" name="Google Shape;1261;p161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 Experience</a:t>
            </a:r>
            <a:endParaRPr/>
          </a:p>
        </p:txBody>
      </p:sp>
      <p:sp>
        <p:nvSpPr>
          <p:cNvPr id="1262" name="Google Shape;1262;p161"/>
          <p:cNvSpPr/>
          <p:nvPr/>
        </p:nvSpPr>
        <p:spPr>
          <a:xfrm>
            <a:off x="3257363" y="2213000"/>
            <a:ext cx="1090200" cy="20562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61"/>
          <p:cNvSpPr/>
          <p:nvPr/>
        </p:nvSpPr>
        <p:spPr>
          <a:xfrm>
            <a:off x="4338138" y="1522138"/>
            <a:ext cx="1053300" cy="27729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161"/>
          <p:cNvSpPr/>
          <p:nvPr/>
        </p:nvSpPr>
        <p:spPr>
          <a:xfrm>
            <a:off x="5370713" y="1805463"/>
            <a:ext cx="1099800" cy="24732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61"/>
          <p:cNvSpPr txBox="1"/>
          <p:nvPr/>
        </p:nvSpPr>
        <p:spPr>
          <a:xfrm>
            <a:off x="3553650" y="2344888"/>
            <a:ext cx="67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DEBEB"/>
                </a:solidFill>
              </a:rPr>
              <a:t>50%</a:t>
            </a:r>
            <a:endParaRPr sz="1800">
              <a:solidFill>
                <a:srgbClr val="EDEBEB"/>
              </a:solidFill>
            </a:endParaRPr>
          </a:p>
        </p:txBody>
      </p:sp>
      <p:sp>
        <p:nvSpPr>
          <p:cNvPr id="1266" name="Google Shape;1266;p161"/>
          <p:cNvSpPr txBox="1"/>
          <p:nvPr/>
        </p:nvSpPr>
        <p:spPr>
          <a:xfrm>
            <a:off x="4529388" y="1641838"/>
            <a:ext cx="67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DEBEB"/>
                </a:solidFill>
              </a:rPr>
              <a:t>67%</a:t>
            </a:r>
            <a:endParaRPr sz="1800">
              <a:solidFill>
                <a:srgbClr val="EDEBEB"/>
              </a:solidFill>
            </a:endParaRPr>
          </a:p>
        </p:txBody>
      </p:sp>
      <p:sp>
        <p:nvSpPr>
          <p:cNvPr id="1267" name="Google Shape;1267;p161"/>
          <p:cNvSpPr txBox="1"/>
          <p:nvPr/>
        </p:nvSpPr>
        <p:spPr>
          <a:xfrm>
            <a:off x="5585213" y="1979788"/>
            <a:ext cx="670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DEBEB"/>
                </a:solidFill>
              </a:rPr>
              <a:t>60%</a:t>
            </a:r>
            <a:endParaRPr sz="1800">
              <a:solidFill>
                <a:srgbClr val="EDEBEB"/>
              </a:solidFill>
            </a:endParaRPr>
          </a:p>
        </p:txBody>
      </p:sp>
      <p:sp>
        <p:nvSpPr>
          <p:cNvPr id="1268" name="Google Shape;1268;p161"/>
          <p:cNvSpPr txBox="1"/>
          <p:nvPr/>
        </p:nvSpPr>
        <p:spPr>
          <a:xfrm rot="-1800301">
            <a:off x="585582" y="957561"/>
            <a:ext cx="2081684" cy="79675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% Surveyed with at least a Bachelor’s Degree</a:t>
            </a:r>
            <a:endParaRPr b="1" sz="1600">
              <a:solidFill>
                <a:srgbClr val="E3252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62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Programming Experience</a:t>
            </a:r>
            <a:endParaRPr/>
          </a:p>
        </p:txBody>
      </p:sp>
      <p:cxnSp>
        <p:nvCxnSpPr>
          <p:cNvPr id="1274" name="Google Shape;1274;p162"/>
          <p:cNvCxnSpPr/>
          <p:nvPr/>
        </p:nvCxnSpPr>
        <p:spPr>
          <a:xfrm flipH="1" rot="10800000">
            <a:off x="2117188" y="3752875"/>
            <a:ext cx="5527500" cy="60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5" name="Google Shape;1275;p162"/>
          <p:cNvCxnSpPr/>
          <p:nvPr/>
        </p:nvCxnSpPr>
        <p:spPr>
          <a:xfrm>
            <a:off x="2635006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6" name="Google Shape;1276;p162"/>
          <p:cNvSpPr txBox="1"/>
          <p:nvPr/>
        </p:nvSpPr>
        <p:spPr>
          <a:xfrm>
            <a:off x="2087436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77" name="Google Shape;1277;p162"/>
          <p:cNvCxnSpPr/>
          <p:nvPr/>
        </p:nvCxnSpPr>
        <p:spPr>
          <a:xfrm>
            <a:off x="3673958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8" name="Google Shape;1278;p162"/>
          <p:cNvSpPr txBox="1"/>
          <p:nvPr/>
        </p:nvSpPr>
        <p:spPr>
          <a:xfrm>
            <a:off x="3126388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4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79" name="Google Shape;1279;p162"/>
          <p:cNvCxnSpPr/>
          <p:nvPr/>
        </p:nvCxnSpPr>
        <p:spPr>
          <a:xfrm>
            <a:off x="4741004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0" name="Google Shape;1280;p162"/>
          <p:cNvSpPr txBox="1"/>
          <p:nvPr/>
        </p:nvSpPr>
        <p:spPr>
          <a:xfrm>
            <a:off x="4193433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6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81" name="Google Shape;1281;p162"/>
          <p:cNvCxnSpPr/>
          <p:nvPr/>
        </p:nvCxnSpPr>
        <p:spPr>
          <a:xfrm>
            <a:off x="5780939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2" name="Google Shape;1282;p162"/>
          <p:cNvSpPr txBox="1"/>
          <p:nvPr/>
        </p:nvSpPr>
        <p:spPr>
          <a:xfrm>
            <a:off x="5233369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8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83" name="Google Shape;1283;p162"/>
          <p:cNvCxnSpPr/>
          <p:nvPr/>
        </p:nvCxnSpPr>
        <p:spPr>
          <a:xfrm>
            <a:off x="2120275" y="1291025"/>
            <a:ext cx="0" cy="24615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4" name="Google Shape;1284;p162"/>
          <p:cNvCxnSpPr/>
          <p:nvPr/>
        </p:nvCxnSpPr>
        <p:spPr>
          <a:xfrm>
            <a:off x="2109987" y="359720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5" name="Google Shape;1285;p162"/>
          <p:cNvSpPr txBox="1"/>
          <p:nvPr/>
        </p:nvSpPr>
        <p:spPr>
          <a:xfrm>
            <a:off x="1554083" y="3597199"/>
            <a:ext cx="365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86" name="Google Shape;1286;p162"/>
          <p:cNvCxnSpPr/>
          <p:nvPr/>
        </p:nvCxnSpPr>
        <p:spPr>
          <a:xfrm>
            <a:off x="2109987" y="31881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7" name="Google Shape;1287;p162"/>
          <p:cNvCxnSpPr/>
          <p:nvPr/>
        </p:nvCxnSpPr>
        <p:spPr>
          <a:xfrm>
            <a:off x="2109987" y="2779063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8" name="Google Shape;1288;p162"/>
          <p:cNvSpPr txBox="1"/>
          <p:nvPr/>
        </p:nvSpPr>
        <p:spPr>
          <a:xfrm>
            <a:off x="1499303" y="2779060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89" name="Google Shape;1289;p162"/>
          <p:cNvCxnSpPr/>
          <p:nvPr/>
        </p:nvCxnSpPr>
        <p:spPr>
          <a:xfrm>
            <a:off x="2109987" y="236999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0" name="Google Shape;1290;p162"/>
          <p:cNvSpPr txBox="1"/>
          <p:nvPr/>
        </p:nvSpPr>
        <p:spPr>
          <a:xfrm>
            <a:off x="1499303" y="2369991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91" name="Google Shape;1291;p162"/>
          <p:cNvCxnSpPr/>
          <p:nvPr/>
        </p:nvCxnSpPr>
        <p:spPr>
          <a:xfrm>
            <a:off x="2109987" y="196092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2" name="Google Shape;1292;p162"/>
          <p:cNvSpPr txBox="1"/>
          <p:nvPr/>
        </p:nvSpPr>
        <p:spPr>
          <a:xfrm>
            <a:off x="1499303" y="1960921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293" name="Google Shape;1293;p162"/>
          <p:cNvSpPr txBox="1"/>
          <p:nvPr/>
        </p:nvSpPr>
        <p:spPr>
          <a:xfrm>
            <a:off x="1499303" y="3188129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94" name="Google Shape;1294;p162"/>
          <p:cNvCxnSpPr/>
          <p:nvPr/>
        </p:nvCxnSpPr>
        <p:spPr>
          <a:xfrm>
            <a:off x="2109987" y="155185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5" name="Google Shape;1295;p162"/>
          <p:cNvSpPr txBox="1"/>
          <p:nvPr/>
        </p:nvSpPr>
        <p:spPr>
          <a:xfrm>
            <a:off x="1499303" y="1551852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96" name="Google Shape;1296;p162"/>
          <p:cNvCxnSpPr/>
          <p:nvPr/>
        </p:nvCxnSpPr>
        <p:spPr>
          <a:xfrm>
            <a:off x="6847001" y="3597188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7" name="Google Shape;1297;p162"/>
          <p:cNvSpPr txBox="1"/>
          <p:nvPr/>
        </p:nvSpPr>
        <p:spPr>
          <a:xfrm>
            <a:off x="6299431" y="399675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298" name="Google Shape;1298;p162"/>
          <p:cNvCxnSpPr/>
          <p:nvPr/>
        </p:nvCxnSpPr>
        <p:spPr>
          <a:xfrm>
            <a:off x="2114556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9" name="Google Shape;1299;p162"/>
          <p:cNvSpPr txBox="1"/>
          <p:nvPr/>
        </p:nvSpPr>
        <p:spPr>
          <a:xfrm>
            <a:off x="1566986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00" name="Google Shape;1300;p162"/>
          <p:cNvCxnSpPr/>
          <p:nvPr/>
        </p:nvCxnSpPr>
        <p:spPr>
          <a:xfrm>
            <a:off x="3153508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1" name="Google Shape;1301;p162"/>
          <p:cNvSpPr txBox="1"/>
          <p:nvPr/>
        </p:nvSpPr>
        <p:spPr>
          <a:xfrm>
            <a:off x="2605938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02" name="Google Shape;1302;p162"/>
          <p:cNvCxnSpPr/>
          <p:nvPr/>
        </p:nvCxnSpPr>
        <p:spPr>
          <a:xfrm>
            <a:off x="4220554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3" name="Google Shape;1303;p162"/>
          <p:cNvSpPr txBox="1"/>
          <p:nvPr/>
        </p:nvSpPr>
        <p:spPr>
          <a:xfrm>
            <a:off x="3672983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04" name="Google Shape;1304;p162"/>
          <p:cNvCxnSpPr/>
          <p:nvPr/>
        </p:nvCxnSpPr>
        <p:spPr>
          <a:xfrm>
            <a:off x="5260489" y="359723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5" name="Google Shape;1305;p162"/>
          <p:cNvSpPr txBox="1"/>
          <p:nvPr/>
        </p:nvSpPr>
        <p:spPr>
          <a:xfrm>
            <a:off x="4712919" y="3996795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7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06" name="Google Shape;1306;p162"/>
          <p:cNvCxnSpPr/>
          <p:nvPr/>
        </p:nvCxnSpPr>
        <p:spPr>
          <a:xfrm>
            <a:off x="6326551" y="3597188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7" name="Google Shape;1307;p162"/>
          <p:cNvSpPr txBox="1"/>
          <p:nvPr/>
        </p:nvSpPr>
        <p:spPr>
          <a:xfrm>
            <a:off x="5778981" y="3996750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9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308" name="Google Shape;1308;p162"/>
          <p:cNvSpPr/>
          <p:nvPr/>
        </p:nvSpPr>
        <p:spPr>
          <a:xfrm>
            <a:off x="2097125" y="1254288"/>
            <a:ext cx="580800" cy="24894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162"/>
          <p:cNvSpPr/>
          <p:nvPr/>
        </p:nvSpPr>
        <p:spPr>
          <a:xfrm>
            <a:off x="2637838" y="2236325"/>
            <a:ext cx="534300" cy="15252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62"/>
          <p:cNvSpPr/>
          <p:nvPr/>
        </p:nvSpPr>
        <p:spPr>
          <a:xfrm>
            <a:off x="3154463" y="2236325"/>
            <a:ext cx="580800" cy="15132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162"/>
          <p:cNvSpPr/>
          <p:nvPr/>
        </p:nvSpPr>
        <p:spPr>
          <a:xfrm>
            <a:off x="3684638" y="2880150"/>
            <a:ext cx="580800" cy="8826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62"/>
          <p:cNvSpPr/>
          <p:nvPr/>
        </p:nvSpPr>
        <p:spPr>
          <a:xfrm>
            <a:off x="4220363" y="2474450"/>
            <a:ext cx="580800" cy="12897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162"/>
          <p:cNvSpPr/>
          <p:nvPr/>
        </p:nvSpPr>
        <p:spPr>
          <a:xfrm>
            <a:off x="4734338" y="3074175"/>
            <a:ext cx="580800" cy="6924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162"/>
          <p:cNvSpPr/>
          <p:nvPr/>
        </p:nvSpPr>
        <p:spPr>
          <a:xfrm>
            <a:off x="5265988" y="2933050"/>
            <a:ext cx="545100" cy="8379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162"/>
          <p:cNvSpPr/>
          <p:nvPr/>
        </p:nvSpPr>
        <p:spPr>
          <a:xfrm>
            <a:off x="5788813" y="3226550"/>
            <a:ext cx="545100" cy="5178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62"/>
          <p:cNvSpPr/>
          <p:nvPr/>
        </p:nvSpPr>
        <p:spPr>
          <a:xfrm>
            <a:off x="6320438" y="3414250"/>
            <a:ext cx="545100" cy="3567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162"/>
          <p:cNvSpPr/>
          <p:nvPr/>
        </p:nvSpPr>
        <p:spPr>
          <a:xfrm>
            <a:off x="6843238" y="3575475"/>
            <a:ext cx="545100" cy="1953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162"/>
          <p:cNvSpPr txBox="1"/>
          <p:nvPr/>
        </p:nvSpPr>
        <p:spPr>
          <a:xfrm rot="-899915">
            <a:off x="-53304" y="840687"/>
            <a:ext cx="1945168" cy="467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% Surveyed </a:t>
            </a:r>
            <a:endParaRPr b="1" sz="16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(Fall 22 - Fall 23)</a:t>
            </a:r>
            <a:endParaRPr b="1" sz="1600">
              <a:solidFill>
                <a:srgbClr val="E32526"/>
              </a:solidFill>
            </a:endParaRPr>
          </a:p>
        </p:txBody>
      </p:sp>
      <p:sp>
        <p:nvSpPr>
          <p:cNvPr id="1319" name="Google Shape;1319;p162"/>
          <p:cNvSpPr txBox="1"/>
          <p:nvPr/>
        </p:nvSpPr>
        <p:spPr>
          <a:xfrm>
            <a:off x="1965563" y="4322850"/>
            <a:ext cx="124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No Experience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320" name="Google Shape;1320;p162"/>
          <p:cNvSpPr txBox="1"/>
          <p:nvPr/>
        </p:nvSpPr>
        <p:spPr>
          <a:xfrm>
            <a:off x="5780888" y="4322850"/>
            <a:ext cx="124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Professional Experience</a:t>
            </a:r>
            <a:endParaRPr>
              <a:solidFill>
                <a:srgbClr val="E32526"/>
              </a:solidFill>
            </a:endParaRPr>
          </a:p>
        </p:txBody>
      </p:sp>
      <p:cxnSp>
        <p:nvCxnSpPr>
          <p:cNvPr id="1321" name="Google Shape;1321;p162"/>
          <p:cNvCxnSpPr/>
          <p:nvPr/>
        </p:nvCxnSpPr>
        <p:spPr>
          <a:xfrm>
            <a:off x="2109987" y="1142780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2" name="Google Shape;1322;p162"/>
          <p:cNvSpPr txBox="1"/>
          <p:nvPr/>
        </p:nvSpPr>
        <p:spPr>
          <a:xfrm>
            <a:off x="1499303" y="1142777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30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323" name="Google Shape;1323;p162"/>
          <p:cNvSpPr txBox="1"/>
          <p:nvPr/>
        </p:nvSpPr>
        <p:spPr>
          <a:xfrm rot="-898836">
            <a:off x="7539669" y="4165129"/>
            <a:ext cx="1350913" cy="364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Rating</a:t>
            </a:r>
            <a:endParaRPr b="1" sz="1600">
              <a:solidFill>
                <a:srgbClr val="E3252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63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Statistics Experience</a:t>
            </a:r>
            <a:endParaRPr/>
          </a:p>
        </p:txBody>
      </p:sp>
      <p:cxnSp>
        <p:nvCxnSpPr>
          <p:cNvPr id="1329" name="Google Shape;1329;p163"/>
          <p:cNvCxnSpPr/>
          <p:nvPr/>
        </p:nvCxnSpPr>
        <p:spPr>
          <a:xfrm flipH="1" rot="10800000">
            <a:off x="2117188" y="3740138"/>
            <a:ext cx="5527500" cy="60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0" name="Google Shape;1330;p163"/>
          <p:cNvCxnSpPr/>
          <p:nvPr/>
        </p:nvCxnSpPr>
        <p:spPr>
          <a:xfrm>
            <a:off x="2635006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1" name="Google Shape;1331;p163"/>
          <p:cNvSpPr txBox="1"/>
          <p:nvPr/>
        </p:nvSpPr>
        <p:spPr>
          <a:xfrm>
            <a:off x="2087436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32" name="Google Shape;1332;p163"/>
          <p:cNvCxnSpPr/>
          <p:nvPr/>
        </p:nvCxnSpPr>
        <p:spPr>
          <a:xfrm>
            <a:off x="3673958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3" name="Google Shape;1333;p163"/>
          <p:cNvSpPr txBox="1"/>
          <p:nvPr/>
        </p:nvSpPr>
        <p:spPr>
          <a:xfrm>
            <a:off x="3126388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4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34" name="Google Shape;1334;p163"/>
          <p:cNvCxnSpPr/>
          <p:nvPr/>
        </p:nvCxnSpPr>
        <p:spPr>
          <a:xfrm>
            <a:off x="4741004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5" name="Google Shape;1335;p163"/>
          <p:cNvSpPr txBox="1"/>
          <p:nvPr/>
        </p:nvSpPr>
        <p:spPr>
          <a:xfrm>
            <a:off x="4193433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6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36" name="Google Shape;1336;p163"/>
          <p:cNvCxnSpPr/>
          <p:nvPr/>
        </p:nvCxnSpPr>
        <p:spPr>
          <a:xfrm>
            <a:off x="5780939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7" name="Google Shape;1337;p163"/>
          <p:cNvSpPr txBox="1"/>
          <p:nvPr/>
        </p:nvSpPr>
        <p:spPr>
          <a:xfrm>
            <a:off x="5233369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8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38" name="Google Shape;1338;p163"/>
          <p:cNvCxnSpPr/>
          <p:nvPr/>
        </p:nvCxnSpPr>
        <p:spPr>
          <a:xfrm>
            <a:off x="2109987" y="3584464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9" name="Google Shape;1339;p163"/>
          <p:cNvSpPr txBox="1"/>
          <p:nvPr/>
        </p:nvSpPr>
        <p:spPr>
          <a:xfrm>
            <a:off x="1554083" y="3584461"/>
            <a:ext cx="3651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40" name="Google Shape;1340;p163"/>
          <p:cNvCxnSpPr/>
          <p:nvPr/>
        </p:nvCxnSpPr>
        <p:spPr>
          <a:xfrm>
            <a:off x="2109987" y="31753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1" name="Google Shape;1341;p163"/>
          <p:cNvCxnSpPr/>
          <p:nvPr/>
        </p:nvCxnSpPr>
        <p:spPr>
          <a:xfrm>
            <a:off x="2109987" y="276632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2" name="Google Shape;1342;p163"/>
          <p:cNvSpPr txBox="1"/>
          <p:nvPr/>
        </p:nvSpPr>
        <p:spPr>
          <a:xfrm>
            <a:off x="1499303" y="276632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43" name="Google Shape;1343;p163"/>
          <p:cNvCxnSpPr/>
          <p:nvPr/>
        </p:nvCxnSpPr>
        <p:spPr>
          <a:xfrm>
            <a:off x="2109987" y="2357256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4" name="Google Shape;1344;p163"/>
          <p:cNvSpPr txBox="1"/>
          <p:nvPr/>
        </p:nvSpPr>
        <p:spPr>
          <a:xfrm>
            <a:off x="1499303" y="2357253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45" name="Google Shape;1345;p163"/>
          <p:cNvCxnSpPr/>
          <p:nvPr/>
        </p:nvCxnSpPr>
        <p:spPr>
          <a:xfrm>
            <a:off x="2109987" y="194818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6" name="Google Shape;1346;p163"/>
          <p:cNvSpPr txBox="1"/>
          <p:nvPr/>
        </p:nvSpPr>
        <p:spPr>
          <a:xfrm>
            <a:off x="1499303" y="1948184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20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347" name="Google Shape;1347;p163"/>
          <p:cNvSpPr txBox="1"/>
          <p:nvPr/>
        </p:nvSpPr>
        <p:spPr>
          <a:xfrm>
            <a:off x="1499303" y="3175392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48" name="Google Shape;1348;p163"/>
          <p:cNvCxnSpPr/>
          <p:nvPr/>
        </p:nvCxnSpPr>
        <p:spPr>
          <a:xfrm>
            <a:off x="2109987" y="1539117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9" name="Google Shape;1349;p163"/>
          <p:cNvSpPr txBox="1"/>
          <p:nvPr/>
        </p:nvSpPr>
        <p:spPr>
          <a:xfrm>
            <a:off x="1499303" y="1539115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25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50" name="Google Shape;1350;p163"/>
          <p:cNvCxnSpPr/>
          <p:nvPr/>
        </p:nvCxnSpPr>
        <p:spPr>
          <a:xfrm>
            <a:off x="6847001" y="3584450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1" name="Google Shape;1351;p163"/>
          <p:cNvSpPr txBox="1"/>
          <p:nvPr/>
        </p:nvSpPr>
        <p:spPr>
          <a:xfrm>
            <a:off x="6299431" y="3984013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52" name="Google Shape;1352;p163"/>
          <p:cNvCxnSpPr/>
          <p:nvPr/>
        </p:nvCxnSpPr>
        <p:spPr>
          <a:xfrm>
            <a:off x="2114556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3" name="Google Shape;1353;p163"/>
          <p:cNvSpPr txBox="1"/>
          <p:nvPr/>
        </p:nvSpPr>
        <p:spPr>
          <a:xfrm>
            <a:off x="1566986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1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54" name="Google Shape;1354;p163"/>
          <p:cNvCxnSpPr/>
          <p:nvPr/>
        </p:nvCxnSpPr>
        <p:spPr>
          <a:xfrm>
            <a:off x="3153508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5" name="Google Shape;1355;p163"/>
          <p:cNvSpPr txBox="1"/>
          <p:nvPr/>
        </p:nvSpPr>
        <p:spPr>
          <a:xfrm>
            <a:off x="2605938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3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56" name="Google Shape;1356;p163"/>
          <p:cNvCxnSpPr/>
          <p:nvPr/>
        </p:nvCxnSpPr>
        <p:spPr>
          <a:xfrm>
            <a:off x="4220554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7" name="Google Shape;1357;p163"/>
          <p:cNvSpPr txBox="1"/>
          <p:nvPr/>
        </p:nvSpPr>
        <p:spPr>
          <a:xfrm>
            <a:off x="3672983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5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58" name="Google Shape;1358;p163"/>
          <p:cNvCxnSpPr/>
          <p:nvPr/>
        </p:nvCxnSpPr>
        <p:spPr>
          <a:xfrm>
            <a:off x="5260489" y="3584495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9" name="Google Shape;1359;p163"/>
          <p:cNvSpPr txBox="1"/>
          <p:nvPr/>
        </p:nvSpPr>
        <p:spPr>
          <a:xfrm>
            <a:off x="4712919" y="3984058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7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60" name="Google Shape;1360;p163"/>
          <p:cNvCxnSpPr/>
          <p:nvPr/>
        </p:nvCxnSpPr>
        <p:spPr>
          <a:xfrm>
            <a:off x="6326551" y="3584450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1" name="Google Shape;1361;p163"/>
          <p:cNvSpPr txBox="1"/>
          <p:nvPr/>
        </p:nvSpPr>
        <p:spPr>
          <a:xfrm>
            <a:off x="5778981" y="3984013"/>
            <a:ext cx="1095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9</a:t>
            </a:r>
            <a:endParaRPr sz="1600">
              <a:solidFill>
                <a:srgbClr val="E32526"/>
              </a:solidFill>
            </a:endParaRPr>
          </a:p>
        </p:txBody>
      </p:sp>
      <p:sp>
        <p:nvSpPr>
          <p:cNvPr id="1362" name="Google Shape;1362;p163"/>
          <p:cNvSpPr/>
          <p:nvPr/>
        </p:nvSpPr>
        <p:spPr>
          <a:xfrm>
            <a:off x="2097125" y="1539113"/>
            <a:ext cx="580800" cy="21918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163"/>
          <p:cNvSpPr/>
          <p:nvPr/>
        </p:nvSpPr>
        <p:spPr>
          <a:xfrm>
            <a:off x="2637850" y="2235588"/>
            <a:ext cx="534300" cy="15132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163"/>
          <p:cNvSpPr/>
          <p:nvPr/>
        </p:nvSpPr>
        <p:spPr>
          <a:xfrm>
            <a:off x="3154475" y="3121188"/>
            <a:ext cx="580800" cy="6156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163"/>
          <p:cNvSpPr/>
          <p:nvPr/>
        </p:nvSpPr>
        <p:spPr>
          <a:xfrm>
            <a:off x="3684638" y="2867413"/>
            <a:ext cx="580800" cy="8826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163"/>
          <p:cNvSpPr/>
          <p:nvPr/>
        </p:nvSpPr>
        <p:spPr>
          <a:xfrm>
            <a:off x="4220375" y="2583063"/>
            <a:ext cx="580800" cy="11682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163"/>
          <p:cNvSpPr/>
          <p:nvPr/>
        </p:nvSpPr>
        <p:spPr>
          <a:xfrm>
            <a:off x="4734338" y="3061438"/>
            <a:ext cx="580800" cy="6924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163"/>
          <p:cNvSpPr/>
          <p:nvPr/>
        </p:nvSpPr>
        <p:spPr>
          <a:xfrm>
            <a:off x="5265988" y="2217738"/>
            <a:ext cx="545100" cy="15405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163"/>
          <p:cNvSpPr/>
          <p:nvPr/>
        </p:nvSpPr>
        <p:spPr>
          <a:xfrm>
            <a:off x="5788813" y="3065838"/>
            <a:ext cx="545100" cy="6657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163"/>
          <p:cNvSpPr/>
          <p:nvPr/>
        </p:nvSpPr>
        <p:spPr>
          <a:xfrm>
            <a:off x="6320438" y="3613863"/>
            <a:ext cx="545100" cy="1443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163"/>
          <p:cNvSpPr/>
          <p:nvPr/>
        </p:nvSpPr>
        <p:spPr>
          <a:xfrm>
            <a:off x="6843238" y="3418138"/>
            <a:ext cx="545100" cy="339900"/>
          </a:xfrm>
          <a:prstGeom prst="rect">
            <a:avLst/>
          </a:prstGeom>
          <a:solidFill>
            <a:srgbClr val="E325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163"/>
          <p:cNvSpPr txBox="1"/>
          <p:nvPr/>
        </p:nvSpPr>
        <p:spPr>
          <a:xfrm>
            <a:off x="1965563" y="4310113"/>
            <a:ext cx="124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No Experience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373" name="Google Shape;1373;p163"/>
          <p:cNvSpPr txBox="1"/>
          <p:nvPr/>
        </p:nvSpPr>
        <p:spPr>
          <a:xfrm>
            <a:off x="5780888" y="4310113"/>
            <a:ext cx="124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Professional Experience</a:t>
            </a:r>
            <a:endParaRPr>
              <a:solidFill>
                <a:srgbClr val="E32526"/>
              </a:solidFill>
            </a:endParaRPr>
          </a:p>
        </p:txBody>
      </p:sp>
      <p:cxnSp>
        <p:nvCxnSpPr>
          <p:cNvPr id="1374" name="Google Shape;1374;p163"/>
          <p:cNvCxnSpPr/>
          <p:nvPr/>
        </p:nvCxnSpPr>
        <p:spPr>
          <a:xfrm>
            <a:off x="2109987" y="1130042"/>
            <a:ext cx="0" cy="3108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5" name="Google Shape;1375;p163"/>
          <p:cNvSpPr txBox="1"/>
          <p:nvPr/>
        </p:nvSpPr>
        <p:spPr>
          <a:xfrm>
            <a:off x="1499303" y="1130040"/>
            <a:ext cx="419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32526"/>
                </a:solidFill>
              </a:rPr>
              <a:t>30</a:t>
            </a:r>
            <a:endParaRPr sz="1600">
              <a:solidFill>
                <a:srgbClr val="E32526"/>
              </a:solidFill>
            </a:endParaRPr>
          </a:p>
        </p:txBody>
      </p:sp>
      <p:cxnSp>
        <p:nvCxnSpPr>
          <p:cNvPr id="1376" name="Google Shape;1376;p163"/>
          <p:cNvCxnSpPr/>
          <p:nvPr/>
        </p:nvCxnSpPr>
        <p:spPr>
          <a:xfrm>
            <a:off x="2120275" y="1278288"/>
            <a:ext cx="0" cy="246150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7" name="Google Shape;1377;p163"/>
          <p:cNvSpPr txBox="1"/>
          <p:nvPr/>
        </p:nvSpPr>
        <p:spPr>
          <a:xfrm rot="-899915">
            <a:off x="-53304" y="840687"/>
            <a:ext cx="1945168" cy="467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% Surveyed </a:t>
            </a:r>
            <a:endParaRPr b="1" sz="16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(Fall 22 - Fall 23)</a:t>
            </a:r>
            <a:endParaRPr b="1" sz="1600">
              <a:solidFill>
                <a:srgbClr val="E32526"/>
              </a:solidFill>
            </a:endParaRPr>
          </a:p>
        </p:txBody>
      </p:sp>
      <p:sp>
        <p:nvSpPr>
          <p:cNvPr id="1378" name="Google Shape;1378;p163"/>
          <p:cNvSpPr txBox="1"/>
          <p:nvPr/>
        </p:nvSpPr>
        <p:spPr>
          <a:xfrm rot="-898836">
            <a:off x="7539669" y="4165129"/>
            <a:ext cx="1350913" cy="364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Rating</a:t>
            </a:r>
            <a:endParaRPr b="1" sz="1600">
              <a:solidFill>
                <a:srgbClr val="E3252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" name="Google Shape;1383;p164"/>
          <p:cNvPicPr preferRelativeResize="0"/>
          <p:nvPr/>
        </p:nvPicPr>
        <p:blipFill rotWithShape="1">
          <a:blip r:embed="rId3">
            <a:alphaModFix/>
          </a:blip>
          <a:srcRect b="15764" l="0" r="0" t="4617"/>
          <a:stretch/>
        </p:blipFill>
        <p:spPr>
          <a:xfrm>
            <a:off x="2045025" y="785575"/>
            <a:ext cx="4971251" cy="40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164"/>
          <p:cNvSpPr txBox="1"/>
          <p:nvPr>
            <p:ph type="title"/>
          </p:nvPr>
        </p:nvSpPr>
        <p:spPr>
          <a:xfrm>
            <a:off x="1005900" y="151050"/>
            <a:ext cx="7116300" cy="5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“Home” Zip Codes FA22 - FA23 </a:t>
            </a:r>
            <a:endParaRPr/>
          </a:p>
        </p:txBody>
      </p:sp>
      <p:pic>
        <p:nvPicPr>
          <p:cNvPr id="1385" name="Google Shape;1385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7400" y="785575"/>
            <a:ext cx="5109189" cy="40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7402" y="1109727"/>
            <a:ext cx="5109199" cy="344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5728" y="743552"/>
            <a:ext cx="4150450" cy="41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65"/>
          <p:cNvSpPr txBox="1"/>
          <p:nvPr>
            <p:ph type="title"/>
          </p:nvPr>
        </p:nvSpPr>
        <p:spPr>
          <a:xfrm>
            <a:off x="916950" y="2160838"/>
            <a:ext cx="7310100" cy="6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CUSTOMIZING DATA 8 FOR CCSF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66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Support for DATA 8 😅</a:t>
            </a:r>
            <a:endParaRPr/>
          </a:p>
        </p:txBody>
      </p:sp>
      <p:pic>
        <p:nvPicPr>
          <p:cNvPr id="1398" name="Google Shape;1398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613" y="743550"/>
            <a:ext cx="6306774" cy="409515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3120000" dist="11430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67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CCSF Student Support</a:t>
            </a:r>
            <a:endParaRPr/>
          </a:p>
        </p:txBody>
      </p:sp>
      <p:sp>
        <p:nvSpPr>
          <p:cNvPr id="1404" name="Google Shape;1404;p167"/>
          <p:cNvSpPr/>
          <p:nvPr/>
        </p:nvSpPr>
        <p:spPr>
          <a:xfrm>
            <a:off x="197400" y="2457238"/>
            <a:ext cx="1973700" cy="152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Instructor Meetings</a:t>
            </a:r>
            <a:endParaRPr b="1" sz="16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Regular in-person (and virtual) meetings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405" name="Google Shape;1405;p167"/>
          <p:cNvSpPr/>
          <p:nvPr/>
        </p:nvSpPr>
        <p:spPr>
          <a:xfrm>
            <a:off x="2384700" y="2314575"/>
            <a:ext cx="1973700" cy="2600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Math Lab</a:t>
            </a:r>
            <a:endParaRPr b="1" sz="18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(Currently) 4 amazing professional tutors have experience with MATH 108 to offer daily in-person and occasional virtual tutoring sessions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406" name="Google Shape;1406;p167"/>
          <p:cNvSpPr/>
          <p:nvPr/>
        </p:nvSpPr>
        <p:spPr>
          <a:xfrm>
            <a:off x="4608475" y="2952750"/>
            <a:ext cx="2020800" cy="1962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Data Ambassadors</a:t>
            </a:r>
            <a:endParaRPr b="1" sz="18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Virtual assignment support and mentoring sessions talented Berkeley DS students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407" name="Google Shape;1407;p167"/>
          <p:cNvSpPr/>
          <p:nvPr/>
        </p:nvSpPr>
        <p:spPr>
          <a:xfrm>
            <a:off x="6792000" y="2385975"/>
            <a:ext cx="2020800" cy="2457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Discord Channel</a:t>
            </a:r>
            <a:endParaRPr b="1" sz="18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A student communication channel that contains former MATH 108 students and community volunteers</a:t>
            </a:r>
            <a:endParaRPr>
              <a:solidFill>
                <a:srgbClr val="E32526"/>
              </a:solidFill>
            </a:endParaRPr>
          </a:p>
        </p:txBody>
      </p:sp>
      <p:cxnSp>
        <p:nvCxnSpPr>
          <p:cNvPr id="1408" name="Google Shape;1408;p167"/>
          <p:cNvCxnSpPr>
            <a:stCxn id="1409" idx="2"/>
            <a:endCxn id="1404" idx="0"/>
          </p:cNvCxnSpPr>
          <p:nvPr/>
        </p:nvCxnSpPr>
        <p:spPr>
          <a:xfrm flipH="1">
            <a:off x="1184397" y="1628875"/>
            <a:ext cx="3387600" cy="8283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0" name="Google Shape;1410;p167"/>
          <p:cNvCxnSpPr>
            <a:stCxn id="1409" idx="2"/>
            <a:endCxn id="1405" idx="0"/>
          </p:cNvCxnSpPr>
          <p:nvPr/>
        </p:nvCxnSpPr>
        <p:spPr>
          <a:xfrm flipH="1">
            <a:off x="3371697" y="1628875"/>
            <a:ext cx="1200300" cy="6858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1" name="Google Shape;1411;p167"/>
          <p:cNvCxnSpPr>
            <a:stCxn id="1409" idx="2"/>
            <a:endCxn id="1406" idx="0"/>
          </p:cNvCxnSpPr>
          <p:nvPr/>
        </p:nvCxnSpPr>
        <p:spPr>
          <a:xfrm>
            <a:off x="4571997" y="1628875"/>
            <a:ext cx="1047000" cy="13239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2" name="Google Shape;1412;p167"/>
          <p:cNvCxnSpPr>
            <a:stCxn id="1409" idx="2"/>
            <a:endCxn id="1407" idx="0"/>
          </p:cNvCxnSpPr>
          <p:nvPr/>
        </p:nvCxnSpPr>
        <p:spPr>
          <a:xfrm>
            <a:off x="4571997" y="1628875"/>
            <a:ext cx="3230400" cy="7572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3" name="Google Shape;1413;p167"/>
          <p:cNvSpPr/>
          <p:nvPr/>
        </p:nvSpPr>
        <p:spPr>
          <a:xfrm>
            <a:off x="262200" y="305275"/>
            <a:ext cx="1973700" cy="17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Embedded Tutors</a:t>
            </a:r>
            <a:endParaRPr b="1" sz="16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One professional tutor embedded in each in-person meeting</a:t>
            </a:r>
            <a:endParaRPr>
              <a:solidFill>
                <a:srgbClr val="E32526"/>
              </a:solidFill>
            </a:endParaRPr>
          </a:p>
        </p:txBody>
      </p:sp>
      <p:cxnSp>
        <p:nvCxnSpPr>
          <p:cNvPr id="1414" name="Google Shape;1414;p167"/>
          <p:cNvCxnSpPr>
            <a:stCxn id="1409" idx="2"/>
            <a:endCxn id="1413" idx="3"/>
          </p:cNvCxnSpPr>
          <p:nvPr/>
        </p:nvCxnSpPr>
        <p:spPr>
          <a:xfrm rot="10800000">
            <a:off x="2235897" y="1176775"/>
            <a:ext cx="2336100" cy="4521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5" name="Google Shape;1415;p167"/>
          <p:cNvSpPr/>
          <p:nvPr/>
        </p:nvSpPr>
        <p:spPr>
          <a:xfrm>
            <a:off x="6792000" y="350725"/>
            <a:ext cx="2220000" cy="17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32526"/>
                </a:solidFill>
              </a:rPr>
              <a:t>Exam Review Sessions</a:t>
            </a:r>
            <a:endParaRPr b="1" sz="1600"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3252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Virtual and in-person group review sessions lead by embedded tutors</a:t>
            </a:r>
            <a:endParaRPr>
              <a:solidFill>
                <a:srgbClr val="E32526"/>
              </a:solidFill>
            </a:endParaRPr>
          </a:p>
        </p:txBody>
      </p:sp>
      <p:cxnSp>
        <p:nvCxnSpPr>
          <p:cNvPr id="1416" name="Google Shape;1416;p167"/>
          <p:cNvCxnSpPr>
            <a:stCxn id="1409" idx="2"/>
            <a:endCxn id="1415" idx="1"/>
          </p:cNvCxnSpPr>
          <p:nvPr/>
        </p:nvCxnSpPr>
        <p:spPr>
          <a:xfrm flipH="1" rot="10800000">
            <a:off x="4571997" y="1222375"/>
            <a:ext cx="2220000" cy="4065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9" name="Google Shape;1409;p167"/>
          <p:cNvSpPr txBox="1"/>
          <p:nvPr/>
        </p:nvSpPr>
        <p:spPr>
          <a:xfrm>
            <a:off x="4122747" y="724675"/>
            <a:ext cx="8985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🧑‍🎓</a:t>
            </a:r>
            <a:endParaRPr sz="1800">
              <a:solidFill>
                <a:srgbClr val="E3252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68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Support: ChatGPT Guidence</a:t>
            </a:r>
            <a:endParaRPr/>
          </a:p>
        </p:txBody>
      </p:sp>
      <p:sp>
        <p:nvSpPr>
          <p:cNvPr id="1422" name="Google Shape;1422;p168"/>
          <p:cNvSpPr txBox="1"/>
          <p:nvPr/>
        </p:nvSpPr>
        <p:spPr>
          <a:xfrm>
            <a:off x="1357350" y="2009700"/>
            <a:ext cx="64293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Prompts are suggested to focus the LLM’s response to:</a:t>
            </a:r>
            <a:endParaRPr sz="1800">
              <a:solidFill>
                <a:srgbClr val="2E5F76"/>
              </a:solidFill>
            </a:endParaRPr>
          </a:p>
        </p:txBody>
      </p:sp>
      <p:sp>
        <p:nvSpPr>
          <p:cNvPr id="1423" name="Google Shape;1423;p168"/>
          <p:cNvSpPr txBox="1"/>
          <p:nvPr/>
        </p:nvSpPr>
        <p:spPr>
          <a:xfrm>
            <a:off x="1357350" y="2562150"/>
            <a:ext cx="64293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E5F76"/>
              </a:buClr>
              <a:buSzPts val="1800"/>
              <a:buChar char="●"/>
            </a:pPr>
            <a:r>
              <a:rPr lang="en" sz="1800">
                <a:solidFill>
                  <a:srgbClr val="2E5F76"/>
                </a:solidFill>
              </a:rPr>
              <a:t>Not suggest next steps</a:t>
            </a:r>
            <a:endParaRPr sz="1800">
              <a:solidFill>
                <a:srgbClr val="2E5F7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E5F76"/>
              </a:buClr>
              <a:buSzPts val="1800"/>
              <a:buChar char="●"/>
            </a:pPr>
            <a:r>
              <a:rPr lang="en" sz="1800">
                <a:solidFill>
                  <a:srgbClr val="2E5F76"/>
                </a:solidFill>
              </a:rPr>
              <a:t>Utilize the </a:t>
            </a:r>
            <a:r>
              <a:rPr lang="en" sz="1800">
                <a:solidFill>
                  <a:srgbClr val="2E5F7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datascience</a:t>
            </a:r>
            <a:r>
              <a:rPr lang="en" sz="1800">
                <a:solidFill>
                  <a:srgbClr val="2E5F76"/>
                </a:solidFill>
              </a:rPr>
              <a:t> library and other course-specific technologies</a:t>
            </a:r>
            <a:endParaRPr sz="1800">
              <a:solidFill>
                <a:srgbClr val="2E5F7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E5F76"/>
              </a:buClr>
              <a:buSzPts val="1800"/>
              <a:buChar char="●"/>
            </a:pPr>
            <a:r>
              <a:rPr lang="en" sz="1800">
                <a:solidFill>
                  <a:srgbClr val="2E5F76"/>
                </a:solidFill>
              </a:rPr>
              <a:t>Offer guidance as a tutor and not provide solutions</a:t>
            </a:r>
            <a:endParaRPr sz="1800">
              <a:solidFill>
                <a:srgbClr val="2E5F76"/>
              </a:solidFill>
            </a:endParaRPr>
          </a:p>
        </p:txBody>
      </p:sp>
      <p:sp>
        <p:nvSpPr>
          <p:cNvPr id="1424" name="Google Shape;1424;p168"/>
          <p:cNvSpPr txBox="1"/>
          <p:nvPr/>
        </p:nvSpPr>
        <p:spPr>
          <a:xfrm>
            <a:off x="3728252" y="1105350"/>
            <a:ext cx="16875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💻🤖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425" name="Google Shape;1425;p168"/>
          <p:cNvSpPr txBox="1"/>
          <p:nvPr/>
        </p:nvSpPr>
        <p:spPr>
          <a:xfrm>
            <a:off x="1191375" y="4009225"/>
            <a:ext cx="1809600" cy="705000"/>
          </a:xfrm>
          <a:prstGeom prst="rect">
            <a:avLst/>
          </a:prstGeom>
          <a:noFill/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Generative AI Support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426" name="Google Shape;1426;p168"/>
          <p:cNvSpPr txBox="1"/>
          <p:nvPr/>
        </p:nvSpPr>
        <p:spPr>
          <a:xfrm>
            <a:off x="3667200" y="4009225"/>
            <a:ext cx="1809600" cy="705000"/>
          </a:xfrm>
          <a:prstGeom prst="rect">
            <a:avLst/>
          </a:prstGeom>
          <a:noFill/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Exams and Discussions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427" name="Google Shape;1427;p168"/>
          <p:cNvSpPr txBox="1"/>
          <p:nvPr/>
        </p:nvSpPr>
        <p:spPr>
          <a:xfrm>
            <a:off x="6143025" y="4009225"/>
            <a:ext cx="1809600" cy="705000"/>
          </a:xfrm>
          <a:prstGeom prst="rect">
            <a:avLst/>
          </a:prstGeom>
          <a:noFill/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Students Still Learn 🎉</a:t>
            </a:r>
            <a:endParaRPr sz="1800">
              <a:solidFill>
                <a:srgbClr val="E32526"/>
              </a:solidFill>
            </a:endParaRPr>
          </a:p>
        </p:txBody>
      </p:sp>
      <p:cxnSp>
        <p:nvCxnSpPr>
          <p:cNvPr id="1428" name="Google Shape;1428;p168"/>
          <p:cNvCxnSpPr>
            <a:stCxn id="1425" idx="3"/>
            <a:endCxn id="1426" idx="1"/>
          </p:cNvCxnSpPr>
          <p:nvPr/>
        </p:nvCxnSpPr>
        <p:spPr>
          <a:xfrm>
            <a:off x="3000975" y="4361725"/>
            <a:ext cx="666300" cy="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9" name="Google Shape;1429;p168"/>
          <p:cNvCxnSpPr>
            <a:stCxn id="1426" idx="3"/>
            <a:endCxn id="1427" idx="1"/>
          </p:cNvCxnSpPr>
          <p:nvPr/>
        </p:nvCxnSpPr>
        <p:spPr>
          <a:xfrm>
            <a:off x="5476800" y="4361725"/>
            <a:ext cx="666300" cy="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42"/>
          <p:cNvSpPr txBox="1"/>
          <p:nvPr>
            <p:ph type="title"/>
          </p:nvPr>
        </p:nvSpPr>
        <p:spPr>
          <a:xfrm>
            <a:off x="285475" y="42927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Data 8: </a:t>
            </a:r>
            <a:r>
              <a:rPr b="1" lang="en" sz="2800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  <a:r>
              <a:rPr b="1"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 of Data S</a:t>
            </a:r>
            <a:r>
              <a:rPr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cience</a:t>
            </a:r>
            <a:endParaRPr b="1">
              <a:solidFill>
                <a:srgbClr val="003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4" name="Google Shape;984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4375"/>
            <a:ext cx="8839204" cy="2265909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42"/>
          <p:cNvSpPr txBox="1"/>
          <p:nvPr/>
        </p:nvSpPr>
        <p:spPr>
          <a:xfrm>
            <a:off x="1230925" y="3682175"/>
            <a:ext cx="410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1500 students per semester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Built to be scalable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	Built as open source project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69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108 Technology Universe</a:t>
            </a:r>
            <a:endParaRPr/>
          </a:p>
        </p:txBody>
      </p:sp>
      <p:sp>
        <p:nvSpPr>
          <p:cNvPr id="1435" name="Google Shape;1435;p169"/>
          <p:cNvSpPr/>
          <p:nvPr/>
        </p:nvSpPr>
        <p:spPr>
          <a:xfrm>
            <a:off x="6122150" y="898713"/>
            <a:ext cx="2275800" cy="2131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169"/>
          <p:cNvSpPr/>
          <p:nvPr/>
        </p:nvSpPr>
        <p:spPr>
          <a:xfrm>
            <a:off x="3483325" y="898775"/>
            <a:ext cx="2275800" cy="160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169"/>
          <p:cNvSpPr/>
          <p:nvPr/>
        </p:nvSpPr>
        <p:spPr>
          <a:xfrm>
            <a:off x="844500" y="898775"/>
            <a:ext cx="2275800" cy="173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169"/>
          <p:cNvSpPr txBox="1"/>
          <p:nvPr/>
        </p:nvSpPr>
        <p:spPr>
          <a:xfrm>
            <a:off x="6396788" y="1012663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Canvas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439" name="Google Shape;1439;p169"/>
          <p:cNvSpPr txBox="1"/>
          <p:nvPr/>
        </p:nvSpPr>
        <p:spPr>
          <a:xfrm>
            <a:off x="3757975" y="1012725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GitHub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440" name="Google Shape;1440;p169"/>
          <p:cNvSpPr txBox="1"/>
          <p:nvPr/>
        </p:nvSpPr>
        <p:spPr>
          <a:xfrm>
            <a:off x="1119150" y="1012725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JupyterHub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441" name="Google Shape;1441;p169"/>
          <p:cNvSpPr txBox="1"/>
          <p:nvPr/>
        </p:nvSpPr>
        <p:spPr>
          <a:xfrm>
            <a:off x="6209050" y="1429363"/>
            <a:ext cx="2116200" cy="16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32526"/>
                </a:solidFill>
              </a:rPr>
              <a:t>An LMS that organizes course content into weekly modules where </a:t>
            </a:r>
            <a:r>
              <a:rPr b="1" lang="en" sz="1300">
                <a:solidFill>
                  <a:srgbClr val="E32526"/>
                </a:solidFill>
              </a:rPr>
              <a:t>nbgitpuller</a:t>
            </a:r>
            <a:r>
              <a:rPr lang="en" sz="1300">
                <a:solidFill>
                  <a:srgbClr val="E32526"/>
                </a:solidFill>
              </a:rPr>
              <a:t> links are used to sync materials on GitHub with Student JupyterHub</a:t>
            </a:r>
            <a:endParaRPr sz="1300">
              <a:solidFill>
                <a:srgbClr val="E32526"/>
              </a:solidFill>
            </a:endParaRPr>
          </a:p>
        </p:txBody>
      </p:sp>
      <p:sp>
        <p:nvSpPr>
          <p:cNvPr id="1442" name="Google Shape;1442;p169"/>
          <p:cNvSpPr txBox="1"/>
          <p:nvPr/>
        </p:nvSpPr>
        <p:spPr>
          <a:xfrm>
            <a:off x="3587850" y="1429425"/>
            <a:ext cx="2116200" cy="1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32526"/>
                </a:solidFill>
              </a:rPr>
              <a:t>Version-controlled storage and issue tracking for Notebooks and other materials</a:t>
            </a:r>
            <a:endParaRPr sz="1300">
              <a:solidFill>
                <a:srgbClr val="E32526"/>
              </a:solidFill>
            </a:endParaRPr>
          </a:p>
        </p:txBody>
      </p:sp>
      <p:sp>
        <p:nvSpPr>
          <p:cNvPr id="1443" name="Google Shape;1443;p169"/>
          <p:cNvSpPr txBox="1"/>
          <p:nvPr/>
        </p:nvSpPr>
        <p:spPr>
          <a:xfrm>
            <a:off x="917200" y="1429425"/>
            <a:ext cx="2116200" cy="12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32526"/>
                </a:solidFill>
              </a:rPr>
              <a:t>A Hub that provides students with access to Jupyter Notebooks and a file system to complete most activities</a:t>
            </a:r>
            <a:endParaRPr sz="1300">
              <a:solidFill>
                <a:srgbClr val="E32526"/>
              </a:solidFill>
            </a:endParaRPr>
          </a:p>
        </p:txBody>
      </p:sp>
      <p:sp>
        <p:nvSpPr>
          <p:cNvPr id="1444" name="Google Shape;1444;p169"/>
          <p:cNvSpPr/>
          <p:nvPr/>
        </p:nvSpPr>
        <p:spPr>
          <a:xfrm>
            <a:off x="3508050" y="2655100"/>
            <a:ext cx="2275800" cy="15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169"/>
          <p:cNvSpPr txBox="1"/>
          <p:nvPr/>
        </p:nvSpPr>
        <p:spPr>
          <a:xfrm>
            <a:off x="3782700" y="265510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E5F76"/>
                </a:solidFill>
              </a:rPr>
              <a:t>nbgitpuller</a:t>
            </a:r>
            <a:endParaRPr b="1" sz="1600">
              <a:solidFill>
                <a:srgbClr val="2E5F76"/>
              </a:solidFill>
            </a:endParaRPr>
          </a:p>
        </p:txBody>
      </p:sp>
      <p:sp>
        <p:nvSpPr>
          <p:cNvPr id="1446" name="Google Shape;1446;p169"/>
          <p:cNvSpPr txBox="1"/>
          <p:nvPr/>
        </p:nvSpPr>
        <p:spPr>
          <a:xfrm>
            <a:off x="3612575" y="3071800"/>
            <a:ext cx="21162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E5F76"/>
                </a:solidFill>
              </a:rPr>
              <a:t>An application that syncs materials between GitHub and JupyterHub while preserving student work</a:t>
            </a:r>
            <a:endParaRPr sz="1300">
              <a:solidFill>
                <a:srgbClr val="2E5F76"/>
              </a:solidFill>
            </a:endParaRPr>
          </a:p>
        </p:txBody>
      </p:sp>
      <p:sp>
        <p:nvSpPr>
          <p:cNvPr id="1447" name="Google Shape;1447;p169"/>
          <p:cNvSpPr/>
          <p:nvPr/>
        </p:nvSpPr>
        <p:spPr>
          <a:xfrm>
            <a:off x="844500" y="2788900"/>
            <a:ext cx="2275800" cy="1204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169"/>
          <p:cNvSpPr txBox="1"/>
          <p:nvPr/>
        </p:nvSpPr>
        <p:spPr>
          <a:xfrm>
            <a:off x="1119150" y="290285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E5F76"/>
                </a:solidFill>
              </a:rPr>
              <a:t>Docker Image</a:t>
            </a:r>
            <a:endParaRPr b="1" sz="1600">
              <a:solidFill>
                <a:srgbClr val="2E5F76"/>
              </a:solidFill>
            </a:endParaRPr>
          </a:p>
        </p:txBody>
      </p:sp>
      <p:sp>
        <p:nvSpPr>
          <p:cNvPr id="1449" name="Google Shape;1449;p169"/>
          <p:cNvSpPr txBox="1"/>
          <p:nvPr/>
        </p:nvSpPr>
        <p:spPr>
          <a:xfrm>
            <a:off x="949025" y="3319550"/>
            <a:ext cx="21162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E5F76"/>
                </a:solidFill>
              </a:rPr>
              <a:t>Instructions to customize the JuypterHub</a:t>
            </a:r>
            <a:endParaRPr sz="1300">
              <a:solidFill>
                <a:srgbClr val="2E5F76"/>
              </a:solidFill>
            </a:endParaRPr>
          </a:p>
        </p:txBody>
      </p:sp>
      <p:sp>
        <p:nvSpPr>
          <p:cNvPr id="1450" name="Google Shape;1450;p169"/>
          <p:cNvSpPr txBox="1"/>
          <p:nvPr/>
        </p:nvSpPr>
        <p:spPr>
          <a:xfrm>
            <a:off x="266700" y="4148325"/>
            <a:ext cx="3109500" cy="857400"/>
          </a:xfrm>
          <a:prstGeom prst="rect">
            <a:avLst/>
          </a:prstGeom>
          <a:noFill/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Cloudbank + 2i2c + Berkeley</a:t>
            </a:r>
            <a:r>
              <a:rPr lang="en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 really helped simplify all this part at the start 🙏</a:t>
            </a:r>
            <a:endParaRPr>
              <a:solidFill>
                <a:srgbClr val="2E5F7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1451" name="Google Shape;1451;p169"/>
          <p:cNvSpPr/>
          <p:nvPr/>
        </p:nvSpPr>
        <p:spPr>
          <a:xfrm>
            <a:off x="6129250" y="3185700"/>
            <a:ext cx="2275800" cy="1434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169"/>
          <p:cNvSpPr txBox="1"/>
          <p:nvPr/>
        </p:nvSpPr>
        <p:spPr>
          <a:xfrm>
            <a:off x="6403900" y="329965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E5F76"/>
                </a:solidFill>
              </a:rPr>
              <a:t>Otter Grader</a:t>
            </a:r>
            <a:endParaRPr b="1" sz="1600">
              <a:solidFill>
                <a:srgbClr val="2E5F76"/>
              </a:solidFill>
            </a:endParaRPr>
          </a:p>
        </p:txBody>
      </p:sp>
      <p:sp>
        <p:nvSpPr>
          <p:cNvPr id="1453" name="Google Shape;1453;p169"/>
          <p:cNvSpPr txBox="1"/>
          <p:nvPr/>
        </p:nvSpPr>
        <p:spPr>
          <a:xfrm>
            <a:off x="6233775" y="3716350"/>
            <a:ext cx="21162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E5F76"/>
                </a:solidFill>
              </a:rPr>
              <a:t>Runs tests on student code and provides feedback</a:t>
            </a:r>
            <a:endParaRPr sz="1300">
              <a:solidFill>
                <a:srgbClr val="2E5F7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Google Shape;1458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363" y="953676"/>
            <a:ext cx="5773275" cy="374565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2760000" dist="133350">
              <a:srgbClr val="000000">
                <a:alpha val="30000"/>
              </a:srgbClr>
            </a:outerShdw>
          </a:effectLst>
        </p:spPr>
      </p:pic>
      <p:sp>
        <p:nvSpPr>
          <p:cNvPr id="1459" name="Google Shape;1459;p170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Hide (Most of) the Technology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71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108 GitHub Repositories</a:t>
            </a:r>
            <a:endParaRPr/>
          </a:p>
        </p:txBody>
      </p:sp>
      <p:sp>
        <p:nvSpPr>
          <p:cNvPr id="1465" name="Google Shape;1465;p171"/>
          <p:cNvSpPr/>
          <p:nvPr/>
        </p:nvSpPr>
        <p:spPr>
          <a:xfrm>
            <a:off x="604788" y="907075"/>
            <a:ext cx="2275800" cy="227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171"/>
          <p:cNvSpPr/>
          <p:nvPr/>
        </p:nvSpPr>
        <p:spPr>
          <a:xfrm>
            <a:off x="3434101" y="907075"/>
            <a:ext cx="2275800" cy="227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171"/>
          <p:cNvSpPr/>
          <p:nvPr/>
        </p:nvSpPr>
        <p:spPr>
          <a:xfrm>
            <a:off x="6263407" y="907075"/>
            <a:ext cx="2275800" cy="227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171"/>
          <p:cNvSpPr txBox="1"/>
          <p:nvPr/>
        </p:nvSpPr>
        <p:spPr>
          <a:xfrm>
            <a:off x="879450" y="1021025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E5F76"/>
                </a:solidFill>
              </a:rPr>
              <a:t>development</a:t>
            </a:r>
            <a:endParaRPr b="1" sz="1800">
              <a:solidFill>
                <a:srgbClr val="2E5F76"/>
              </a:solidFill>
            </a:endParaRPr>
          </a:p>
        </p:txBody>
      </p:sp>
      <p:sp>
        <p:nvSpPr>
          <p:cNvPr id="1469" name="Google Shape;1469;p171"/>
          <p:cNvSpPr txBox="1"/>
          <p:nvPr/>
        </p:nvSpPr>
        <p:spPr>
          <a:xfrm>
            <a:off x="3708750" y="1021025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E5F76"/>
                </a:solidFill>
              </a:rPr>
              <a:t>staff</a:t>
            </a:r>
            <a:endParaRPr b="1" sz="1800">
              <a:solidFill>
                <a:srgbClr val="2E5F76"/>
              </a:solidFill>
            </a:endParaRPr>
          </a:p>
        </p:txBody>
      </p:sp>
      <p:sp>
        <p:nvSpPr>
          <p:cNvPr id="1470" name="Google Shape;1470;p171"/>
          <p:cNvSpPr txBox="1"/>
          <p:nvPr/>
        </p:nvSpPr>
        <p:spPr>
          <a:xfrm>
            <a:off x="6538050" y="1021025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student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471" name="Google Shape;1471;p171"/>
          <p:cNvSpPr txBox="1"/>
          <p:nvPr/>
        </p:nvSpPr>
        <p:spPr>
          <a:xfrm>
            <a:off x="691700" y="1437725"/>
            <a:ext cx="21162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Developer(s) build/edit main notebooks that include content, tasks, and auto-graders</a:t>
            </a:r>
            <a:endParaRPr>
              <a:solidFill>
                <a:srgbClr val="2E5F76"/>
              </a:solidFill>
            </a:endParaRPr>
          </a:p>
        </p:txBody>
      </p:sp>
      <p:sp>
        <p:nvSpPr>
          <p:cNvPr id="1472" name="Google Shape;1472;p171"/>
          <p:cNvSpPr txBox="1"/>
          <p:nvPr/>
        </p:nvSpPr>
        <p:spPr>
          <a:xfrm>
            <a:off x="3538625" y="1437725"/>
            <a:ext cx="2116200" cy="15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5F76"/>
                </a:solidFill>
              </a:rPr>
              <a:t>Instructors, CCSF Tutors, and UCB Data Ambassadors review materials for tutoring and issues</a:t>
            </a:r>
            <a:endParaRPr>
              <a:solidFill>
                <a:srgbClr val="2E5F76"/>
              </a:solidFill>
            </a:endParaRPr>
          </a:p>
        </p:txBody>
      </p:sp>
      <p:sp>
        <p:nvSpPr>
          <p:cNvPr id="1473" name="Google Shape;1473;p171"/>
          <p:cNvSpPr txBox="1"/>
          <p:nvPr/>
        </p:nvSpPr>
        <p:spPr>
          <a:xfrm>
            <a:off x="6336100" y="1437725"/>
            <a:ext cx="21162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Publicly available materials and issue tracking that is connect with Canvas and JupyterHub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474" name="Google Shape;1474;p171"/>
          <p:cNvSpPr/>
          <p:nvPr/>
        </p:nvSpPr>
        <p:spPr>
          <a:xfrm rot="-5400000">
            <a:off x="2994450" y="1227700"/>
            <a:ext cx="390300" cy="46203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2E5F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171"/>
          <p:cNvSpPr txBox="1"/>
          <p:nvPr/>
        </p:nvSpPr>
        <p:spPr>
          <a:xfrm>
            <a:off x="2237100" y="3819700"/>
            <a:ext cx="1905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E5F76"/>
                </a:solidFill>
                <a:latin typeface="DM Mono"/>
                <a:ea typeface="DM Mono"/>
                <a:cs typeface="DM Mono"/>
                <a:sym typeface="DM Mono"/>
              </a:rPr>
              <a:t>Private Repositories</a:t>
            </a:r>
            <a:endParaRPr b="1" sz="1800">
              <a:solidFill>
                <a:srgbClr val="2E5F7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1476" name="Google Shape;1476;p171"/>
          <p:cNvSpPr/>
          <p:nvPr/>
        </p:nvSpPr>
        <p:spPr>
          <a:xfrm>
            <a:off x="6256300" y="3346400"/>
            <a:ext cx="2275800" cy="168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171"/>
          <p:cNvSpPr txBox="1"/>
          <p:nvPr/>
        </p:nvSpPr>
        <p:spPr>
          <a:xfrm>
            <a:off x="6530950" y="346035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jupyterhub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478" name="Google Shape;1478;p171"/>
          <p:cNvSpPr txBox="1"/>
          <p:nvPr/>
        </p:nvSpPr>
        <p:spPr>
          <a:xfrm>
            <a:off x="6329000" y="3877050"/>
            <a:ext cx="21162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Contains information to customize our JupyterHub</a:t>
            </a:r>
            <a:endParaRPr>
              <a:solidFill>
                <a:srgbClr val="E3252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72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Personalize the Material</a:t>
            </a:r>
            <a:endParaRPr/>
          </a:p>
        </p:txBody>
      </p:sp>
      <p:sp>
        <p:nvSpPr>
          <p:cNvPr id="1484" name="Google Shape;1484;p172"/>
          <p:cNvSpPr/>
          <p:nvPr/>
        </p:nvSpPr>
        <p:spPr>
          <a:xfrm>
            <a:off x="2185950" y="1352550"/>
            <a:ext cx="1990800" cy="19908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5" name="Google Shape;1485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850" y="1505550"/>
            <a:ext cx="592500" cy="59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6" name="Google Shape;1486;p172"/>
          <p:cNvCxnSpPr/>
          <p:nvPr/>
        </p:nvCxnSpPr>
        <p:spPr>
          <a:xfrm>
            <a:off x="2462175" y="23336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7" name="Google Shape;1487;p172"/>
          <p:cNvCxnSpPr/>
          <p:nvPr/>
        </p:nvCxnSpPr>
        <p:spPr>
          <a:xfrm>
            <a:off x="2462175" y="24860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8" name="Google Shape;1488;p172"/>
          <p:cNvCxnSpPr/>
          <p:nvPr/>
        </p:nvCxnSpPr>
        <p:spPr>
          <a:xfrm>
            <a:off x="2462175" y="26384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9" name="Google Shape;1489;p172"/>
          <p:cNvCxnSpPr/>
          <p:nvPr/>
        </p:nvCxnSpPr>
        <p:spPr>
          <a:xfrm>
            <a:off x="2462175" y="27908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0" name="Google Shape;1490;p172"/>
          <p:cNvSpPr/>
          <p:nvPr/>
        </p:nvSpPr>
        <p:spPr>
          <a:xfrm>
            <a:off x="4967250" y="1352550"/>
            <a:ext cx="1990800" cy="19908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91" name="Google Shape;1491;p172"/>
          <p:cNvCxnSpPr/>
          <p:nvPr/>
        </p:nvCxnSpPr>
        <p:spPr>
          <a:xfrm>
            <a:off x="5243475" y="23336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2" name="Google Shape;1492;p172"/>
          <p:cNvCxnSpPr/>
          <p:nvPr/>
        </p:nvCxnSpPr>
        <p:spPr>
          <a:xfrm>
            <a:off x="5243475" y="24860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3" name="Google Shape;1493;p172"/>
          <p:cNvCxnSpPr/>
          <p:nvPr/>
        </p:nvCxnSpPr>
        <p:spPr>
          <a:xfrm>
            <a:off x="5243475" y="26384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4" name="Google Shape;1494;p172"/>
          <p:cNvCxnSpPr/>
          <p:nvPr/>
        </p:nvCxnSpPr>
        <p:spPr>
          <a:xfrm>
            <a:off x="5243475" y="2790825"/>
            <a:ext cx="1343100" cy="0"/>
          </a:xfrm>
          <a:prstGeom prst="straightConnector1">
            <a:avLst/>
          </a:prstGeom>
          <a:noFill/>
          <a:ln cap="flat" cmpd="sng" w="9525">
            <a:solidFill>
              <a:srgbClr val="E3252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95" name="Google Shape;1495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475" y="1557020"/>
            <a:ext cx="592502" cy="4895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6" name="Google Shape;1496;p172"/>
          <p:cNvCxnSpPr>
            <a:stCxn id="1484" idx="3"/>
            <a:endCxn id="1490" idx="1"/>
          </p:cNvCxnSpPr>
          <p:nvPr/>
        </p:nvCxnSpPr>
        <p:spPr>
          <a:xfrm>
            <a:off x="4176750" y="2347950"/>
            <a:ext cx="790500" cy="0"/>
          </a:xfrm>
          <a:prstGeom prst="straightConnector1">
            <a:avLst/>
          </a:prstGeom>
          <a:noFill/>
          <a:ln cap="flat" cmpd="sng" w="3810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7" name="Google Shape;1497;p172"/>
          <p:cNvSpPr txBox="1"/>
          <p:nvPr/>
        </p:nvSpPr>
        <p:spPr>
          <a:xfrm>
            <a:off x="2185950" y="3729225"/>
            <a:ext cx="4772100" cy="1023900"/>
          </a:xfrm>
          <a:prstGeom prst="rect">
            <a:avLst/>
          </a:prstGeom>
          <a:noFill/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Font typeface="DM Mono"/>
              <a:buChar char="●"/>
            </a:pPr>
            <a:r>
              <a:rPr lang="en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Be curious and explore data!</a:t>
            </a:r>
            <a:endParaRPr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Font typeface="DM Mono"/>
              <a:buChar char="●"/>
            </a:pPr>
            <a:r>
              <a:rPr lang="en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Start Small</a:t>
            </a:r>
            <a:endParaRPr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32526"/>
              </a:buClr>
              <a:buSzPts val="1400"/>
              <a:buFont typeface="DM Mono"/>
              <a:buChar char="●"/>
            </a:pPr>
            <a:r>
              <a:rPr lang="en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Learn about Otter and reference the DATA 8 grader tests.</a:t>
            </a:r>
            <a:endParaRPr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73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Auto-Grader Tests</a:t>
            </a:r>
            <a:endParaRPr/>
          </a:p>
        </p:txBody>
      </p:sp>
      <p:sp>
        <p:nvSpPr>
          <p:cNvPr id="1503" name="Google Shape;1503;p173"/>
          <p:cNvSpPr/>
          <p:nvPr/>
        </p:nvSpPr>
        <p:spPr>
          <a:xfrm>
            <a:off x="837800" y="987500"/>
            <a:ext cx="2275800" cy="197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73"/>
          <p:cNvSpPr txBox="1"/>
          <p:nvPr/>
        </p:nvSpPr>
        <p:spPr>
          <a:xfrm>
            <a:off x="1112450" y="110145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Simple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505" name="Google Shape;1505;p173"/>
          <p:cNvSpPr txBox="1"/>
          <p:nvPr/>
        </p:nvSpPr>
        <p:spPr>
          <a:xfrm>
            <a:off x="983100" y="1518150"/>
            <a:ext cx="20343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Write readable and simple tests that utilize standard methods and notation.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506" name="Google Shape;1506;p173"/>
          <p:cNvSpPr/>
          <p:nvPr/>
        </p:nvSpPr>
        <p:spPr>
          <a:xfrm>
            <a:off x="6030400" y="987500"/>
            <a:ext cx="2275800" cy="197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73"/>
          <p:cNvSpPr txBox="1"/>
          <p:nvPr/>
        </p:nvSpPr>
        <p:spPr>
          <a:xfrm>
            <a:off x="6305050" y="110145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Deterministic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508" name="Google Shape;1508;p173"/>
          <p:cNvSpPr txBox="1"/>
          <p:nvPr/>
        </p:nvSpPr>
        <p:spPr>
          <a:xfrm>
            <a:off x="6175700" y="1518150"/>
            <a:ext cx="20343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Use a seed for a work that utilizes randomly generated data.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509" name="Google Shape;1509;p173"/>
          <p:cNvSpPr/>
          <p:nvPr/>
        </p:nvSpPr>
        <p:spPr>
          <a:xfrm>
            <a:off x="3434100" y="987500"/>
            <a:ext cx="2275800" cy="197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73"/>
          <p:cNvSpPr txBox="1"/>
          <p:nvPr/>
        </p:nvSpPr>
        <p:spPr>
          <a:xfrm>
            <a:off x="3708750" y="1101450"/>
            <a:ext cx="172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Focused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511" name="Google Shape;1511;p173"/>
          <p:cNvSpPr txBox="1"/>
          <p:nvPr/>
        </p:nvSpPr>
        <p:spPr>
          <a:xfrm>
            <a:off x="3579400" y="1518150"/>
            <a:ext cx="20343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Write tests that check for one specific thing that can be articulated to the students and staff.</a:t>
            </a:r>
            <a:endParaRPr>
              <a:solidFill>
                <a:srgbClr val="E32526"/>
              </a:solidFill>
            </a:endParaRPr>
          </a:p>
        </p:txBody>
      </p:sp>
      <p:sp>
        <p:nvSpPr>
          <p:cNvPr id="1512" name="Google Shape;1512;p173"/>
          <p:cNvSpPr/>
          <p:nvPr/>
        </p:nvSpPr>
        <p:spPr>
          <a:xfrm>
            <a:off x="837800" y="3210850"/>
            <a:ext cx="7468500" cy="1395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73"/>
          <p:cNvSpPr txBox="1"/>
          <p:nvPr/>
        </p:nvSpPr>
        <p:spPr>
          <a:xfrm>
            <a:off x="1798920" y="3294255"/>
            <a:ext cx="55461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32526"/>
                </a:solidFill>
              </a:rPr>
              <a:t>Clear Expectations</a:t>
            </a:r>
            <a:endParaRPr b="1" sz="1800">
              <a:solidFill>
                <a:srgbClr val="E32526"/>
              </a:solidFill>
            </a:endParaRPr>
          </a:p>
        </p:txBody>
      </p:sp>
      <p:sp>
        <p:nvSpPr>
          <p:cNvPr id="1514" name="Google Shape;1514;p173"/>
          <p:cNvSpPr txBox="1"/>
          <p:nvPr/>
        </p:nvSpPr>
        <p:spPr>
          <a:xfrm>
            <a:off x="1383403" y="3599257"/>
            <a:ext cx="65349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526"/>
                </a:solidFill>
              </a:rPr>
              <a:t>In your task/question prompts or rubrics, make sure the things you are testing for are explicitly expressed. </a:t>
            </a:r>
            <a:r>
              <a:rPr i="1" lang="en">
                <a:solidFill>
                  <a:srgbClr val="E32526"/>
                </a:solidFill>
              </a:rPr>
              <a:t>You don’t have to say how you will be testing their work.</a:t>
            </a:r>
            <a:endParaRPr i="1">
              <a:solidFill>
                <a:srgbClr val="E32526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74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Incorporate Student Feedback</a:t>
            </a:r>
            <a:endParaRPr/>
          </a:p>
        </p:txBody>
      </p:sp>
      <p:sp>
        <p:nvSpPr>
          <p:cNvPr id="1520" name="Google Shape;1520;p174"/>
          <p:cNvSpPr txBox="1"/>
          <p:nvPr>
            <p:ph idx="4294967295" type="body"/>
          </p:nvPr>
        </p:nvSpPr>
        <p:spPr>
          <a:xfrm>
            <a:off x="4994650" y="1119825"/>
            <a:ext cx="4010700" cy="20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E5F76"/>
                </a:solidFill>
              </a:rPr>
              <a:t>"I am really enjoying this class particularly as it's so open to feedback that is taken both seriously and creates an environment of discussion."</a:t>
            </a:r>
            <a:endParaRPr>
              <a:solidFill>
                <a:srgbClr val="2E5F76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2E5F76"/>
              </a:buClr>
              <a:buSzPts val="1800"/>
              <a:buChar char="-"/>
            </a:pPr>
            <a:r>
              <a:rPr lang="en">
                <a:solidFill>
                  <a:srgbClr val="2E5F76"/>
                </a:solidFill>
              </a:rPr>
              <a:t>Alexander Sheynis</a:t>
            </a:r>
            <a:endParaRPr>
              <a:solidFill>
                <a:srgbClr val="2E5F76"/>
              </a:solidFill>
            </a:endParaRPr>
          </a:p>
        </p:txBody>
      </p:sp>
      <p:pic>
        <p:nvPicPr>
          <p:cNvPr id="1521" name="Google Shape;1521;p174"/>
          <p:cNvPicPr preferRelativeResize="0"/>
          <p:nvPr/>
        </p:nvPicPr>
        <p:blipFill rotWithShape="1">
          <a:blip r:embed="rId3">
            <a:alphaModFix/>
          </a:blip>
          <a:srcRect b="0" l="5451" r="18727" t="0"/>
          <a:stretch/>
        </p:blipFill>
        <p:spPr>
          <a:xfrm>
            <a:off x="830288" y="1210773"/>
            <a:ext cx="3805225" cy="1975051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2820000" dist="104775">
              <a:srgbClr val="000000">
                <a:alpha val="18000"/>
              </a:srgbClr>
            </a:outerShdw>
          </a:effectLst>
        </p:spPr>
      </p:pic>
      <p:sp>
        <p:nvSpPr>
          <p:cNvPr id="1522" name="Google Shape;1522;p174"/>
          <p:cNvSpPr txBox="1"/>
          <p:nvPr/>
        </p:nvSpPr>
        <p:spPr>
          <a:xfrm>
            <a:off x="1492550" y="792863"/>
            <a:ext cx="24807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E5F76"/>
                </a:solidFill>
                <a:latin typeface="DM Mono"/>
                <a:ea typeface="DM Mono"/>
                <a:cs typeface="DM Mono"/>
                <a:sym typeface="DM Mono"/>
              </a:rPr>
              <a:t>GitHub Issues</a:t>
            </a:r>
            <a:endParaRPr sz="1800">
              <a:solidFill>
                <a:srgbClr val="2E5F7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pic>
        <p:nvPicPr>
          <p:cNvPr id="1523" name="Google Shape;1523;p174"/>
          <p:cNvPicPr preferRelativeResize="0"/>
          <p:nvPr/>
        </p:nvPicPr>
        <p:blipFill rotWithShape="1">
          <a:blip r:embed="rId4">
            <a:alphaModFix/>
          </a:blip>
          <a:srcRect b="0" l="2467" r="0" t="0"/>
          <a:stretch/>
        </p:blipFill>
        <p:spPr>
          <a:xfrm>
            <a:off x="830300" y="3241800"/>
            <a:ext cx="6271222" cy="1811551"/>
          </a:xfrm>
          <a:prstGeom prst="rect">
            <a:avLst/>
          </a:prstGeom>
          <a:noFill/>
          <a:ln>
            <a:noFill/>
          </a:ln>
          <a:effectLst>
            <a:outerShdw blurRad="471488" rotWithShape="0" algn="bl" dir="2820000" dist="104775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75"/>
          <p:cNvSpPr/>
          <p:nvPr/>
        </p:nvSpPr>
        <p:spPr>
          <a:xfrm>
            <a:off x="231975" y="927125"/>
            <a:ext cx="2341500" cy="30957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175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 Workflow</a:t>
            </a:r>
            <a:endParaRPr/>
          </a:p>
        </p:txBody>
      </p:sp>
      <p:sp>
        <p:nvSpPr>
          <p:cNvPr id="1530" name="Google Shape;1530;p175"/>
          <p:cNvSpPr txBox="1"/>
          <p:nvPr/>
        </p:nvSpPr>
        <p:spPr>
          <a:xfrm>
            <a:off x="489975" y="1111275"/>
            <a:ext cx="1825500" cy="12798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Student reports issue in student repository or by message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531" name="Google Shape;1531;p175"/>
          <p:cNvSpPr txBox="1"/>
          <p:nvPr/>
        </p:nvSpPr>
        <p:spPr>
          <a:xfrm>
            <a:off x="3399200" y="927125"/>
            <a:ext cx="2127300" cy="12798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Issue is discussed in the issue page considering the repository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532" name="Google Shape;1532;p175"/>
          <p:cNvSpPr txBox="1"/>
          <p:nvPr/>
        </p:nvSpPr>
        <p:spPr>
          <a:xfrm>
            <a:off x="6275825" y="1111274"/>
            <a:ext cx="2395200" cy="9081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Developer implements changes in dev repository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533" name="Google Shape;1533;p175"/>
          <p:cNvSpPr txBox="1"/>
          <p:nvPr/>
        </p:nvSpPr>
        <p:spPr>
          <a:xfrm>
            <a:off x="6275825" y="2391075"/>
            <a:ext cx="2395200" cy="11682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Staff notebooks are re-distributed for review to staff repository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534" name="Google Shape;1534;p175"/>
          <p:cNvSpPr txBox="1"/>
          <p:nvPr/>
        </p:nvSpPr>
        <p:spPr>
          <a:xfrm>
            <a:off x="5415125" y="3998175"/>
            <a:ext cx="3255900" cy="9081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If approved, student notebooks are re-distributed to student repository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535" name="Google Shape;1535;p175"/>
          <p:cNvSpPr txBox="1"/>
          <p:nvPr/>
        </p:nvSpPr>
        <p:spPr>
          <a:xfrm>
            <a:off x="3096850" y="3022075"/>
            <a:ext cx="2023500" cy="9081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Students or staff are messaged if needed</a:t>
            </a:r>
            <a:endParaRPr sz="1800">
              <a:solidFill>
                <a:srgbClr val="E32526"/>
              </a:solidFill>
            </a:endParaRPr>
          </a:p>
        </p:txBody>
      </p:sp>
      <p:sp>
        <p:nvSpPr>
          <p:cNvPr id="1536" name="Google Shape;1536;p175"/>
          <p:cNvSpPr txBox="1"/>
          <p:nvPr/>
        </p:nvSpPr>
        <p:spPr>
          <a:xfrm>
            <a:off x="489975" y="2550300"/>
            <a:ext cx="1825500" cy="1279800"/>
          </a:xfrm>
          <a:prstGeom prst="rect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</a:rPr>
              <a:t>Staff reports issue in a repository or by message</a:t>
            </a:r>
            <a:endParaRPr sz="1800">
              <a:solidFill>
                <a:srgbClr val="E32526"/>
              </a:solidFill>
            </a:endParaRPr>
          </a:p>
        </p:txBody>
      </p:sp>
      <p:cxnSp>
        <p:nvCxnSpPr>
          <p:cNvPr id="1537" name="Google Shape;1537;p175"/>
          <p:cNvCxnSpPr>
            <a:stCxn id="1528" idx="3"/>
            <a:endCxn id="1531" idx="1"/>
          </p:cNvCxnSpPr>
          <p:nvPr/>
        </p:nvCxnSpPr>
        <p:spPr>
          <a:xfrm flipH="1" rot="10800000">
            <a:off x="2573475" y="1566875"/>
            <a:ext cx="825600" cy="908100"/>
          </a:xfrm>
          <a:prstGeom prst="curvedConnector3">
            <a:avLst>
              <a:gd fmla="val 50008" name="adj1"/>
            </a:avLst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8" name="Google Shape;1538;p175"/>
          <p:cNvCxnSpPr>
            <a:stCxn id="1531" idx="3"/>
            <a:endCxn id="1532" idx="0"/>
          </p:cNvCxnSpPr>
          <p:nvPr/>
        </p:nvCxnSpPr>
        <p:spPr>
          <a:xfrm flipH="1" rot="10800000">
            <a:off x="5526500" y="1111325"/>
            <a:ext cx="1947000" cy="455700"/>
          </a:xfrm>
          <a:prstGeom prst="curvedConnector4">
            <a:avLst>
              <a:gd fmla="val 19243" name="adj1"/>
              <a:gd fmla="val 152266" name="adj2"/>
            </a:avLst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9" name="Google Shape;1539;p175"/>
          <p:cNvCxnSpPr>
            <a:stCxn id="1532" idx="2"/>
            <a:endCxn id="1533" idx="0"/>
          </p:cNvCxnSpPr>
          <p:nvPr/>
        </p:nvCxnSpPr>
        <p:spPr>
          <a:xfrm flipH="1" rot="-5400000">
            <a:off x="7287875" y="2204924"/>
            <a:ext cx="3717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0" name="Google Shape;1540;p175"/>
          <p:cNvCxnSpPr>
            <a:stCxn id="1533" idx="2"/>
            <a:endCxn id="1534" idx="0"/>
          </p:cNvCxnSpPr>
          <p:nvPr/>
        </p:nvCxnSpPr>
        <p:spPr>
          <a:xfrm rot="5400000">
            <a:off x="7038875" y="3563625"/>
            <a:ext cx="438900" cy="4302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1" name="Google Shape;1541;p175"/>
          <p:cNvCxnSpPr>
            <a:stCxn id="1534" idx="1"/>
            <a:endCxn id="1535" idx="2"/>
          </p:cNvCxnSpPr>
          <p:nvPr/>
        </p:nvCxnSpPr>
        <p:spPr>
          <a:xfrm rot="10800000">
            <a:off x="4108625" y="3930225"/>
            <a:ext cx="1306500" cy="522000"/>
          </a:xfrm>
          <a:prstGeom prst="curvedConnector2">
            <a:avLst/>
          </a:prstGeom>
          <a:noFill/>
          <a:ln cap="flat" cmpd="sng" w="19050">
            <a:solidFill>
              <a:srgbClr val="E32526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542" name="Google Shape;1542;p175"/>
          <p:cNvCxnSpPr>
            <a:stCxn id="1533" idx="1"/>
            <a:endCxn id="1531" idx="2"/>
          </p:cNvCxnSpPr>
          <p:nvPr/>
        </p:nvCxnSpPr>
        <p:spPr>
          <a:xfrm rot="10800000">
            <a:off x="4462925" y="2206875"/>
            <a:ext cx="1812900" cy="768300"/>
          </a:xfrm>
          <a:prstGeom prst="curvedConnector2">
            <a:avLst/>
          </a:prstGeom>
          <a:noFill/>
          <a:ln cap="flat" cmpd="sng" w="19050">
            <a:solidFill>
              <a:srgbClr val="E32526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543" name="Google Shape;1543;p175"/>
          <p:cNvCxnSpPr>
            <a:stCxn id="1533" idx="1"/>
            <a:endCxn id="1532" idx="1"/>
          </p:cNvCxnSpPr>
          <p:nvPr/>
        </p:nvCxnSpPr>
        <p:spPr>
          <a:xfrm flipH="1" rot="10800000">
            <a:off x="6275825" y="1565175"/>
            <a:ext cx="600" cy="1410000"/>
          </a:xfrm>
          <a:prstGeom prst="curvedConnector3">
            <a:avLst>
              <a:gd fmla="val -39687500" name="adj1"/>
            </a:avLst>
          </a:prstGeom>
          <a:noFill/>
          <a:ln cap="flat" cmpd="sng" w="19050">
            <a:solidFill>
              <a:srgbClr val="E32526"/>
            </a:solidFill>
            <a:prstDash val="dot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76"/>
          <p:cNvSpPr txBox="1"/>
          <p:nvPr>
            <p:ph type="title"/>
          </p:nvPr>
        </p:nvSpPr>
        <p:spPr>
          <a:xfrm>
            <a:off x="916950" y="2160838"/>
            <a:ext cx="7310100" cy="6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177"/>
          <p:cNvSpPr txBox="1"/>
          <p:nvPr>
            <p:ph type="title"/>
          </p:nvPr>
        </p:nvSpPr>
        <p:spPr>
          <a:xfrm>
            <a:off x="1005900" y="151050"/>
            <a:ext cx="7132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Reflecting After Five Semesters</a:t>
            </a:r>
            <a:endParaRPr/>
          </a:p>
        </p:txBody>
      </p:sp>
      <p:sp>
        <p:nvSpPr>
          <p:cNvPr id="1554" name="Google Shape;1554;p177"/>
          <p:cNvSpPr txBox="1"/>
          <p:nvPr>
            <p:ph idx="4294967295" type="body"/>
          </p:nvPr>
        </p:nvSpPr>
        <p:spPr>
          <a:xfrm>
            <a:off x="2152200" y="1055075"/>
            <a:ext cx="4839600" cy="2505000"/>
          </a:xfrm>
          <a:prstGeom prst="rect">
            <a:avLst/>
          </a:prstGeom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 About &amp; From Your Students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E5F76"/>
              </a:buClr>
              <a:buSzPts val="1800"/>
              <a:buChar char="●"/>
            </a:pPr>
            <a:r>
              <a:rPr lang="en">
                <a:solidFill>
                  <a:srgbClr val="2E5F76"/>
                </a:solidFill>
              </a:rPr>
              <a:t>Learn the Technology and Hide It</a:t>
            </a:r>
            <a:endParaRPr>
              <a:solidFill>
                <a:srgbClr val="2E5F7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E5F76"/>
              </a:buClr>
              <a:buSzPts val="1800"/>
              <a:buChar char="●"/>
            </a:pPr>
            <a:r>
              <a:rPr lang="en">
                <a:solidFill>
                  <a:srgbClr val="2E5F76"/>
                </a:solidFill>
              </a:rPr>
              <a:t>Customize the Materials</a:t>
            </a:r>
            <a:endParaRPr>
              <a:solidFill>
                <a:srgbClr val="2E5F7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E5F76"/>
              </a:buClr>
              <a:buSzPts val="1800"/>
              <a:buChar char="●"/>
            </a:pPr>
            <a:r>
              <a:rPr lang="en">
                <a:solidFill>
                  <a:srgbClr val="2E5F76"/>
                </a:solidFill>
              </a:rPr>
              <a:t>Incorporate Student Feedback </a:t>
            </a:r>
            <a:endParaRPr>
              <a:solidFill>
                <a:srgbClr val="2E5F7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Utilize Technology &amp; Empathy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Science ≠ Statistics + Programming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Development Can Create Hope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Team and Collaborate 🤝</a:t>
            </a:r>
            <a:endParaRPr/>
          </a:p>
        </p:txBody>
      </p:sp>
      <p:cxnSp>
        <p:nvCxnSpPr>
          <p:cNvPr id="1555" name="Google Shape;1555;p177"/>
          <p:cNvCxnSpPr>
            <a:stCxn id="1556" idx="0"/>
            <a:endCxn id="1554" idx="2"/>
          </p:cNvCxnSpPr>
          <p:nvPr/>
        </p:nvCxnSpPr>
        <p:spPr>
          <a:xfrm rot="10800000">
            <a:off x="4572000" y="3560075"/>
            <a:ext cx="0" cy="399600"/>
          </a:xfrm>
          <a:prstGeom prst="straightConnector1">
            <a:avLst/>
          </a:prstGeom>
          <a:noFill/>
          <a:ln cap="flat" cmpd="sng" w="19050">
            <a:solidFill>
              <a:srgbClr val="E3252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7" name="Google Shape;1557;p177"/>
          <p:cNvSpPr txBox="1"/>
          <p:nvPr/>
        </p:nvSpPr>
        <p:spPr>
          <a:xfrm>
            <a:off x="686350" y="3959750"/>
            <a:ext cx="7789800" cy="571500"/>
          </a:xfrm>
          <a:prstGeom prst="rect">
            <a:avLst/>
          </a:prstGeom>
          <a:noFill/>
          <a:ln cap="flat" cmpd="sng" w="9525">
            <a:solidFill>
              <a:srgbClr val="E3252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Katia, Amy, Craig, Charles, Jesús, Mischa, </a:t>
            </a:r>
            <a:r>
              <a:rPr lang="en" sz="18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Sophia, Ed,</a:t>
            </a:r>
            <a:r>
              <a:rPr lang="en" sz="1800">
                <a:solidFill>
                  <a:srgbClr val="E32526"/>
                </a:solidFill>
                <a:latin typeface="DM Mono"/>
                <a:ea typeface="DM Mono"/>
                <a:cs typeface="DM Mono"/>
                <a:sym typeface="DM Mono"/>
              </a:rPr>
              <a:t>…</a:t>
            </a:r>
            <a:endParaRPr sz="1800">
              <a:solidFill>
                <a:srgbClr val="E32526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 on National Workshop</a:t>
            </a:r>
            <a:r>
              <a:rPr lang="en"/>
              <a:t> for Data Science Education</a:t>
            </a:r>
            <a:endParaRPr/>
          </a:p>
        </p:txBody>
      </p:sp>
      <p:sp>
        <p:nvSpPr>
          <p:cNvPr id="1563" name="Google Shape;1563;p1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National Workshop on Data Science Education aims to bring together Data Science educators from all over the world.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Training</a:t>
            </a:r>
            <a:r>
              <a:rPr lang="en">
                <a:solidFill>
                  <a:schemeClr val="lt2"/>
                </a:solidFill>
              </a:rPr>
              <a:t> for Data 8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Overview of Berkeley Data Science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Human Context &amp; Ethics 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Panels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Data Science </a:t>
            </a:r>
            <a:r>
              <a:rPr lang="en">
                <a:solidFill>
                  <a:schemeClr val="lt2"/>
                </a:solidFill>
              </a:rPr>
              <a:t>across</a:t>
            </a:r>
            <a:r>
              <a:rPr lang="en">
                <a:solidFill>
                  <a:schemeClr val="lt2"/>
                </a:solidFill>
              </a:rPr>
              <a:t> California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Equity and Inclusion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High School Data Science</a:t>
            </a:r>
            <a:endParaRPr>
              <a:solidFill>
                <a:schemeClr val="lt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</a:pPr>
            <a:r>
              <a:rPr lang="en">
                <a:solidFill>
                  <a:schemeClr val="lt2"/>
                </a:solidFill>
              </a:rPr>
              <a:t>Math for Data Science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dates: June 25-27, 2024  UC Berkeley &amp; Online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June 23-24 - Learning Lab workshop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564" name="Google Shape;1564;p178"/>
          <p:cNvSpPr txBox="1"/>
          <p:nvPr/>
        </p:nvSpPr>
        <p:spPr>
          <a:xfrm>
            <a:off x="5708275" y="2248500"/>
            <a:ext cx="267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Register Here: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https://bit.ly/2024NWDSE</a:t>
            </a:r>
            <a:endParaRPr sz="16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65" name="Google Shape;1565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9125" y="2979800"/>
            <a:ext cx="2033649" cy="203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143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43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What are key Data 8 starting points 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992" name="Google Shape;992;p143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Coding is made accessible and not just for coders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Students learn within literate reproducible code documents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Consistent environments across learners has equity angle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(all machines are equal with cloud access)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No / Low prerequisites - data science as first class instead of upper division class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At Berkeley: 30-40 different majors in the class learning together - impacts how students see themselves, how they interact </a:t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993" name="Google Shape;993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179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06802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Teaching Other Teachers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572" name="Google Shape;1572;p179"/>
          <p:cNvSpPr txBox="1"/>
          <p:nvPr>
            <p:ph idx="1" type="body"/>
          </p:nvPr>
        </p:nvSpPr>
        <p:spPr>
          <a:xfrm>
            <a:off x="104950" y="1044575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Innovation in Pedagogy </a:t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i="1" lang="en" sz="2200">
                <a:solidFill>
                  <a:srgbClr val="003262"/>
                </a:solidFill>
              </a:rPr>
              <a:t>Coding for Professors</a:t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Instructional Technology</a:t>
            </a:r>
            <a:endParaRPr i="1" sz="2200">
              <a:solidFill>
                <a:srgbClr val="003262"/>
              </a:solidFill>
            </a:endParaRPr>
          </a:p>
        </p:txBody>
      </p:sp>
      <p:pic>
        <p:nvPicPr>
          <p:cNvPr id="1573" name="Google Shape;1573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1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5125" y="1208400"/>
            <a:ext cx="3048275" cy="20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179"/>
          <p:cNvSpPr txBox="1"/>
          <p:nvPr/>
        </p:nvSpPr>
        <p:spPr>
          <a:xfrm>
            <a:off x="135550" y="2688850"/>
            <a:ext cx="5808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Average"/>
                <a:ea typeface="Average"/>
                <a:cs typeface="Average"/>
                <a:sym typeface="Average"/>
              </a:rPr>
              <a:t>Pedagogy </a:t>
            </a:r>
            <a:r>
              <a:rPr b="1" i="1" lang="en" sz="2400">
                <a:latin typeface="Average"/>
                <a:ea typeface="Average"/>
                <a:cs typeface="Average"/>
                <a:sym typeface="Average"/>
              </a:rPr>
              <a:t>workshop</a:t>
            </a:r>
            <a:r>
              <a:rPr b="1" i="1" lang="en" sz="2400">
                <a:latin typeface="Average"/>
                <a:ea typeface="Average"/>
                <a:cs typeface="Average"/>
                <a:sym typeface="Average"/>
              </a:rPr>
              <a:t> for UC Berkeley Professors → National Workshop for Data Science Education </a:t>
            </a:r>
            <a:endParaRPr b="1" i="1" sz="24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p180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06802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180"/>
          <p:cNvSpPr txBox="1"/>
          <p:nvPr>
            <p:ph type="title"/>
          </p:nvPr>
        </p:nvSpPr>
        <p:spPr>
          <a:xfrm>
            <a:off x="69650" y="109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California Panel at National Workshop 2020-22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583" name="Google Shape;1583;p180"/>
          <p:cNvSpPr txBox="1"/>
          <p:nvPr>
            <p:ph idx="1" type="body"/>
          </p:nvPr>
        </p:nvSpPr>
        <p:spPr>
          <a:xfrm>
            <a:off x="-38775" y="952838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●"/>
            </a:pPr>
            <a:r>
              <a:rPr i="1" lang="en" sz="2200">
                <a:solidFill>
                  <a:srgbClr val="003262"/>
                </a:solidFill>
              </a:rPr>
              <a:t>2020 - First Panel</a:t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i="1" lang="en" sz="2200">
                <a:solidFill>
                  <a:srgbClr val="003262"/>
                </a:solidFill>
              </a:rPr>
              <a:t>2021 - Summary of efforts at UC CSU CCC</a:t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-32131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Noto Sans Symbols"/>
              <a:buChar char="●"/>
            </a:pPr>
            <a:r>
              <a:rPr i="1" lang="en" sz="2200">
                <a:solidFill>
                  <a:srgbClr val="003262"/>
                </a:solidFill>
              </a:rPr>
              <a:t>2022 - </a:t>
            </a:r>
            <a:r>
              <a:rPr i="1" lang="en" sz="2200">
                <a:solidFill>
                  <a:srgbClr val="003262"/>
                </a:solidFill>
              </a:rPr>
              <a:t>Learning</a:t>
            </a:r>
            <a:r>
              <a:rPr i="1" lang="en" sz="2200">
                <a:solidFill>
                  <a:srgbClr val="003262"/>
                </a:solidFill>
              </a:rPr>
              <a:t> Lab and CID Chair</a:t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rgbClr val="003262"/>
              </a:solidFill>
            </a:endParaRPr>
          </a:p>
        </p:txBody>
      </p:sp>
      <p:pic>
        <p:nvPicPr>
          <p:cNvPr id="1584" name="Google Shape;1584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180"/>
          <p:cNvSpPr txBox="1"/>
          <p:nvPr/>
        </p:nvSpPr>
        <p:spPr>
          <a:xfrm>
            <a:off x="135550" y="2517475"/>
            <a:ext cx="5408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87" name="Google Shape;1587;p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5025" y="749175"/>
            <a:ext cx="1777052" cy="92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8870" y="625375"/>
            <a:ext cx="1614932" cy="106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1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9075" y="2200125"/>
            <a:ext cx="1369350" cy="1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1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3925" y="2250050"/>
            <a:ext cx="1215500" cy="12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1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50075" y="2250050"/>
            <a:ext cx="1215500" cy="12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8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60425" y="4096949"/>
            <a:ext cx="1777050" cy="8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8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52926" y="4159901"/>
            <a:ext cx="746400" cy="84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81"/>
          <p:cNvSpPr txBox="1"/>
          <p:nvPr>
            <p:ph idx="1" type="body"/>
          </p:nvPr>
        </p:nvSpPr>
        <p:spPr>
          <a:xfrm>
            <a:off x="161925" y="1794100"/>
            <a:ext cx="39057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800"/>
              <a:buChar char="●"/>
            </a:pPr>
            <a:r>
              <a:rPr lang="en">
                <a:solidFill>
                  <a:srgbClr val="003262"/>
                </a:solidFill>
              </a:rPr>
              <a:t>16 California Institutions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6 UCs, 5 CSUs, 4 CCCs, 1 Private Institution</a:t>
            </a:r>
            <a:endParaRPr>
              <a:solidFill>
                <a:srgbClr val="00326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800"/>
              <a:buChar char="●"/>
            </a:pPr>
            <a:r>
              <a:rPr lang="en">
                <a:solidFill>
                  <a:srgbClr val="003262"/>
                </a:solidFill>
              </a:rPr>
              <a:t>Quarterly Board Meetings</a:t>
            </a:r>
            <a:endParaRPr>
              <a:solidFill>
                <a:srgbClr val="00326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800"/>
              <a:buChar char="●"/>
            </a:pPr>
            <a:r>
              <a:rPr lang="en">
                <a:solidFill>
                  <a:srgbClr val="003262"/>
                </a:solidFill>
              </a:rPr>
              <a:t>Key Topics Discussed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Articulation efforts </a:t>
            </a:r>
            <a:endParaRPr>
              <a:solidFill>
                <a:srgbClr val="003262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■"/>
            </a:pPr>
            <a:r>
              <a:rPr lang="en">
                <a:solidFill>
                  <a:srgbClr val="003262"/>
                </a:solidFill>
              </a:rPr>
              <a:t>( eg Katia at CCSF ) 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Key Classes for Transfers</a:t>
            </a:r>
            <a:endParaRPr>
              <a:solidFill>
                <a:srgbClr val="00326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○"/>
            </a:pPr>
            <a:r>
              <a:rPr lang="en">
                <a:solidFill>
                  <a:srgbClr val="003262"/>
                </a:solidFill>
              </a:rPr>
              <a:t>DS Major Requirements and Pathways </a:t>
            </a:r>
            <a:endParaRPr>
              <a:solidFill>
                <a:srgbClr val="003262"/>
              </a:solidFill>
            </a:endParaRPr>
          </a:p>
        </p:txBody>
      </p:sp>
      <p:sp>
        <p:nvSpPr>
          <p:cNvPr id="1600" name="Google Shape;1600;p181"/>
          <p:cNvSpPr txBox="1"/>
          <p:nvPr>
            <p:ph type="title"/>
          </p:nvPr>
        </p:nvSpPr>
        <p:spPr>
          <a:xfrm>
            <a:off x="628650" y="273850"/>
            <a:ext cx="31905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181"/>
          <p:cNvSpPr/>
          <p:nvPr/>
        </p:nvSpPr>
        <p:spPr>
          <a:xfrm>
            <a:off x="6600000" y="4733800"/>
            <a:ext cx="2544000" cy="40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2" name="Google Shape;1602;p181"/>
          <p:cNvPicPr preferRelativeResize="0"/>
          <p:nvPr/>
        </p:nvPicPr>
        <p:blipFill rotWithShape="1">
          <a:blip r:embed="rId3">
            <a:alphaModFix/>
          </a:blip>
          <a:srcRect b="0" l="0" r="0" t="7817"/>
          <a:stretch/>
        </p:blipFill>
        <p:spPr>
          <a:xfrm>
            <a:off x="4227311" y="181412"/>
            <a:ext cx="3863501" cy="117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181"/>
          <p:cNvPicPr preferRelativeResize="0"/>
          <p:nvPr/>
        </p:nvPicPr>
        <p:blipFill rotWithShape="1">
          <a:blip r:embed="rId4">
            <a:alphaModFix/>
          </a:blip>
          <a:srcRect b="8941" l="0" r="0" t="0"/>
          <a:stretch/>
        </p:blipFill>
        <p:spPr>
          <a:xfrm>
            <a:off x="4227311" y="3677650"/>
            <a:ext cx="3863501" cy="12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7311" y="1292712"/>
            <a:ext cx="3863501" cy="117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311" y="2407295"/>
            <a:ext cx="3863501" cy="1362031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181"/>
          <p:cNvSpPr txBox="1"/>
          <p:nvPr/>
        </p:nvSpPr>
        <p:spPr>
          <a:xfrm>
            <a:off x="628650" y="1052950"/>
            <a:ext cx="33837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1500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rPr>
              <a:t>An advisory group from a diverse  coalition of academic institutions.</a:t>
            </a:r>
            <a:endParaRPr i="1"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7" name="Google Shape;1607;p181"/>
          <p:cNvPicPr preferRelativeResize="0"/>
          <p:nvPr/>
        </p:nvPicPr>
        <p:blipFill rotWithShape="1">
          <a:blip r:embed="rId7">
            <a:alphaModFix/>
          </a:blip>
          <a:srcRect b="0" l="0" r="0" t="7885"/>
          <a:stretch/>
        </p:blipFill>
        <p:spPr>
          <a:xfrm>
            <a:off x="-60326" y="117100"/>
            <a:ext cx="4252814" cy="9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82"/>
          <p:cNvSpPr txBox="1"/>
          <p:nvPr>
            <p:ph idx="1" type="body"/>
          </p:nvPr>
        </p:nvSpPr>
        <p:spPr>
          <a:xfrm>
            <a:off x="445625" y="2034025"/>
            <a:ext cx="84210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●"/>
            </a:pPr>
            <a:r>
              <a:rPr b="1" lang="en" sz="1800">
                <a:solidFill>
                  <a:srgbClr val="003262"/>
                </a:solidFill>
              </a:rPr>
              <a:t>Coordination - DS Efforts across institutions</a:t>
            </a:r>
            <a:endParaRPr b="1" sz="18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Creating the first California-wide public survey of  UC, CSUs and CCCs  DS Programs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Gaining support from UCOP CSUCO and CCCO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Linkages for NSF (HDR) proposals</a:t>
            </a:r>
            <a:endParaRPr sz="1600">
              <a:solidFill>
                <a:srgbClr val="003262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●"/>
            </a:pPr>
            <a:r>
              <a:rPr b="1" lang="en" sz="1800">
                <a:solidFill>
                  <a:srgbClr val="003262"/>
                </a:solidFill>
              </a:rPr>
              <a:t>Process - Aiding the Transfer and Articulation process for CCCs</a:t>
            </a:r>
            <a:endParaRPr b="1" sz="18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Organized a Community of Practice Workshop 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Facilitating articulation for pilot institutions</a:t>
            </a:r>
            <a:endParaRPr b="1"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Fundamentals of Data Science requirements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Mathematics background requirements 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UC Office of the President - articulation coordination</a:t>
            </a:r>
            <a:endParaRPr sz="1600">
              <a:solidFill>
                <a:srgbClr val="003262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●"/>
            </a:pPr>
            <a:r>
              <a:rPr b="1" lang="en" sz="1800">
                <a:solidFill>
                  <a:srgbClr val="003262"/>
                </a:solidFill>
              </a:rPr>
              <a:t>Support -  Infrastructure and Curriculum</a:t>
            </a:r>
            <a:endParaRPr b="1" sz="18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Creating resources/training for Intro to Data Science adoption</a:t>
            </a:r>
            <a:endParaRPr sz="1600">
              <a:solidFill>
                <a:srgbClr val="003262"/>
              </a:solidFill>
            </a:endParaRPr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ct val="100000"/>
              <a:buChar char="○"/>
            </a:pPr>
            <a:r>
              <a:rPr lang="en" sz="1600">
                <a:solidFill>
                  <a:srgbClr val="003262"/>
                </a:solidFill>
              </a:rPr>
              <a:t>Cloud pilot partnership with 2i2c.org and Cloudbank</a:t>
            </a:r>
            <a:endParaRPr sz="1700">
              <a:solidFill>
                <a:srgbClr val="00326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182"/>
          <p:cNvSpPr txBox="1"/>
          <p:nvPr>
            <p:ph type="title"/>
          </p:nvPr>
        </p:nvSpPr>
        <p:spPr>
          <a:xfrm>
            <a:off x="1845600" y="1225719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Collaborative Vision</a:t>
            </a:r>
            <a:endParaRPr/>
          </a:p>
        </p:txBody>
      </p:sp>
      <p:sp>
        <p:nvSpPr>
          <p:cNvPr id="1615" name="Google Shape;1615;p182"/>
          <p:cNvSpPr/>
          <p:nvPr/>
        </p:nvSpPr>
        <p:spPr>
          <a:xfrm>
            <a:off x="6600000" y="4733800"/>
            <a:ext cx="2544000" cy="40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82"/>
          <p:cNvSpPr txBox="1"/>
          <p:nvPr/>
        </p:nvSpPr>
        <p:spPr>
          <a:xfrm>
            <a:off x="411400" y="786525"/>
            <a:ext cx="45147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1500">
                <a:solidFill>
                  <a:srgbClr val="1F497D"/>
                </a:solidFill>
                <a:latin typeface="Lato"/>
                <a:ea typeface="Lato"/>
                <a:cs typeface="Lato"/>
                <a:sym typeface="Lato"/>
              </a:rPr>
              <a:t>Streamlining Data Science Education across California</a:t>
            </a:r>
            <a:endParaRPr i="1"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7" name="Google Shape;1617;p182"/>
          <p:cNvPicPr preferRelativeResize="0"/>
          <p:nvPr/>
        </p:nvPicPr>
        <p:blipFill rotWithShape="1">
          <a:blip r:embed="rId3">
            <a:alphaModFix/>
          </a:blip>
          <a:srcRect b="0" l="0" r="0" t="7885"/>
          <a:stretch/>
        </p:blipFill>
        <p:spPr>
          <a:xfrm>
            <a:off x="0" y="-85262"/>
            <a:ext cx="7055849" cy="16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83"/>
          <p:cNvSpPr txBox="1"/>
          <p:nvPr>
            <p:ph idx="1" type="body"/>
          </p:nvPr>
        </p:nvSpPr>
        <p:spPr>
          <a:xfrm>
            <a:off x="628650" y="1747425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CADSE Website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UC</a:t>
            </a:r>
            <a:r>
              <a:rPr lang="en" sz="1400">
                <a:solidFill>
                  <a:srgbClr val="003262"/>
                </a:solidFill>
              </a:rPr>
              <a:t>, </a:t>
            </a:r>
            <a:r>
              <a:rPr lang="en" sz="14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CSU</a:t>
            </a:r>
            <a:r>
              <a:rPr lang="en" sz="1400" u="sng">
                <a:solidFill>
                  <a:srgbClr val="003262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</a:t>
            </a:r>
            <a:r>
              <a:rPr lang="en" sz="1400">
                <a:solidFill>
                  <a:srgbClr val="003262"/>
                </a:solidFill>
              </a:rPr>
              <a:t> </a:t>
            </a:r>
            <a:r>
              <a:rPr lang="en" sz="14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CCC</a:t>
            </a:r>
            <a:r>
              <a:rPr lang="en" sz="1400">
                <a:solidFill>
                  <a:srgbClr val="003262"/>
                </a:solidFill>
              </a:rPr>
              <a:t> Summary of Data Science Programs 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Mathematics background</a:t>
            </a:r>
            <a:r>
              <a:rPr lang="en" sz="1400">
                <a:solidFill>
                  <a:srgbClr val="003262"/>
                </a:solidFill>
              </a:rPr>
              <a:t> requirements for Intro. to Data Science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Fundamentals of Data Science</a:t>
            </a:r>
            <a:r>
              <a:rPr lang="en" sz="1400">
                <a:solidFill>
                  <a:srgbClr val="003262"/>
                </a:solidFill>
              </a:rPr>
              <a:t> requirements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Intro To Stats Project</a:t>
            </a:r>
            <a:r>
              <a:rPr lang="en" sz="1400">
                <a:solidFill>
                  <a:schemeClr val="accent5"/>
                </a:solidFill>
              </a:rPr>
              <a:t>:</a:t>
            </a:r>
            <a:r>
              <a:rPr lang="en" sz="1400">
                <a:solidFill>
                  <a:srgbClr val="003262"/>
                </a:solidFill>
              </a:rPr>
              <a:t> Beginning Database of CSU Intro To Stats Courses </a:t>
            </a:r>
            <a:endParaRPr sz="1400">
              <a:solidFill>
                <a:srgbClr val="0032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A few of our 2021 milestones: 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February 2021 meeting 149 attendees from 65 institutions across California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Participated in the CMC^3 and ADSA Conferences (December) 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Microsoft and CADSE’s Faculty Residency Program Completed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Held a CCC Instructors Community of Practice Workshop  (October) 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February 2022 meeting (February)</a:t>
            </a:r>
            <a:endParaRPr sz="1400">
              <a:solidFill>
                <a:srgbClr val="003262"/>
              </a:solidFill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1400"/>
              <a:buChar char="●"/>
            </a:pPr>
            <a:r>
              <a:rPr lang="en" sz="1400">
                <a:solidFill>
                  <a:srgbClr val="003262"/>
                </a:solidFill>
              </a:rPr>
              <a:t>CSU-Wide Workshop (April)</a:t>
            </a:r>
            <a:endParaRPr sz="1400">
              <a:solidFill>
                <a:srgbClr val="003262"/>
              </a:solidFill>
            </a:endParaRPr>
          </a:p>
        </p:txBody>
      </p:sp>
      <p:sp>
        <p:nvSpPr>
          <p:cNvPr id="1623" name="Google Shape;1623;p183"/>
          <p:cNvSpPr txBox="1"/>
          <p:nvPr>
            <p:ph type="title"/>
          </p:nvPr>
        </p:nvSpPr>
        <p:spPr>
          <a:xfrm>
            <a:off x="462225" y="9470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2021-2022 Progress Summary: </a:t>
            </a:r>
            <a:endParaRPr sz="2400"/>
          </a:p>
        </p:txBody>
      </p:sp>
      <p:pic>
        <p:nvPicPr>
          <p:cNvPr id="1624" name="Google Shape;1624;p1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49800" y="4149300"/>
            <a:ext cx="994200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183"/>
          <p:cNvPicPr preferRelativeResize="0"/>
          <p:nvPr/>
        </p:nvPicPr>
        <p:blipFill rotWithShape="1">
          <a:blip r:embed="rId12">
            <a:alphaModFix/>
          </a:blip>
          <a:srcRect b="0" l="0" r="0" t="7885"/>
          <a:stretch/>
        </p:blipFill>
        <p:spPr>
          <a:xfrm>
            <a:off x="1616075" y="117100"/>
            <a:ext cx="4969424" cy="11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84"/>
          <p:cNvSpPr txBox="1"/>
          <p:nvPr>
            <p:ph idx="1" type="body"/>
          </p:nvPr>
        </p:nvSpPr>
        <p:spPr>
          <a:xfrm>
            <a:off x="628650" y="2531575"/>
            <a:ext cx="7886700" cy="24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data.berkeley.edu/californiaalliance</a:t>
            </a:r>
            <a:endParaRPr sz="2500">
              <a:solidFill>
                <a:srgbClr val="003262"/>
              </a:solidFill>
            </a:endParaRPr>
          </a:p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4"/>
              </a:rPr>
              <a:t>data.berkeley.edu/2024workshop</a:t>
            </a:r>
            <a:endParaRPr sz="2500">
              <a:solidFill>
                <a:srgbClr val="003262"/>
              </a:solidFill>
            </a:endParaRPr>
          </a:p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5"/>
              </a:rPr>
              <a:t>ds-help@berkeley.edu</a:t>
            </a:r>
            <a:endParaRPr sz="2500">
              <a:solidFill>
                <a:srgbClr val="003262"/>
              </a:solidFill>
            </a:endParaRPr>
          </a:p>
          <a:p>
            <a:pPr indent="-387350" lvl="0" marL="914400" rtl="0" algn="l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500"/>
              <a:buChar char="●"/>
            </a:pPr>
            <a:r>
              <a:rPr lang="en" sz="2500" u="sng">
                <a:solidFill>
                  <a:schemeClr val="hlink"/>
                </a:solidFill>
                <a:hlinkClick r:id="rId6"/>
              </a:rPr>
              <a:t>ericvd@berkeley.edu</a:t>
            </a:r>
            <a:endParaRPr sz="2500">
              <a:solidFill>
                <a:srgbClr val="003262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003262"/>
              </a:solidFill>
            </a:endParaRPr>
          </a:p>
        </p:txBody>
      </p:sp>
      <p:sp>
        <p:nvSpPr>
          <p:cNvPr id="1631" name="Google Shape;1631;p184"/>
          <p:cNvSpPr txBox="1"/>
          <p:nvPr>
            <p:ph type="title"/>
          </p:nvPr>
        </p:nvSpPr>
        <p:spPr>
          <a:xfrm>
            <a:off x="354225" y="133939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Let’s work together</a:t>
            </a:r>
            <a:endParaRPr sz="2400"/>
          </a:p>
        </p:txBody>
      </p:sp>
      <p:pic>
        <p:nvPicPr>
          <p:cNvPr id="1632" name="Google Shape;1632;p1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9800" y="4149300"/>
            <a:ext cx="994200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84"/>
          <p:cNvPicPr preferRelativeResize="0"/>
          <p:nvPr/>
        </p:nvPicPr>
        <p:blipFill rotWithShape="1">
          <a:blip r:embed="rId8">
            <a:alphaModFix/>
          </a:blip>
          <a:srcRect b="0" l="0" r="0" t="7885"/>
          <a:stretch/>
        </p:blipFill>
        <p:spPr>
          <a:xfrm>
            <a:off x="1616075" y="117100"/>
            <a:ext cx="4969424" cy="11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" name="Google Shape;1638;p185"/>
          <p:cNvGraphicFramePr/>
          <p:nvPr/>
        </p:nvGraphicFramePr>
        <p:xfrm>
          <a:off x="121600" y="48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{61594F0A-05B7-439B-9A8C-7167B69E595A}</a:tableStyleId>
              </a:tblPr>
              <a:tblGrid>
                <a:gridCol w="1009200"/>
                <a:gridCol w="1420350"/>
                <a:gridCol w="1420350"/>
                <a:gridCol w="794275"/>
                <a:gridCol w="747550"/>
                <a:gridCol w="747550"/>
                <a:gridCol w="635425"/>
                <a:gridCol w="803625"/>
                <a:gridCol w="682150"/>
                <a:gridCol w="710175"/>
              </a:tblGrid>
              <a:tr h="902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UC Campus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Degree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Department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1st Year Calculus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Multivar Calculus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CS1 - Intro to Computing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CS2 - Data Struct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Lin Algebra and/or Disc Math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Fndns of Data Science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Intro Stats class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556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San Diego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B.S.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Halicioglu Data Science Institute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20A 20B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20C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DSC 20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DSC 30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18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DSC 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6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Berkeley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B.A.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Division of Computing, Data Science, and Society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1A 1B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61A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61B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54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3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Irvine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B.S.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A0A0A"/>
                          </a:solidFill>
                        </a:rPr>
                        <a:t>Bren School of Information &amp; Computer Sciences</a:t>
                      </a:r>
                      <a:endParaRPr sz="1000">
                        <a:solidFill>
                          <a:srgbClr val="0A0A0A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2A 2B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ICS 31 32 33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ICS 46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3A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Stat 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6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Riverside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Science, B.S.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Bourns College of Engineering, College of Natural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and Ag Sciences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9A 9B 9C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10A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10A CS 10B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10C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31 - LA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11 - DS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9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UC Santa Barbara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 and Statistics BS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Data Science and Statistics BA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Department of Statistics and Applied Probability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Math 2A 2B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CS 8 CS 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DS1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PSTAT 8 / PSTAT 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39" name="Google Shape;1639;p185"/>
          <p:cNvSpPr txBox="1"/>
          <p:nvPr/>
        </p:nvSpPr>
        <p:spPr>
          <a:xfrm>
            <a:off x="152400" y="4743300"/>
            <a:ext cx="632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Roboto"/>
                <a:ea typeface="Roboto"/>
                <a:cs typeface="Roboto"/>
                <a:sym typeface="Roboto"/>
              </a:rPr>
              <a:t>Not all are required - many are recommended - or chose 3 of 5 etc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0" name="Google Shape;1640;p185"/>
          <p:cNvSpPr txBox="1"/>
          <p:nvPr/>
        </p:nvSpPr>
        <p:spPr>
          <a:xfrm>
            <a:off x="151525" y="92875"/>
            <a:ext cx="508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Working towards a UC </a:t>
            </a: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Transfer Pathway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86"/>
          <p:cNvSpPr txBox="1"/>
          <p:nvPr>
            <p:ph type="title"/>
          </p:nvPr>
        </p:nvSpPr>
        <p:spPr>
          <a:xfrm>
            <a:off x="311700" y="233800"/>
            <a:ext cx="4875300" cy="9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UC Berkeley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Transfer Students 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in DS Major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(2021-22)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46" name="Google Shape;1646;p186"/>
          <p:cNvSpPr txBox="1"/>
          <p:nvPr>
            <p:ph idx="1" type="body"/>
          </p:nvPr>
        </p:nvSpPr>
        <p:spPr>
          <a:xfrm>
            <a:off x="1733300" y="4076550"/>
            <a:ext cx="3575100" cy="9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700"/>
              <a:t>Which Community College did you transfer from?</a:t>
            </a:r>
            <a:endParaRPr sz="1700"/>
          </a:p>
        </p:txBody>
      </p:sp>
      <p:pic>
        <p:nvPicPr>
          <p:cNvPr id="1647" name="Google Shape;1647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912" y="806500"/>
            <a:ext cx="3732475" cy="41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8" name="Google Shape;1648;p186"/>
          <p:cNvSpPr txBox="1"/>
          <p:nvPr/>
        </p:nvSpPr>
        <p:spPr>
          <a:xfrm>
            <a:off x="6976400" y="1361000"/>
            <a:ext cx="2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9" name="Google Shape;1649;p186"/>
          <p:cNvSpPr txBox="1"/>
          <p:nvPr/>
        </p:nvSpPr>
        <p:spPr>
          <a:xfrm>
            <a:off x="4572000" y="3033800"/>
            <a:ext cx="4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32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50" name="Google Shape;1650;p186"/>
          <p:cNvCxnSpPr/>
          <p:nvPr/>
        </p:nvCxnSpPr>
        <p:spPr>
          <a:xfrm flipH="1">
            <a:off x="4921900" y="2961725"/>
            <a:ext cx="373500" cy="2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1" name="Google Shape;1651;p186"/>
          <p:cNvCxnSpPr>
            <a:endCxn id="1648" idx="1"/>
          </p:cNvCxnSpPr>
          <p:nvPr/>
        </p:nvCxnSpPr>
        <p:spPr>
          <a:xfrm>
            <a:off x="6599900" y="1550000"/>
            <a:ext cx="376500" cy="1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2" name="Google Shape;1652;p186"/>
          <p:cNvSpPr txBox="1"/>
          <p:nvPr/>
        </p:nvSpPr>
        <p:spPr>
          <a:xfrm flipH="1">
            <a:off x="7257725" y="2275275"/>
            <a:ext cx="5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3" name="Google Shape;1653;p186"/>
          <p:cNvSpPr txBox="1"/>
          <p:nvPr/>
        </p:nvSpPr>
        <p:spPr>
          <a:xfrm>
            <a:off x="6252825" y="4767625"/>
            <a:ext cx="45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13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54" name="Google Shape;1654;p186"/>
          <p:cNvCxnSpPr/>
          <p:nvPr/>
        </p:nvCxnSpPr>
        <p:spPr>
          <a:xfrm flipH="1">
            <a:off x="6599750" y="4767625"/>
            <a:ext cx="376800" cy="17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5" name="Google Shape;1655;p186"/>
          <p:cNvSpPr txBox="1"/>
          <p:nvPr/>
        </p:nvSpPr>
        <p:spPr>
          <a:xfrm rot="-6074">
            <a:off x="7073876" y="4076994"/>
            <a:ext cx="509401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6" name="Google Shape;1656;p186"/>
          <p:cNvSpPr txBox="1"/>
          <p:nvPr/>
        </p:nvSpPr>
        <p:spPr>
          <a:xfrm>
            <a:off x="6493425" y="4446750"/>
            <a:ext cx="2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6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57" name="Google Shape;1657;p186"/>
          <p:cNvCxnSpPr/>
          <p:nvPr/>
        </p:nvCxnSpPr>
        <p:spPr>
          <a:xfrm flipH="1">
            <a:off x="6809300" y="4282575"/>
            <a:ext cx="319200" cy="25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8" name="Google Shape;1658;p186"/>
          <p:cNvSpPr txBox="1"/>
          <p:nvPr/>
        </p:nvSpPr>
        <p:spPr>
          <a:xfrm>
            <a:off x="7719350" y="4930025"/>
            <a:ext cx="31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59" name="Google Shape;1659;p186"/>
          <p:cNvCxnSpPr/>
          <p:nvPr/>
        </p:nvCxnSpPr>
        <p:spPr>
          <a:xfrm flipH="1" rot="10800000">
            <a:off x="6861050" y="2560400"/>
            <a:ext cx="4764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0" name="Google Shape;1660;p186"/>
          <p:cNvSpPr txBox="1"/>
          <p:nvPr/>
        </p:nvSpPr>
        <p:spPr>
          <a:xfrm>
            <a:off x="475725" y="2767050"/>
            <a:ext cx="3324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53 responses in a survey of 135 transfer students in the DS major 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186"/>
          <p:cNvSpPr txBox="1"/>
          <p:nvPr/>
        </p:nvSpPr>
        <p:spPr>
          <a:xfrm>
            <a:off x="499432" y="1459913"/>
            <a:ext cx="3276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~200 Declared majors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~50-100 intending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75 incoming transfers </a:t>
            </a:r>
            <a:endParaRPr sz="19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Math and CS/Engineering Classes Taken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67" name="Google Shape;1667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200" y="1561087"/>
            <a:ext cx="3869097" cy="23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87"/>
          <p:cNvPicPr preferRelativeResize="0"/>
          <p:nvPr/>
        </p:nvPicPr>
        <p:blipFill rotWithShape="1">
          <a:blip r:embed="rId4">
            <a:alphaModFix/>
          </a:blip>
          <a:srcRect b="0" l="7227" r="0" t="13232"/>
          <a:stretch/>
        </p:blipFill>
        <p:spPr>
          <a:xfrm>
            <a:off x="376900" y="1662900"/>
            <a:ext cx="4054275" cy="23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Did you transfer with a Transfer Degree?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74" name="Google Shape;1674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525" y="1116075"/>
            <a:ext cx="5256300" cy="32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188"/>
          <p:cNvSpPr txBox="1"/>
          <p:nvPr/>
        </p:nvSpPr>
        <p:spPr>
          <a:xfrm>
            <a:off x="421950" y="1469200"/>
            <a:ext cx="2711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More than 40% of respondents have transferred with a AS-T degree in Math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Some had 2+ degrees at the time of transfer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825" y="804600"/>
            <a:ext cx="5362349" cy="42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44"/>
          <p:cNvSpPr txBox="1"/>
          <p:nvPr/>
        </p:nvSpPr>
        <p:spPr>
          <a:xfrm>
            <a:off x="476800" y="233025"/>
            <a:ext cx="82788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Teaching</a:t>
            </a:r>
            <a:r>
              <a:rPr b="1" lang="en" sz="2400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 with Vignettes - Little Women Example</a:t>
            </a:r>
            <a:endParaRPr b="1" sz="2400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Familiarity with a programming language (if any)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81" name="Google Shape;1681;p189"/>
          <p:cNvSpPr txBox="1"/>
          <p:nvPr/>
        </p:nvSpPr>
        <p:spPr>
          <a:xfrm>
            <a:off x="6024850" y="1397125"/>
            <a:ext cx="2900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Both Python &amp; Java (studied in DS at UC Berkeley) were the most popular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Some had familiarity with 2 or more before transferring to UC Berkeley</a:t>
            </a:r>
            <a:endParaRPr/>
          </a:p>
        </p:txBody>
      </p:sp>
      <p:pic>
        <p:nvPicPr>
          <p:cNvPr id="1682" name="Google Shape;1682;p189"/>
          <p:cNvPicPr preferRelativeResize="0"/>
          <p:nvPr/>
        </p:nvPicPr>
        <p:blipFill rotWithShape="1">
          <a:blip r:embed="rId3">
            <a:alphaModFix/>
          </a:blip>
          <a:srcRect b="0" l="5171" r="1318" t="0"/>
          <a:stretch/>
        </p:blipFill>
        <p:spPr>
          <a:xfrm>
            <a:off x="656150" y="1352100"/>
            <a:ext cx="5098451" cy="32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Have taken Statistics prior to the Transfer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88" name="Google Shape;1688;p190"/>
          <p:cNvPicPr preferRelativeResize="0"/>
          <p:nvPr/>
        </p:nvPicPr>
        <p:blipFill rotWithShape="1">
          <a:blip r:embed="rId3">
            <a:alphaModFix/>
          </a:blip>
          <a:srcRect b="0" l="0" r="0" t="11769"/>
          <a:stretch/>
        </p:blipFill>
        <p:spPr>
          <a:xfrm>
            <a:off x="1438325" y="1487199"/>
            <a:ext cx="5715000" cy="31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1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Intended major at the time of transfer (if not DS)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94" name="Google Shape;1694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400" y="1134450"/>
            <a:ext cx="5567299" cy="34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192"/>
          <p:cNvSpPr txBox="1"/>
          <p:nvPr>
            <p:ph type="title"/>
          </p:nvPr>
        </p:nvSpPr>
        <p:spPr>
          <a:xfrm>
            <a:off x="582625" y="433275"/>
            <a:ext cx="7451100" cy="9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Did you know about Data Science before transferring to UC Berkeley?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00" name="Google Shape;1700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412" y="1765025"/>
            <a:ext cx="4273774" cy="2642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Programs at UC Berkeley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/>
              <a:t>- transfer students have taken advantage of: </a:t>
            </a:r>
            <a:endParaRPr i="1" sz="2600"/>
          </a:p>
        </p:txBody>
      </p:sp>
      <p:pic>
        <p:nvPicPr>
          <p:cNvPr id="1706" name="Google Shape;1706;p193"/>
          <p:cNvPicPr preferRelativeResize="0"/>
          <p:nvPr/>
        </p:nvPicPr>
        <p:blipFill rotWithShape="1">
          <a:blip r:embed="rId3">
            <a:alphaModFix/>
          </a:blip>
          <a:srcRect b="0" l="7918" r="0" t="14777"/>
          <a:stretch/>
        </p:blipFill>
        <p:spPr>
          <a:xfrm>
            <a:off x="485000" y="1629200"/>
            <a:ext cx="5262450" cy="30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Google Shape;1707;p193"/>
          <p:cNvSpPr txBox="1"/>
          <p:nvPr/>
        </p:nvSpPr>
        <p:spPr>
          <a:xfrm>
            <a:off x="6141950" y="1683250"/>
            <a:ext cx="253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*Data 198 is a transfer success class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~30% get support from 2 or more of the organizations/classes listed here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194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8 Course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Overview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95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Course Design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96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Thinking</a:t>
            </a:r>
            <a:endParaRPr/>
          </a:p>
        </p:txBody>
      </p:sp>
      <p:sp>
        <p:nvSpPr>
          <p:cNvPr id="1723" name="Google Shape;1723;p196"/>
          <p:cNvSpPr txBox="1"/>
          <p:nvPr>
            <p:ph idx="1" type="body"/>
          </p:nvPr>
        </p:nvSpPr>
        <p:spPr>
          <a:xfrm>
            <a:off x="457200" y="971550"/>
            <a:ext cx="8229600" cy="23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Use computation to automate repeated tasks &amp; learn how repetition is useful for reasoning and inference.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Applying a function to many values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Iteration for repeated sampling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effective use of modules (libraries) and objects</a:t>
            </a:r>
            <a:endParaRPr/>
          </a:p>
        </p:txBody>
      </p:sp>
      <p:sp>
        <p:nvSpPr>
          <p:cNvPr id="1724" name="Google Shape;1724;p196"/>
          <p:cNvSpPr txBox="1"/>
          <p:nvPr/>
        </p:nvSpPr>
        <p:spPr>
          <a:xfrm>
            <a:off x="374650" y="3387725"/>
            <a:ext cx="8610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np.mean(nba.where(“height”, are.above(80)).column(“salary”))</a:t>
            </a:r>
            <a:endParaRPr sz="2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nba.where(“height”, are.above(80)).select(“salary”).hist()</a:t>
            </a:r>
            <a:endParaRPr sz="2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197"/>
          <p:cNvSpPr txBox="1"/>
          <p:nvPr>
            <p:ph idx="1" type="body"/>
          </p:nvPr>
        </p:nvSpPr>
        <p:spPr>
          <a:xfrm>
            <a:off x="457200" y="971550"/>
            <a:ext cx="8229600" cy="23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Use computation to automate repeated tasks &amp; learn how repetition is useful for reasoning and inference.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Applying a function to many values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Iteration for repeated sampling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effective use of modules (libraries) and objects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Keep the programming simple, let the data motivate, and provide lots of opportunity for practice toward mastery.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Supported by Jupyter notebooks, the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datascience</a:t>
            </a:r>
            <a:r>
              <a:rPr lang="en"/>
              <a:t> module, and automated feedback in all assignments.</a:t>
            </a:r>
            <a:endParaRPr/>
          </a:p>
        </p:txBody>
      </p:sp>
      <p:sp>
        <p:nvSpPr>
          <p:cNvPr id="1730" name="Google Shape;1730;p197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Thinking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198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Visualize, then quantify: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Description &amp; Visualization: Many questions can be answered with a carefully crafted picture.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Chance, models, hypotheses, inference: The primary tool for inference is to draw new samples and see the difference. Sampling variability is expected and visible.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Correlation, prediction, classification: Simple techniques with a strong emphasis on interpretation.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Throughout, precise conclusions stated in plain English.</a:t>
            </a:r>
            <a:endParaRPr/>
          </a:p>
        </p:txBody>
      </p:sp>
      <p:sp>
        <p:nvSpPr>
          <p:cNvPr id="1736" name="Google Shape;1736;p198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Inferential Thinking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45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45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Data 8 - as a platform for teaching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07" name="Google Shape;1007;p145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Open source curriculum project 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Set of Computational Notebooks</a:t>
            </a:r>
            <a:endParaRPr sz="2100">
              <a:solidFill>
                <a:srgbClr val="003262"/>
              </a:solidFill>
            </a:endParaRPr>
          </a:p>
          <a:p>
            <a:pPr indent="-3619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rial"/>
              <a:buChar char="■"/>
            </a:pPr>
            <a:r>
              <a:rPr lang="en" sz="2100">
                <a:solidFill>
                  <a:srgbClr val="003262"/>
                </a:solidFill>
              </a:rPr>
              <a:t>Labs, Projects, Lecture Notebooks</a:t>
            </a:r>
            <a:endParaRPr sz="2100">
              <a:solidFill>
                <a:srgbClr val="003262"/>
              </a:solidFill>
            </a:endParaRPr>
          </a:p>
          <a:p>
            <a:pPr indent="-3619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rial"/>
              <a:buChar char="■"/>
            </a:pPr>
            <a:r>
              <a:rPr lang="en" sz="2100">
                <a:solidFill>
                  <a:srgbClr val="003262"/>
                </a:solidFill>
              </a:rPr>
              <a:t>Autograding system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Online Free Textbook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Lots of resources to share with instructors</a:t>
            </a:r>
            <a:endParaRPr sz="2100">
              <a:solidFill>
                <a:srgbClr val="003262"/>
              </a:solidFill>
            </a:endParaRPr>
          </a:p>
          <a:p>
            <a:pPr indent="-31623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Handouts, Slides </a:t>
            </a:r>
            <a:endParaRPr sz="2100">
              <a:solidFill>
                <a:srgbClr val="003262"/>
              </a:solidFill>
            </a:endParaRPr>
          </a:p>
          <a:p>
            <a:pPr indent="-314960" lvl="0" marL="349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Noto Sans Symbols"/>
              <a:buChar char="●"/>
            </a:pPr>
            <a:r>
              <a:rPr lang="en" sz="2100">
                <a:solidFill>
                  <a:srgbClr val="003262"/>
                </a:solidFill>
              </a:rPr>
              <a:t>UC Berkeley Pilot Juptyerhub server for community college partners</a:t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1008" name="Google Shape;100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199"/>
          <p:cNvSpPr txBox="1"/>
          <p:nvPr>
            <p:ph idx="1" type="body"/>
          </p:nvPr>
        </p:nvSpPr>
        <p:spPr>
          <a:xfrm>
            <a:off x="457200" y="971550"/>
            <a:ext cx="83763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Arrays, tables, visualizations, inference, regression, and classification can all be introduced with real-world data sets.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The human context and ethics of data become a natural focus when examples use real-world datasets.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How were data collected and why?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What information is lost due to data collection decisions?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Associations between geography and race in the U.S.</a:t>
            </a:r>
            <a:endParaRPr/>
          </a:p>
        </p:txBody>
      </p:sp>
      <p:sp>
        <p:nvSpPr>
          <p:cNvPr id="1742" name="Google Shape;1742;p199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Teaching with Real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200"/>
          <p:cNvSpPr txBox="1"/>
          <p:nvPr>
            <p:ph type="title"/>
          </p:nvPr>
        </p:nvSpPr>
        <p:spPr>
          <a:xfrm>
            <a:off x="1219200" y="2233804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Highlights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201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Manipulation</a:t>
            </a:r>
            <a:endParaRPr/>
          </a:p>
        </p:txBody>
      </p:sp>
      <p:sp>
        <p:nvSpPr>
          <p:cNvPr id="1753" name="Google Shape;1753;p201"/>
          <p:cNvSpPr txBox="1"/>
          <p:nvPr>
            <p:ph idx="1" type="body"/>
          </p:nvPr>
        </p:nvSpPr>
        <p:spPr>
          <a:xfrm>
            <a:off x="457200" y="971550"/>
            <a:ext cx="8229600" cy="11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Relational operations: select columns, filter rows, sort, group, join, and perform arithmetic on columns of data</a:t>
            </a:r>
            <a:endParaRPr/>
          </a:p>
        </p:txBody>
      </p:sp>
      <p:pic>
        <p:nvPicPr>
          <p:cNvPr id="1754" name="Google Shape;1754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138" y="2025550"/>
            <a:ext cx="4657725" cy="30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202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Histograms</a:t>
            </a:r>
            <a:endParaRPr/>
          </a:p>
        </p:txBody>
      </p:sp>
      <p:sp>
        <p:nvSpPr>
          <p:cNvPr id="1760" name="Google Shape;1760;p202"/>
          <p:cNvSpPr txBox="1"/>
          <p:nvPr>
            <p:ph idx="1" type="body"/>
          </p:nvPr>
        </p:nvSpPr>
        <p:spPr>
          <a:xfrm>
            <a:off x="457200" y="971550"/>
            <a:ext cx="84327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Transition from measuring counts to density: allows for bins of different sizes and prepares for future probability courses.</a:t>
            </a:r>
            <a:endParaRPr/>
          </a:p>
        </p:txBody>
      </p:sp>
      <p:grpSp>
        <p:nvGrpSpPr>
          <p:cNvPr id="1761" name="Google Shape;1761;p202"/>
          <p:cNvGrpSpPr/>
          <p:nvPr/>
        </p:nvGrpSpPr>
        <p:grpSpPr>
          <a:xfrm>
            <a:off x="209550" y="2155825"/>
            <a:ext cx="8680338" cy="2705100"/>
            <a:chOff x="209550" y="2155825"/>
            <a:chExt cx="8680338" cy="2705100"/>
          </a:xfrm>
        </p:grpSpPr>
        <p:pic>
          <p:nvPicPr>
            <p:cNvPr id="1762" name="Google Shape;1762;p20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9550" y="2155825"/>
              <a:ext cx="4248150" cy="270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3" name="Google Shape;1763;p20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56013" y="2155825"/>
              <a:ext cx="4333875" cy="2705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03"/>
          <p:cNvSpPr txBox="1"/>
          <p:nvPr>
            <p:ph idx="1" type="body"/>
          </p:nvPr>
        </p:nvSpPr>
        <p:spPr>
          <a:xfrm>
            <a:off x="457200" y="971550"/>
            <a:ext cx="86868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Probability content is intentionally limited: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Focus on uniform random sampling from finite populations.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Partitioning and addition, intersections and conditioning, &amp; Bayes’ theorem including a discussion about base rates.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normal curve, variability of sample means, &amp; the Central Limit Theorem.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 formal treatment of random variables or distribution families other than the normal.</a:t>
            </a:r>
            <a:endParaRPr/>
          </a:p>
        </p:txBody>
      </p:sp>
      <p:sp>
        <p:nvSpPr>
          <p:cNvPr id="1769" name="Google Shape;1769;p203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204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Confidence Intervals</a:t>
            </a:r>
            <a:endParaRPr/>
          </a:p>
        </p:txBody>
      </p:sp>
      <p:sp>
        <p:nvSpPr>
          <p:cNvPr id="1775" name="Google Shape;1775;p204"/>
          <p:cNvSpPr txBox="1"/>
          <p:nvPr>
            <p:ph idx="1" type="body"/>
          </p:nvPr>
        </p:nvSpPr>
        <p:spPr>
          <a:xfrm>
            <a:off x="457200" y="971550"/>
            <a:ext cx="8229600" cy="14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Begins with the observation that empirical distribution of a large random sample typically resembles the distribution of the population from which the sample is drawn.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6" name="Google Shape;1776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900" y="2244950"/>
            <a:ext cx="6376202" cy="28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205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The treatment of linear regression in Data 8 echoes the presentation of </a:t>
            </a:r>
            <a:r>
              <a:rPr i="1" lang="en"/>
              <a:t>Statistics</a:t>
            </a:r>
            <a:r>
              <a:rPr lang="en"/>
              <a:t> by Freedman, Pisani, and Purves.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Correlation as a descriptive statistic.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Properties of the regression line and the assumptions required to use it for prediction; the regression effect.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Equations: least-squares; non-linear regression.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Diagnostics and properties of residuals.</a:t>
            </a:r>
            <a:endParaRPr/>
          </a:p>
        </p:txBody>
      </p:sp>
      <p:sp>
        <p:nvSpPr>
          <p:cNvPr id="1782" name="Google Shape;1782;p205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Regression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206"/>
          <p:cNvSpPr txBox="1"/>
          <p:nvPr>
            <p:ph idx="1" type="body"/>
          </p:nvPr>
        </p:nvSpPr>
        <p:spPr>
          <a:xfrm>
            <a:off x="457200" y="971550"/>
            <a:ext cx="8229600" cy="16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When (one day) our students learn about a vast array of machine learning techniques and how to implement them, we want them to correctly interpret the result of their work.</a:t>
            </a:r>
            <a:endParaRPr/>
          </a:p>
        </p:txBody>
      </p:sp>
      <p:sp>
        <p:nvSpPr>
          <p:cNvPr id="1788" name="Google Shape;1788;p206"/>
          <p:cNvSpPr txBox="1"/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</a:t>
            </a:r>
            <a:endParaRPr/>
          </a:p>
        </p:txBody>
      </p:sp>
      <p:grpSp>
        <p:nvGrpSpPr>
          <p:cNvPr id="1789" name="Google Shape;1789;p206"/>
          <p:cNvGrpSpPr/>
          <p:nvPr/>
        </p:nvGrpSpPr>
        <p:grpSpPr>
          <a:xfrm>
            <a:off x="129025" y="2298175"/>
            <a:ext cx="8904319" cy="2574834"/>
            <a:chOff x="129025" y="2298175"/>
            <a:chExt cx="8904319" cy="2574834"/>
          </a:xfrm>
        </p:grpSpPr>
        <p:pic>
          <p:nvPicPr>
            <p:cNvPr id="1790" name="Google Shape;1790;p2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9025" y="2298175"/>
              <a:ext cx="2898575" cy="2574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1" name="Google Shape;1791;p20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98913" y="2301500"/>
              <a:ext cx="2898575" cy="256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2" name="Google Shape;1792;p20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70777" y="2298175"/>
              <a:ext cx="2762567" cy="25748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46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46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Data 8 Structure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16" name="Google Shape;1016;p146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3262"/>
                </a:solidFill>
              </a:rPr>
              <a:t>Hybrid of an Intro Stats with Intro CS course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4 credit class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3 hours lecture / 1 hour lab / 1 hour discussion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Optional small group tutoring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Collaborative discussion board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Student powered office hours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Set of Jupyter notebooks with pedagogy and coding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Midterm and Final</a:t>
            </a:r>
            <a:endParaRPr sz="21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3262"/>
              </a:solidFill>
            </a:endParaRPr>
          </a:p>
        </p:txBody>
      </p:sp>
      <p:pic>
        <p:nvPicPr>
          <p:cNvPr id="1017" name="Google Shape;1017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147"/>
          <p:cNvPicPr preferRelativeResize="0"/>
          <p:nvPr/>
        </p:nvPicPr>
        <p:blipFill rotWithShape="1">
          <a:blip r:embed="rId3">
            <a:alphaModFix/>
          </a:blip>
          <a:srcRect b="0" l="-11878" r="45631" t="1032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147"/>
          <p:cNvSpPr txBox="1"/>
          <p:nvPr>
            <p:ph type="title"/>
          </p:nvPr>
        </p:nvSpPr>
        <p:spPr>
          <a:xfrm>
            <a:off x="170275" y="2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Data 8 Jupyter Notebooks</a:t>
            </a:r>
            <a:endParaRPr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1025" name="Google Shape;1025;p147"/>
          <p:cNvSpPr txBox="1"/>
          <p:nvPr>
            <p:ph idx="1" type="body"/>
          </p:nvPr>
        </p:nvSpPr>
        <p:spPr>
          <a:xfrm>
            <a:off x="404825" y="119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3262"/>
                </a:solidFill>
              </a:rPr>
              <a:t>Pedagogy and assignment combined curriculum </a:t>
            </a:r>
            <a:endParaRPr sz="21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3262"/>
                </a:solidFill>
              </a:rPr>
              <a:t>Mirrors textbook as well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10 labs - usually complete in lab class (supports hw)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11 homeworks - weekly most weeks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3 projects  - longer, 2-week-long homework assignment</a:t>
            </a:r>
            <a:endParaRPr sz="2100">
              <a:solidFill>
                <a:srgbClr val="003262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○"/>
            </a:pPr>
            <a:r>
              <a:rPr lang="en" sz="2100">
                <a:solidFill>
                  <a:srgbClr val="003262"/>
                </a:solidFill>
              </a:rPr>
              <a:t>Applied to real world problems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Set of lecture (aka demo) notebooks as well </a:t>
            </a:r>
            <a:endParaRPr sz="2100">
              <a:solidFill>
                <a:srgbClr val="003262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●"/>
            </a:pPr>
            <a:r>
              <a:rPr lang="en" sz="2100">
                <a:solidFill>
                  <a:srgbClr val="003262"/>
                </a:solidFill>
              </a:rPr>
              <a:t>Autograding within notebooks</a:t>
            </a:r>
            <a:endParaRPr sz="2100">
              <a:solidFill>
                <a:srgbClr val="003262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○"/>
            </a:pPr>
            <a:r>
              <a:rPr lang="en" sz="2100">
                <a:solidFill>
                  <a:srgbClr val="003262"/>
                </a:solidFill>
              </a:rPr>
              <a:t>Real time feedback for sanity checks, progress</a:t>
            </a:r>
            <a:endParaRPr sz="2100">
              <a:solidFill>
                <a:srgbClr val="003262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2100"/>
              <a:buFont typeface="Average"/>
              <a:buChar char="○"/>
            </a:pPr>
            <a:r>
              <a:rPr lang="en" sz="2100">
                <a:solidFill>
                  <a:srgbClr val="003262"/>
                </a:solidFill>
              </a:rPr>
              <a:t>Can be used for assessment as well</a:t>
            </a:r>
            <a:endParaRPr sz="2100">
              <a:solidFill>
                <a:srgbClr val="0032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3262"/>
              </a:solidFill>
            </a:endParaRPr>
          </a:p>
        </p:txBody>
      </p:sp>
      <p:pic>
        <p:nvPicPr>
          <p:cNvPr id="1026" name="Google Shape;1026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0" y="4640225"/>
            <a:ext cx="2938049" cy="4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48"/>
          <p:cNvSpPr txBox="1"/>
          <p:nvPr>
            <p:ph type="title"/>
          </p:nvPr>
        </p:nvSpPr>
        <p:spPr>
          <a:xfrm>
            <a:off x="285475" y="42927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Data 8 a</a:t>
            </a:r>
            <a:r>
              <a:rPr lang="en">
                <a:solidFill>
                  <a:srgbClr val="003262"/>
                </a:solidFill>
                <a:latin typeface="Calibri"/>
                <a:ea typeface="Calibri"/>
                <a:cs typeface="Calibri"/>
                <a:sym typeface="Calibri"/>
              </a:rPr>
              <a:t>s a common platform</a:t>
            </a:r>
            <a:endParaRPr b="1">
              <a:solidFill>
                <a:srgbClr val="003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148"/>
          <p:cNvSpPr txBox="1"/>
          <p:nvPr/>
        </p:nvSpPr>
        <p:spPr>
          <a:xfrm>
            <a:off x="285475" y="3211525"/>
            <a:ext cx="5091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~2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00 students per semester in Community College Pilot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Articulated at several institutions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	Common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curriculum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platform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			Computational Infrastructure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4" name="Google Shape;1034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25" y="1182950"/>
            <a:ext cx="14573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4525" y="1163100"/>
            <a:ext cx="14668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1500" y="1154375"/>
            <a:ext cx="1466850" cy="1798636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148"/>
          <p:cNvSpPr txBox="1"/>
          <p:nvPr/>
        </p:nvSpPr>
        <p:spPr>
          <a:xfrm>
            <a:off x="5168475" y="1095525"/>
            <a:ext cx="3710100" cy="30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The following are officially articulated courses equivalent to Data C8 at California community colleges: </a:t>
            </a:r>
            <a:endParaRPr sz="135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CIS 107 at San Jose City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CompSci 8 at El Camino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Math 211 at Skyline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Math 108 at City College of San Francisco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CS 118 at Santa Barbara City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4325" lvl="0" marL="508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Lato"/>
              <a:buChar char="●"/>
            </a:pPr>
            <a:r>
              <a:rPr lang="en" sz="13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CSIT 128 at Palomar College</a:t>
            </a:r>
            <a:endParaRPr sz="135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">
  <a:themeElements>
    <a:clrScheme name="Custom 430">
      <a:dk1>
        <a:srgbClr val="3B3B3B"/>
      </a:dk1>
      <a:lt1>
        <a:srgbClr val="FFFFFF"/>
      </a:lt1>
      <a:dk2>
        <a:srgbClr val="3369FC"/>
      </a:dk2>
      <a:lt2>
        <a:srgbClr val="CCCCCC"/>
      </a:lt2>
      <a:accent1>
        <a:srgbClr val="0056FB"/>
      </a:accent1>
      <a:accent2>
        <a:srgbClr val="F50017"/>
      </a:accent2>
      <a:accent3>
        <a:srgbClr val="FF8608"/>
      </a:accent3>
      <a:accent4>
        <a:srgbClr val="069924"/>
      </a:accent4>
      <a:accent5>
        <a:srgbClr val="60B4F6"/>
      </a:accent5>
      <a:accent6>
        <a:srgbClr val="F0C631"/>
      </a:accent6>
      <a:hlink>
        <a:srgbClr val="0056FB"/>
      </a:hlink>
      <a:folHlink>
        <a:srgbClr val="4142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