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42"/>
  </p:notesMasterIdLst>
  <p:sldIdLst>
    <p:sldId id="315" r:id="rId2"/>
    <p:sldId id="343" r:id="rId3"/>
    <p:sldId id="357" r:id="rId4"/>
    <p:sldId id="355" r:id="rId5"/>
    <p:sldId id="356" r:id="rId6"/>
    <p:sldId id="358" r:id="rId7"/>
    <p:sldId id="359" r:id="rId8"/>
    <p:sldId id="360" r:id="rId9"/>
    <p:sldId id="361" r:id="rId10"/>
    <p:sldId id="362" r:id="rId11"/>
    <p:sldId id="363" r:id="rId12"/>
    <p:sldId id="364" r:id="rId13"/>
    <p:sldId id="365" r:id="rId14"/>
    <p:sldId id="447" r:id="rId15"/>
    <p:sldId id="448" r:id="rId16"/>
    <p:sldId id="444" r:id="rId17"/>
    <p:sldId id="366" r:id="rId18"/>
    <p:sldId id="446" r:id="rId19"/>
    <p:sldId id="524" r:id="rId20"/>
    <p:sldId id="523" r:id="rId21"/>
    <p:sldId id="449" r:id="rId22"/>
    <p:sldId id="458" r:id="rId23"/>
    <p:sldId id="350" r:id="rId24"/>
    <p:sldId id="451" r:id="rId25"/>
    <p:sldId id="452" r:id="rId26"/>
    <p:sldId id="516" r:id="rId27"/>
    <p:sldId id="520" r:id="rId28"/>
    <p:sldId id="521" r:id="rId29"/>
    <p:sldId id="453" r:id="rId30"/>
    <p:sldId id="454" r:id="rId31"/>
    <p:sldId id="455" r:id="rId32"/>
    <p:sldId id="461" r:id="rId33"/>
    <p:sldId id="293" r:id="rId34"/>
    <p:sldId id="456" r:id="rId35"/>
    <p:sldId id="459" r:id="rId36"/>
    <p:sldId id="460" r:id="rId37"/>
    <p:sldId id="525" r:id="rId38"/>
    <p:sldId id="457" r:id="rId39"/>
    <p:sldId id="522" r:id="rId40"/>
    <p:sldId id="526" r:id="rId41"/>
  </p:sldIdLst>
  <p:sldSz cx="9144000" cy="5143500" type="screen16x9"/>
  <p:notesSz cx="9236075" cy="7010400"/>
  <p:custDataLst>
    <p:tags r:id="rId43"/>
  </p:custDataLst>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0B7"/>
    <a:srgbClr val="29551A"/>
    <a:srgbClr val="EAAB00"/>
    <a:srgbClr val="3B3523"/>
    <a:srgbClr val="F0EED7"/>
    <a:srgbClr val="857756"/>
    <a:srgbClr val="7E7462"/>
    <a:srgbClr val="273015"/>
    <a:srgbClr val="4F5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47"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B3523"/>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875-4CA1-AFBF-A3E9F95F45CE}"/>
            </c:ext>
          </c:extLst>
        </c:ser>
        <c:ser>
          <c:idx val="1"/>
          <c:order val="1"/>
          <c:tx>
            <c:strRef>
              <c:f>Sheet1!$C$1</c:f>
              <c:strCache>
                <c:ptCount val="1"/>
                <c:pt idx="0">
                  <c:v>Series 2</c:v>
                </c:pt>
              </c:strCache>
            </c:strRef>
          </c:tx>
          <c:spPr>
            <a:solidFill>
              <a:srgbClr val="857756"/>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875-4CA1-AFBF-A3E9F95F45CE}"/>
            </c:ext>
          </c:extLst>
        </c:ser>
        <c:ser>
          <c:idx val="2"/>
          <c:order val="2"/>
          <c:tx>
            <c:strRef>
              <c:f>Sheet1!$D$1</c:f>
              <c:strCache>
                <c:ptCount val="1"/>
                <c:pt idx="0">
                  <c:v>Series 3</c:v>
                </c:pt>
              </c:strCache>
            </c:strRef>
          </c:tx>
          <c:spPr>
            <a:solidFill>
              <a:srgbClr val="C6C0B7"/>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875-4CA1-AFBF-A3E9F95F45CE}"/>
            </c:ext>
          </c:extLst>
        </c:ser>
        <c:dLbls>
          <c:showLegendKey val="0"/>
          <c:showVal val="0"/>
          <c:showCatName val="0"/>
          <c:showSerName val="0"/>
          <c:showPercent val="0"/>
          <c:showBubbleSize val="0"/>
        </c:dLbls>
        <c:gapWidth val="150"/>
        <c:axId val="174220736"/>
        <c:axId val="146502112"/>
      </c:barChart>
      <c:catAx>
        <c:axId val="174220736"/>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146502112"/>
        <c:crosses val="autoZero"/>
        <c:auto val="1"/>
        <c:lblAlgn val="ctr"/>
        <c:lblOffset val="100"/>
        <c:noMultiLvlLbl val="0"/>
      </c:catAx>
      <c:valAx>
        <c:axId val="146502112"/>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174220736"/>
        <c:crosses val="autoZero"/>
        <c:crossBetween val="between"/>
      </c:valAx>
      <c:spPr>
        <a:solidFill>
          <a:srgbClr val="F2F2F2"/>
        </a:solidFill>
        <a:ln w="25387">
          <a:noFill/>
        </a:ln>
      </c:spPr>
    </c:plotArea>
    <c:legend>
      <c:legendPos val="r"/>
      <c:layout>
        <c:manualLayout>
          <c:xMode val="edge"/>
          <c:yMode val="edge"/>
          <c:x val="0.67469879518072284"/>
          <c:y val="0.32344213649851633"/>
          <c:w val="0.28915662650602408"/>
          <c:h val="0.37982195845697331"/>
        </c:manualLayout>
      </c:layout>
      <c:overlay val="0"/>
      <c:spPr>
        <a:noFill/>
        <a:ln w="25387">
          <a:noFill/>
        </a:ln>
      </c:spPr>
      <c:txPr>
        <a:bodyPr/>
        <a:lstStyle/>
        <a:p>
          <a:pPr>
            <a:defRPr sz="1654" b="0" i="0" u="none" strike="noStrike" baseline="0">
              <a:solidFill>
                <a:srgbClr val="333333"/>
              </a:solidFill>
              <a:latin typeface="Palatino Linotype"/>
              <a:ea typeface="Palatino Linotype"/>
              <a:cs typeface="Palatino Linotype"/>
            </a:defRPr>
          </a:pPr>
          <a:endParaRPr lang="en-US"/>
        </a:p>
      </c:txPr>
    </c:legend>
    <c:plotVisOnly val="1"/>
    <c:dispBlanksAs val="gap"/>
    <c:showDLblsOverMax val="0"/>
  </c:chart>
  <c:spPr>
    <a:solidFill>
      <a:srgbClr val="FFFFFF"/>
    </a:solidFill>
    <a:ln>
      <a:noFill/>
    </a:ln>
  </c:spPr>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B3523"/>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A06-4755-B39D-439C5442E7D7}"/>
            </c:ext>
          </c:extLst>
        </c:ser>
        <c:ser>
          <c:idx val="1"/>
          <c:order val="1"/>
          <c:tx>
            <c:strRef>
              <c:f>Sheet1!$C$1</c:f>
              <c:strCache>
                <c:ptCount val="1"/>
                <c:pt idx="0">
                  <c:v>Series 2</c:v>
                </c:pt>
              </c:strCache>
            </c:strRef>
          </c:tx>
          <c:spPr>
            <a:solidFill>
              <a:srgbClr val="857756"/>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A06-4755-B39D-439C5442E7D7}"/>
            </c:ext>
          </c:extLst>
        </c:ser>
        <c:ser>
          <c:idx val="2"/>
          <c:order val="2"/>
          <c:tx>
            <c:strRef>
              <c:f>Sheet1!$D$1</c:f>
              <c:strCache>
                <c:ptCount val="1"/>
                <c:pt idx="0">
                  <c:v>Series 3</c:v>
                </c:pt>
              </c:strCache>
            </c:strRef>
          </c:tx>
          <c:spPr>
            <a:solidFill>
              <a:srgbClr val="C6C0B7"/>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A06-4755-B39D-439C5442E7D7}"/>
            </c:ext>
          </c:extLst>
        </c:ser>
        <c:dLbls>
          <c:showLegendKey val="0"/>
          <c:showVal val="0"/>
          <c:showCatName val="0"/>
          <c:showSerName val="0"/>
          <c:showPercent val="0"/>
          <c:showBubbleSize val="0"/>
        </c:dLbls>
        <c:gapWidth val="150"/>
        <c:axId val="251362160"/>
        <c:axId val="251362552"/>
      </c:barChart>
      <c:catAx>
        <c:axId val="251362160"/>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2552"/>
        <c:crosses val="autoZero"/>
        <c:auto val="1"/>
        <c:lblAlgn val="ctr"/>
        <c:lblOffset val="100"/>
        <c:noMultiLvlLbl val="0"/>
      </c:catAx>
      <c:valAx>
        <c:axId val="251362552"/>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2160"/>
        <c:crosses val="autoZero"/>
        <c:crossBetween val="between"/>
      </c:valAx>
      <c:spPr>
        <a:solidFill>
          <a:srgbClr val="F2F2F2"/>
        </a:solidFill>
        <a:ln w="25385">
          <a:noFill/>
        </a:ln>
      </c:spPr>
    </c:plotArea>
    <c:legend>
      <c:legendPos val="r"/>
      <c:layout>
        <c:manualLayout>
          <c:xMode val="edge"/>
          <c:yMode val="edge"/>
          <c:x val="0.67469879518072284"/>
          <c:y val="0.32344213649851633"/>
          <c:w val="0.28915662650602408"/>
          <c:h val="0.37982195845697331"/>
        </c:manualLayout>
      </c:layout>
      <c:overlay val="0"/>
      <c:spPr>
        <a:noFill/>
        <a:ln w="25385">
          <a:noFill/>
        </a:ln>
      </c:spPr>
      <c:txPr>
        <a:bodyPr/>
        <a:lstStyle/>
        <a:p>
          <a:pPr>
            <a:defRPr sz="1654" b="0" i="0" u="none" strike="noStrike" baseline="0">
              <a:solidFill>
                <a:srgbClr val="333333"/>
              </a:solidFill>
              <a:latin typeface="Palatino Linotype"/>
              <a:ea typeface="Palatino Linotype"/>
              <a:cs typeface="Palatino Linotype"/>
            </a:defRPr>
          </a:pPr>
          <a:endParaRPr lang="en-US"/>
        </a:p>
      </c:txPr>
    </c:legend>
    <c:plotVisOnly val="1"/>
    <c:dispBlanksAs val="gap"/>
    <c:showDLblsOverMax val="0"/>
  </c:chart>
  <c:spPr>
    <a:solidFill>
      <a:srgbClr val="FFFFFF"/>
    </a:solidFill>
    <a:ln>
      <a:noFill/>
    </a:ln>
  </c:spPr>
  <c:txPr>
    <a:bodyPr/>
    <a:lstStyle/>
    <a:p>
      <a:pPr>
        <a:defRPr sz="17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B3523"/>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EEC-4472-834A-CD78B91F17C4}"/>
            </c:ext>
          </c:extLst>
        </c:ser>
        <c:ser>
          <c:idx val="1"/>
          <c:order val="1"/>
          <c:tx>
            <c:strRef>
              <c:f>Sheet1!$C$1</c:f>
              <c:strCache>
                <c:ptCount val="1"/>
                <c:pt idx="0">
                  <c:v>Series 2</c:v>
                </c:pt>
              </c:strCache>
            </c:strRef>
          </c:tx>
          <c:spPr>
            <a:solidFill>
              <a:srgbClr val="857756"/>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EEC-4472-834A-CD78B91F17C4}"/>
            </c:ext>
          </c:extLst>
        </c:ser>
        <c:ser>
          <c:idx val="2"/>
          <c:order val="2"/>
          <c:tx>
            <c:strRef>
              <c:f>Sheet1!$D$1</c:f>
              <c:strCache>
                <c:ptCount val="1"/>
                <c:pt idx="0">
                  <c:v>Series 3</c:v>
                </c:pt>
              </c:strCache>
            </c:strRef>
          </c:tx>
          <c:spPr>
            <a:solidFill>
              <a:srgbClr val="C6C0B7"/>
            </a:solidFill>
            <a:ln w="3173">
              <a:solidFill>
                <a:srgbClr val="865357"/>
              </a:solidFill>
              <a:prstDash val="solid"/>
            </a:ln>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EEC-4472-834A-CD78B91F17C4}"/>
            </c:ext>
          </c:extLst>
        </c:ser>
        <c:dLbls>
          <c:showLegendKey val="0"/>
          <c:showVal val="0"/>
          <c:showCatName val="0"/>
          <c:showSerName val="0"/>
          <c:showPercent val="0"/>
          <c:showBubbleSize val="0"/>
        </c:dLbls>
        <c:gapWidth val="150"/>
        <c:axId val="251363336"/>
        <c:axId val="251363728"/>
      </c:barChart>
      <c:catAx>
        <c:axId val="251363336"/>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3728"/>
        <c:crosses val="autoZero"/>
        <c:auto val="1"/>
        <c:lblAlgn val="ctr"/>
        <c:lblOffset val="100"/>
        <c:noMultiLvlLbl val="0"/>
      </c:catAx>
      <c:valAx>
        <c:axId val="251363728"/>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3336"/>
        <c:crosses val="autoZero"/>
        <c:crossBetween val="between"/>
      </c:valAx>
      <c:spPr>
        <a:solidFill>
          <a:srgbClr val="F2F2F2"/>
        </a:solidFill>
        <a:ln w="25387">
          <a:noFill/>
        </a:ln>
      </c:spPr>
    </c:plotArea>
    <c:legend>
      <c:legendPos val="r"/>
      <c:layout>
        <c:manualLayout>
          <c:xMode val="edge"/>
          <c:yMode val="edge"/>
          <c:x val="0.84421534936998854"/>
          <c:y val="0.34421364985163205"/>
          <c:w val="0.13745704467353953"/>
          <c:h val="0.37982195845697331"/>
        </c:manualLayout>
      </c:layout>
      <c:overlay val="0"/>
      <c:spPr>
        <a:noFill/>
        <a:ln w="25387">
          <a:noFill/>
        </a:ln>
      </c:spPr>
      <c:txPr>
        <a:bodyPr/>
        <a:lstStyle/>
        <a:p>
          <a:pPr>
            <a:defRPr sz="1654" b="0" i="0" u="none" strike="noStrike" baseline="0">
              <a:solidFill>
                <a:srgbClr val="333333"/>
              </a:solidFill>
              <a:latin typeface="Palatino Linotype"/>
              <a:ea typeface="Palatino Linotype"/>
              <a:cs typeface="Palatino Linotype"/>
            </a:defRPr>
          </a:pPr>
          <a:endParaRPr lang="en-US"/>
        </a:p>
      </c:txPr>
    </c:legend>
    <c:plotVisOnly val="1"/>
    <c:dispBlanksAs val="gap"/>
    <c:showDLblsOverMax val="0"/>
  </c:chart>
  <c:spPr>
    <a:solidFill>
      <a:srgbClr val="FFFFFF"/>
    </a:solidFill>
    <a:ln>
      <a:noFill/>
    </a:ln>
  </c:spPr>
  <c:txPr>
    <a:bodyPr/>
    <a:lstStyle/>
    <a:p>
      <a:pPr>
        <a:defRPr sz="1799"/>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spPr>
            <a:ln w="38080">
              <a:solidFill>
                <a:srgbClr val="333300"/>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27A-48D0-BD55-17F64B850A76}"/>
            </c:ext>
          </c:extLst>
        </c:ser>
        <c:ser>
          <c:idx val="1"/>
          <c:order val="1"/>
          <c:tx>
            <c:strRef>
              <c:f>Sheet1!$C$1</c:f>
              <c:strCache>
                <c:ptCount val="1"/>
                <c:pt idx="0">
                  <c:v>Series 2</c:v>
                </c:pt>
              </c:strCache>
            </c:strRef>
          </c:tx>
          <c:spPr>
            <a:ln w="38080">
              <a:solidFill>
                <a:srgbClr val="90713A"/>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27A-48D0-BD55-17F64B850A76}"/>
            </c:ext>
          </c:extLst>
        </c:ser>
        <c:ser>
          <c:idx val="2"/>
          <c:order val="2"/>
          <c:tx>
            <c:strRef>
              <c:f>Sheet1!$D$1</c:f>
              <c:strCache>
                <c:ptCount val="1"/>
                <c:pt idx="0">
                  <c:v>Series 3</c:v>
                </c:pt>
              </c:strCache>
            </c:strRef>
          </c:tx>
          <c:spPr>
            <a:ln w="38080">
              <a:solidFill>
                <a:srgbClr val="333300"/>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C27A-48D0-BD55-17F64B850A76}"/>
            </c:ext>
          </c:extLst>
        </c:ser>
        <c:dLbls>
          <c:showLegendKey val="0"/>
          <c:showVal val="0"/>
          <c:showCatName val="0"/>
          <c:showSerName val="0"/>
          <c:showPercent val="0"/>
          <c:showBubbleSize val="0"/>
        </c:dLbls>
        <c:smooth val="0"/>
        <c:axId val="251364512"/>
        <c:axId val="251364904"/>
      </c:lineChart>
      <c:catAx>
        <c:axId val="251364512"/>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4904"/>
        <c:crosses val="autoZero"/>
        <c:auto val="1"/>
        <c:lblAlgn val="ctr"/>
        <c:lblOffset val="100"/>
        <c:noMultiLvlLbl val="0"/>
      </c:catAx>
      <c:valAx>
        <c:axId val="251364904"/>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4512"/>
        <c:crosses val="autoZero"/>
        <c:crossBetween val="between"/>
      </c:valAx>
      <c:spPr>
        <a:solidFill>
          <a:srgbClr val="F2F2F2"/>
        </a:solidFill>
        <a:ln w="25387">
          <a:noFill/>
        </a:ln>
      </c:spPr>
    </c:plotArea>
    <c:legend>
      <c:legendPos val="r"/>
      <c:layout>
        <c:manualLayout>
          <c:xMode val="edge"/>
          <c:yMode val="edge"/>
          <c:x val="0.66987951807228918"/>
          <c:y val="0.32344213649851633"/>
          <c:w val="0.29638554216867469"/>
          <c:h val="0.37982195845697331"/>
        </c:manualLayout>
      </c:layout>
      <c:overlay val="0"/>
      <c:spPr>
        <a:noFill/>
        <a:ln w="25387">
          <a:noFill/>
        </a:ln>
      </c:spPr>
      <c:txPr>
        <a:bodyPr/>
        <a:lstStyle/>
        <a:p>
          <a:pPr>
            <a:defRPr sz="1654" b="0" i="0" u="none" strike="noStrike" baseline="0">
              <a:solidFill>
                <a:srgbClr val="333333"/>
              </a:solidFill>
              <a:latin typeface="Palatino Linotype"/>
              <a:ea typeface="Palatino Linotype"/>
              <a:cs typeface="Palatino Linotype"/>
            </a:defRPr>
          </a:pPr>
          <a:endParaRPr lang="en-US"/>
        </a:p>
      </c:txPr>
    </c:legend>
    <c:plotVisOnly val="1"/>
    <c:dispBlanksAs val="gap"/>
    <c:showDLblsOverMax val="0"/>
  </c:chart>
  <c:spPr>
    <a:noFill/>
    <a:ln>
      <a:noFill/>
    </a:ln>
  </c:spPr>
  <c:txPr>
    <a:bodyPr/>
    <a:lstStyle/>
    <a:p>
      <a:pPr>
        <a:defRPr sz="1799"/>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spPr>
            <a:ln w="38077">
              <a:solidFill>
                <a:srgbClr val="333300"/>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136-4F72-A118-34CB4C66CEAF}"/>
            </c:ext>
          </c:extLst>
        </c:ser>
        <c:ser>
          <c:idx val="1"/>
          <c:order val="1"/>
          <c:tx>
            <c:strRef>
              <c:f>Sheet1!$C$1</c:f>
              <c:strCache>
                <c:ptCount val="1"/>
                <c:pt idx="0">
                  <c:v>Series 2</c:v>
                </c:pt>
              </c:strCache>
            </c:strRef>
          </c:tx>
          <c:spPr>
            <a:ln w="38077">
              <a:solidFill>
                <a:srgbClr val="90713A"/>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136-4F72-A118-34CB4C66CEAF}"/>
            </c:ext>
          </c:extLst>
        </c:ser>
        <c:ser>
          <c:idx val="2"/>
          <c:order val="2"/>
          <c:tx>
            <c:strRef>
              <c:f>Sheet1!$D$1</c:f>
              <c:strCache>
                <c:ptCount val="1"/>
                <c:pt idx="0">
                  <c:v>Series 3</c:v>
                </c:pt>
              </c:strCache>
            </c:strRef>
          </c:tx>
          <c:spPr>
            <a:ln w="38077">
              <a:solidFill>
                <a:srgbClr val="333300"/>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136-4F72-A118-34CB4C66CEAF}"/>
            </c:ext>
          </c:extLst>
        </c:ser>
        <c:dLbls>
          <c:showLegendKey val="0"/>
          <c:showVal val="0"/>
          <c:showCatName val="0"/>
          <c:showSerName val="0"/>
          <c:showPercent val="0"/>
          <c:showBubbleSize val="0"/>
        </c:dLbls>
        <c:smooth val="0"/>
        <c:axId val="251365688"/>
        <c:axId val="251989008"/>
      </c:lineChart>
      <c:catAx>
        <c:axId val="251365688"/>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989008"/>
        <c:crosses val="autoZero"/>
        <c:auto val="1"/>
        <c:lblAlgn val="ctr"/>
        <c:lblOffset val="100"/>
        <c:noMultiLvlLbl val="0"/>
      </c:catAx>
      <c:valAx>
        <c:axId val="251989008"/>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365688"/>
        <c:crosses val="autoZero"/>
        <c:crossBetween val="between"/>
      </c:valAx>
      <c:spPr>
        <a:solidFill>
          <a:srgbClr val="F2F2F2"/>
        </a:solidFill>
        <a:ln w="25385">
          <a:noFill/>
        </a:ln>
      </c:spPr>
    </c:plotArea>
    <c:legend>
      <c:legendPos val="r"/>
      <c:layout>
        <c:manualLayout>
          <c:xMode val="edge"/>
          <c:yMode val="edge"/>
          <c:x val="0.66987951807228918"/>
          <c:y val="0.32344213649851633"/>
          <c:w val="0.29638554216867469"/>
          <c:h val="0.37982195845697331"/>
        </c:manualLayout>
      </c:layout>
      <c:overlay val="0"/>
      <c:spPr>
        <a:noFill/>
        <a:ln w="25385">
          <a:noFill/>
        </a:ln>
      </c:spPr>
      <c:txPr>
        <a:bodyPr/>
        <a:lstStyle/>
        <a:p>
          <a:pPr>
            <a:defRPr sz="1654" b="0" i="0" u="none" strike="noStrike" baseline="0">
              <a:solidFill>
                <a:srgbClr val="333333"/>
              </a:solidFill>
              <a:latin typeface="Palatino Linotype"/>
              <a:ea typeface="Palatino Linotype"/>
              <a:cs typeface="Palatino Linotype"/>
            </a:defRPr>
          </a:pPr>
          <a:endParaRPr lang="en-US"/>
        </a:p>
      </c:txPr>
    </c:legend>
    <c:plotVisOnly val="1"/>
    <c:dispBlanksAs val="gap"/>
    <c:showDLblsOverMax val="0"/>
  </c:chart>
  <c:spPr>
    <a:noFill/>
    <a:ln>
      <a:noFill/>
    </a:ln>
  </c:spPr>
  <c:txPr>
    <a:bodyPr/>
    <a:lstStyle/>
    <a:p>
      <a:pPr>
        <a:defRPr sz="1799"/>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spPr>
            <a:ln w="38080">
              <a:solidFill>
                <a:srgbClr val="333300"/>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580-4918-B3E2-DDF92CD730AD}"/>
            </c:ext>
          </c:extLst>
        </c:ser>
        <c:ser>
          <c:idx val="1"/>
          <c:order val="1"/>
          <c:tx>
            <c:strRef>
              <c:f>Sheet1!$C$1</c:f>
              <c:strCache>
                <c:ptCount val="1"/>
                <c:pt idx="0">
                  <c:v>Series 2</c:v>
                </c:pt>
              </c:strCache>
            </c:strRef>
          </c:tx>
          <c:spPr>
            <a:ln w="38080">
              <a:solidFill>
                <a:srgbClr val="90713A"/>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580-4918-B3E2-DDF92CD730AD}"/>
            </c:ext>
          </c:extLst>
        </c:ser>
        <c:ser>
          <c:idx val="2"/>
          <c:order val="2"/>
          <c:tx>
            <c:strRef>
              <c:f>Sheet1!$D$1</c:f>
              <c:strCache>
                <c:ptCount val="1"/>
                <c:pt idx="0">
                  <c:v>Series 3</c:v>
                </c:pt>
              </c:strCache>
            </c:strRef>
          </c:tx>
          <c:spPr>
            <a:ln w="38080">
              <a:solidFill>
                <a:srgbClr val="333300"/>
              </a:solidFill>
              <a:prstDash val="solid"/>
            </a:ln>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580-4918-B3E2-DDF92CD730AD}"/>
            </c:ext>
          </c:extLst>
        </c:ser>
        <c:dLbls>
          <c:showLegendKey val="0"/>
          <c:showVal val="0"/>
          <c:showCatName val="0"/>
          <c:showSerName val="0"/>
          <c:showPercent val="0"/>
          <c:showBubbleSize val="0"/>
        </c:dLbls>
        <c:smooth val="0"/>
        <c:axId val="251989792"/>
        <c:axId val="251990184"/>
      </c:lineChart>
      <c:catAx>
        <c:axId val="251989792"/>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990184"/>
        <c:crosses val="autoZero"/>
        <c:auto val="1"/>
        <c:lblAlgn val="ctr"/>
        <c:lblOffset val="100"/>
        <c:noMultiLvlLbl val="0"/>
      </c:catAx>
      <c:valAx>
        <c:axId val="251990184"/>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595959"/>
                </a:solidFill>
              </a:defRPr>
            </a:pPr>
            <a:endParaRPr lang="en-US"/>
          </a:p>
        </c:txPr>
        <c:crossAx val="251989792"/>
        <c:crosses val="autoZero"/>
        <c:crossBetween val="between"/>
      </c:valAx>
      <c:spPr>
        <a:solidFill>
          <a:srgbClr val="F2F2F2"/>
        </a:solidFill>
        <a:ln w="25387">
          <a:noFill/>
        </a:ln>
      </c:spPr>
    </c:plotArea>
    <c:legend>
      <c:legendPos val="r"/>
      <c:layout>
        <c:manualLayout>
          <c:xMode val="edge"/>
          <c:yMode val="edge"/>
          <c:x val="0.84077892325315007"/>
          <c:y val="0.34421364985163205"/>
          <c:w val="0.14089347079037801"/>
          <c:h val="0.37982195845697331"/>
        </c:manualLayout>
      </c:layout>
      <c:overlay val="0"/>
      <c:spPr>
        <a:noFill/>
        <a:ln w="25387">
          <a:noFill/>
        </a:ln>
      </c:spPr>
      <c:txPr>
        <a:bodyPr/>
        <a:lstStyle/>
        <a:p>
          <a:pPr>
            <a:defRPr sz="1654" b="0" i="0" u="none" strike="noStrike" baseline="0">
              <a:solidFill>
                <a:srgbClr val="333333"/>
              </a:solidFill>
              <a:latin typeface="Palatino Linotype"/>
              <a:ea typeface="Palatino Linotype"/>
              <a:cs typeface="Palatino Linotype"/>
            </a:defRPr>
          </a:pPr>
          <a:endParaRPr lang="en-US"/>
        </a:p>
      </c:txPr>
    </c:legend>
    <c:plotVisOnly val="1"/>
    <c:dispBlanksAs val="gap"/>
    <c:showDLblsOverMax val="0"/>
  </c:chart>
  <c:spPr>
    <a:noFill/>
    <a:ln>
      <a:noFill/>
    </a:ln>
  </c:spPr>
  <c:txPr>
    <a:bodyPr/>
    <a:lstStyle/>
    <a:p>
      <a:pPr>
        <a:defRPr sz="1799"/>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8C22FB6A-490F-4111-A206-DEEE4C4B3FDD}" type="datetimeFigureOut">
              <a:rPr lang="en-US" smtClean="0"/>
              <a:t>12/10/2021</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73438"/>
            <a:ext cx="7388225"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02088"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9563"/>
            <a:ext cx="4002088" cy="350837"/>
          </a:xfrm>
          <a:prstGeom prst="rect">
            <a:avLst/>
          </a:prstGeom>
        </p:spPr>
        <p:txBody>
          <a:bodyPr vert="horz" lIns="91440" tIns="45720" rIns="91440" bIns="45720" rtlCol="0" anchor="b"/>
          <a:lstStyle>
            <a:lvl1pPr algn="r">
              <a:defRPr sz="1200"/>
            </a:lvl1pPr>
          </a:lstStyle>
          <a:p>
            <a:fld id="{4728B74E-131A-480B-93D4-B718A5EEA7A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mstat.org/education/gai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28B74E-131A-480B-93D4-B718A5EEA7A9}" type="slidenum">
              <a:rPr lang="en-US" smtClean="0"/>
              <a:t>1</a:t>
            </a:fld>
            <a:endParaRPr lang="en-US"/>
          </a:p>
        </p:txBody>
      </p:sp>
    </p:spTree>
    <p:extLst>
      <p:ext uri="{BB962C8B-B14F-4D97-AF65-F5344CB8AC3E}">
        <p14:creationId xmlns:p14="http://schemas.microsoft.com/office/powerpoint/2010/main" val="307105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probably have seen some of these ideas before they get to you. Context and purpose.</a:t>
            </a:r>
          </a:p>
        </p:txBody>
      </p:sp>
      <p:sp>
        <p:nvSpPr>
          <p:cNvPr id="4" name="Slide Number Placeholder 3"/>
          <p:cNvSpPr>
            <a:spLocks noGrp="1"/>
          </p:cNvSpPr>
          <p:nvPr>
            <p:ph type="sldNum" sz="quarter" idx="5"/>
          </p:nvPr>
        </p:nvSpPr>
        <p:spPr/>
        <p:txBody>
          <a:bodyPr/>
          <a:lstStyle/>
          <a:p>
            <a:fld id="{4728B74E-131A-480B-93D4-B718A5EEA7A9}" type="slidenum">
              <a:rPr lang="en-US" smtClean="0"/>
              <a:t>21</a:t>
            </a:fld>
            <a:endParaRPr lang="en-US"/>
          </a:p>
        </p:txBody>
      </p:sp>
    </p:spTree>
    <p:extLst>
      <p:ext uri="{BB962C8B-B14F-4D97-AF65-F5344CB8AC3E}">
        <p14:creationId xmlns:p14="http://schemas.microsoft.com/office/powerpoint/2010/main" val="13743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8B74E-131A-480B-93D4-B718A5EEA7A9}" type="slidenum">
              <a:rPr lang="en-US" smtClean="0"/>
              <a:t>23</a:t>
            </a:fld>
            <a:endParaRPr lang="en-US"/>
          </a:p>
        </p:txBody>
      </p:sp>
    </p:spTree>
    <p:extLst>
      <p:ext uri="{BB962C8B-B14F-4D97-AF65-F5344CB8AC3E}">
        <p14:creationId xmlns:p14="http://schemas.microsoft.com/office/powerpoint/2010/main" val="106412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26</a:t>
            </a:fld>
            <a:endParaRPr lang="en-US"/>
          </a:p>
        </p:txBody>
      </p:sp>
    </p:spTree>
    <p:extLst>
      <p:ext uri="{BB962C8B-B14F-4D97-AF65-F5344CB8AC3E}">
        <p14:creationId xmlns:p14="http://schemas.microsoft.com/office/powerpoint/2010/main" val="255925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student appreciated how the modules</a:t>
            </a:r>
          </a:p>
          <a:p>
            <a:r>
              <a:rPr lang="en-US"/>
              <a:t>Focus on real-word topics,</a:t>
            </a:r>
          </a:p>
          <a:p>
            <a:r>
              <a:rPr lang="en-US"/>
              <a:t>And are much more interesting</a:t>
            </a:r>
          </a:p>
          <a:p>
            <a:r>
              <a:rPr lang="en-US"/>
              <a:t>Than their usual book exercises and worksheet calculations</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27</a:t>
            </a:fld>
            <a:endParaRPr lang="en-US"/>
          </a:p>
        </p:txBody>
      </p:sp>
    </p:spTree>
    <p:extLst>
      <p:ext uri="{BB962C8B-B14F-4D97-AF65-F5344CB8AC3E}">
        <p14:creationId xmlns:p14="http://schemas.microsoft.com/office/powerpoint/2010/main" val="295527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student said the focus on current social issues</a:t>
            </a:r>
          </a:p>
          <a:p>
            <a:r>
              <a:rPr lang="en-US"/>
              <a:t>Helped them “understand both statistics and society </a:t>
            </a:r>
          </a:p>
          <a:p>
            <a:r>
              <a:rPr lang="en-US"/>
              <a:t>in more in-depth ways.”</a:t>
            </a:r>
          </a:p>
        </p:txBody>
      </p:sp>
      <p:sp>
        <p:nvSpPr>
          <p:cNvPr id="4" name="Slide Number Placeholder 3"/>
          <p:cNvSpPr>
            <a:spLocks noGrp="1"/>
          </p:cNvSpPr>
          <p:nvPr>
            <p:ph type="sldNum" sz="quarter" idx="5"/>
          </p:nvPr>
        </p:nvSpPr>
        <p:spPr/>
        <p:txBody>
          <a:bodyPr/>
          <a:lstStyle/>
          <a:p>
            <a:fld id="{48F73C60-877F-3F4D-9B92-2C35666FFDC2}" type="slidenum">
              <a:rPr lang="en-US" smtClean="0"/>
              <a:t>28</a:t>
            </a:fld>
            <a:endParaRPr lang="en-US"/>
          </a:p>
        </p:txBody>
      </p:sp>
    </p:spTree>
    <p:extLst>
      <p:ext uri="{BB962C8B-B14F-4D97-AF65-F5344CB8AC3E}">
        <p14:creationId xmlns:p14="http://schemas.microsoft.com/office/powerpoint/2010/main" val="294475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 LOVE THE SET UP!!! What a brilliant learning mechanism. We are able to be presented something in class, learn it further during the exploration in lab and struggle through it on our own a bit, and then have it all tied back together by reviewing what we did. I think this is extremely successful and would strongly encourage it going forward. </a:t>
            </a:r>
          </a:p>
          <a:p>
            <a:r>
              <a:rPr lang="en-US" sz="1200" b="0" i="0" kern="1200" dirty="0">
                <a:solidFill>
                  <a:schemeClr val="tx1"/>
                </a:solidFill>
                <a:effectLst/>
                <a:latin typeface="+mn-lt"/>
                <a:ea typeface="+mn-ea"/>
                <a:cs typeface="+mn-cs"/>
              </a:rPr>
              <a:t>The explorations helped me to understand how ideas were applied and used on real data</a:t>
            </a:r>
            <a:endParaRPr lang="en-US" dirty="0"/>
          </a:p>
        </p:txBody>
      </p:sp>
      <p:sp>
        <p:nvSpPr>
          <p:cNvPr id="4" name="Slide Number Placeholder 3"/>
          <p:cNvSpPr>
            <a:spLocks noGrp="1"/>
          </p:cNvSpPr>
          <p:nvPr>
            <p:ph type="sldNum" sz="quarter" idx="10"/>
          </p:nvPr>
        </p:nvSpPr>
        <p:spPr/>
        <p:txBody>
          <a:bodyPr/>
          <a:lstStyle/>
          <a:p>
            <a:fld id="{83C87A35-3334-457C-AA5C-66E0730871F5}" type="slidenum">
              <a:rPr lang="en-US" smtClean="0"/>
              <a:t>33</a:t>
            </a:fld>
            <a:endParaRPr lang="en-US"/>
          </a:p>
        </p:txBody>
      </p:sp>
    </p:spTree>
    <p:extLst>
      <p:ext uri="{BB962C8B-B14F-4D97-AF65-F5344CB8AC3E}">
        <p14:creationId xmlns:p14="http://schemas.microsoft.com/office/powerpoint/2010/main" val="354914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www.amstat.org/education/gaise</a:t>
            </a:r>
            <a:endParaRPr lang="en-US" b="1" dirty="0"/>
          </a:p>
        </p:txBody>
      </p:sp>
      <p:sp>
        <p:nvSpPr>
          <p:cNvPr id="4" name="Slide Number Placeholder 3"/>
          <p:cNvSpPr>
            <a:spLocks noGrp="1"/>
          </p:cNvSpPr>
          <p:nvPr>
            <p:ph type="sldNum" sz="quarter" idx="10"/>
          </p:nvPr>
        </p:nvSpPr>
        <p:spPr/>
        <p:txBody>
          <a:bodyPr/>
          <a:lstStyle/>
          <a:p>
            <a:fld id="{4728B74E-131A-480B-93D4-B718A5EEA7A9}" type="slidenum">
              <a:rPr lang="en-US" smtClean="0"/>
              <a:t>2</a:t>
            </a:fld>
            <a:endParaRPr lang="en-US"/>
          </a:p>
        </p:txBody>
      </p:sp>
    </p:spTree>
    <p:extLst>
      <p:ext uri="{BB962C8B-B14F-4D97-AF65-F5344CB8AC3E}">
        <p14:creationId xmlns:p14="http://schemas.microsoft.com/office/powerpoint/2010/main" val="230020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https://www.amstat.org/asa/files/pdfs/GAISE/GAISEIIPreK-12_Full.pdf</a:t>
            </a:r>
          </a:p>
        </p:txBody>
      </p:sp>
      <p:sp>
        <p:nvSpPr>
          <p:cNvPr id="4" name="Slide Number Placeholder 3"/>
          <p:cNvSpPr>
            <a:spLocks noGrp="1"/>
          </p:cNvSpPr>
          <p:nvPr>
            <p:ph type="sldNum" sz="quarter" idx="5"/>
          </p:nvPr>
        </p:nvSpPr>
        <p:spPr/>
        <p:txBody>
          <a:bodyPr/>
          <a:lstStyle/>
          <a:p>
            <a:fld id="{4728B74E-131A-480B-93D4-B718A5EEA7A9}" type="slidenum">
              <a:rPr lang="en-US" smtClean="0"/>
              <a:t>4</a:t>
            </a:fld>
            <a:endParaRPr lang="en-US"/>
          </a:p>
        </p:txBody>
      </p:sp>
    </p:spTree>
    <p:extLst>
      <p:ext uri="{BB962C8B-B14F-4D97-AF65-F5344CB8AC3E}">
        <p14:creationId xmlns:p14="http://schemas.microsoft.com/office/powerpoint/2010/main" val="3816016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Leaves time to think about other issues/other questions. Binomial but for a reason.  Research question vs. practical use.</a:t>
            </a:r>
          </a:p>
        </p:txBody>
      </p:sp>
      <p:sp>
        <p:nvSpPr>
          <p:cNvPr id="4" name="Slide Number Placeholder 3"/>
          <p:cNvSpPr>
            <a:spLocks noGrp="1"/>
          </p:cNvSpPr>
          <p:nvPr>
            <p:ph type="sldNum" sz="quarter" idx="5"/>
          </p:nvPr>
        </p:nvSpPr>
        <p:spPr/>
        <p:txBody>
          <a:bodyPr/>
          <a:lstStyle/>
          <a:p>
            <a:fld id="{4728B74E-131A-480B-93D4-B718A5EEA7A9}" type="slidenum">
              <a:rPr lang="en-US" smtClean="0"/>
              <a:t>6</a:t>
            </a:fld>
            <a:endParaRPr lang="en-US"/>
          </a:p>
        </p:txBody>
      </p:sp>
    </p:spTree>
    <p:extLst>
      <p:ext uri="{BB962C8B-B14F-4D97-AF65-F5344CB8AC3E}">
        <p14:creationId xmlns:p14="http://schemas.microsoft.com/office/powerpoint/2010/main" val="73863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probably have seen some of these ideas before they get to you. Context and purpose.</a:t>
            </a:r>
          </a:p>
        </p:txBody>
      </p:sp>
      <p:sp>
        <p:nvSpPr>
          <p:cNvPr id="4" name="Slide Number Placeholder 3"/>
          <p:cNvSpPr>
            <a:spLocks noGrp="1"/>
          </p:cNvSpPr>
          <p:nvPr>
            <p:ph type="sldNum" sz="quarter" idx="5"/>
          </p:nvPr>
        </p:nvSpPr>
        <p:spPr/>
        <p:txBody>
          <a:bodyPr/>
          <a:lstStyle/>
          <a:p>
            <a:fld id="{4728B74E-131A-480B-93D4-B718A5EEA7A9}" type="slidenum">
              <a:rPr lang="en-US" smtClean="0"/>
              <a:t>7</a:t>
            </a:fld>
            <a:endParaRPr lang="en-US"/>
          </a:p>
        </p:txBody>
      </p:sp>
    </p:spTree>
    <p:extLst>
      <p:ext uri="{BB962C8B-B14F-4D97-AF65-F5344CB8AC3E}">
        <p14:creationId xmlns:p14="http://schemas.microsoft.com/office/powerpoint/2010/main" val="181942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probably have seen some of these ideas before they get to you. Context and purpose.</a:t>
            </a:r>
          </a:p>
        </p:txBody>
      </p:sp>
      <p:sp>
        <p:nvSpPr>
          <p:cNvPr id="4" name="Slide Number Placeholder 3"/>
          <p:cNvSpPr>
            <a:spLocks noGrp="1"/>
          </p:cNvSpPr>
          <p:nvPr>
            <p:ph type="sldNum" sz="quarter" idx="5"/>
          </p:nvPr>
        </p:nvSpPr>
        <p:spPr/>
        <p:txBody>
          <a:bodyPr/>
          <a:lstStyle/>
          <a:p>
            <a:fld id="{4728B74E-131A-480B-93D4-B718A5EEA7A9}" type="slidenum">
              <a:rPr lang="en-US" smtClean="0"/>
              <a:t>8</a:t>
            </a:fld>
            <a:endParaRPr lang="en-US"/>
          </a:p>
        </p:txBody>
      </p:sp>
    </p:spTree>
    <p:extLst>
      <p:ext uri="{BB962C8B-B14F-4D97-AF65-F5344CB8AC3E}">
        <p14:creationId xmlns:p14="http://schemas.microsoft.com/office/powerpoint/2010/main" val="67951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probably have seen some of these ideas before they get to you. Context and purpose.</a:t>
            </a:r>
          </a:p>
        </p:txBody>
      </p:sp>
      <p:sp>
        <p:nvSpPr>
          <p:cNvPr id="4" name="Slide Number Placeholder 3"/>
          <p:cNvSpPr>
            <a:spLocks noGrp="1"/>
          </p:cNvSpPr>
          <p:nvPr>
            <p:ph type="sldNum" sz="quarter" idx="5"/>
          </p:nvPr>
        </p:nvSpPr>
        <p:spPr/>
        <p:txBody>
          <a:bodyPr/>
          <a:lstStyle/>
          <a:p>
            <a:fld id="{4728B74E-131A-480B-93D4-B718A5EEA7A9}" type="slidenum">
              <a:rPr lang="en-US" smtClean="0"/>
              <a:t>10</a:t>
            </a:fld>
            <a:endParaRPr lang="en-US"/>
          </a:p>
        </p:txBody>
      </p:sp>
    </p:spTree>
    <p:extLst>
      <p:ext uri="{BB962C8B-B14F-4D97-AF65-F5344CB8AC3E}">
        <p14:creationId xmlns:p14="http://schemas.microsoft.com/office/powerpoint/2010/main" val="97674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steps</a:t>
            </a:r>
          </a:p>
        </p:txBody>
      </p:sp>
      <p:sp>
        <p:nvSpPr>
          <p:cNvPr id="4" name="Slide Number Placeholder 3"/>
          <p:cNvSpPr>
            <a:spLocks noGrp="1"/>
          </p:cNvSpPr>
          <p:nvPr>
            <p:ph type="sldNum" sz="quarter" idx="5"/>
          </p:nvPr>
        </p:nvSpPr>
        <p:spPr/>
        <p:txBody>
          <a:bodyPr/>
          <a:lstStyle/>
          <a:p>
            <a:fld id="{4728B74E-131A-480B-93D4-B718A5EEA7A9}" type="slidenum">
              <a:rPr lang="en-US" smtClean="0"/>
              <a:t>11</a:t>
            </a:fld>
            <a:endParaRPr lang="en-US"/>
          </a:p>
        </p:txBody>
      </p:sp>
    </p:spTree>
    <p:extLst>
      <p:ext uri="{BB962C8B-B14F-4D97-AF65-F5344CB8AC3E}">
        <p14:creationId xmlns:p14="http://schemas.microsoft.com/office/powerpoint/2010/main" val="58859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probably have seen some of these ideas before they get to you. Context and purpose.</a:t>
            </a:r>
          </a:p>
        </p:txBody>
      </p:sp>
      <p:sp>
        <p:nvSpPr>
          <p:cNvPr id="4" name="Slide Number Placeholder 3"/>
          <p:cNvSpPr>
            <a:spLocks noGrp="1"/>
          </p:cNvSpPr>
          <p:nvPr>
            <p:ph type="sldNum" sz="quarter" idx="5"/>
          </p:nvPr>
        </p:nvSpPr>
        <p:spPr/>
        <p:txBody>
          <a:bodyPr/>
          <a:lstStyle/>
          <a:p>
            <a:fld id="{4728B74E-131A-480B-93D4-B718A5EEA7A9}" type="slidenum">
              <a:rPr lang="en-US" smtClean="0"/>
              <a:t>18</a:t>
            </a:fld>
            <a:endParaRPr lang="en-US"/>
          </a:p>
        </p:txBody>
      </p:sp>
    </p:spTree>
    <p:extLst>
      <p:ext uri="{BB962C8B-B14F-4D97-AF65-F5344CB8AC3E}">
        <p14:creationId xmlns:p14="http://schemas.microsoft.com/office/powerpoint/2010/main" val="1136650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P logo (green on white)">
    <p:spTree>
      <p:nvGrpSpPr>
        <p:cNvPr id="1" name=""/>
        <p:cNvGrpSpPr/>
        <p:nvPr/>
      </p:nvGrpSpPr>
      <p:grpSpPr>
        <a:xfrm>
          <a:off x="0" y="0"/>
          <a:ext cx="0" cy="0"/>
          <a:chOff x="0" y="0"/>
          <a:chExt cx="0" cy="0"/>
        </a:xfrm>
      </p:grpSpPr>
      <p:pic>
        <p:nvPicPr>
          <p:cNvPr id="2" name="Picture 3" descr="CPU003_primary_logo_RGB.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3225" y="1068388"/>
            <a:ext cx="57975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2260600" y="4719638"/>
            <a:ext cx="462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a:solidFill>
                  <a:srgbClr val="FFFFFF"/>
                </a:solidFill>
              </a:rPr>
              <a:t>www.calpoly.edu</a:t>
            </a:r>
          </a:p>
        </p:txBody>
      </p:sp>
    </p:spTree>
    <p:custDataLst>
      <p:tags r:id="rId1"/>
    </p:custDataLst>
    <p:extLst>
      <p:ext uri="{BB962C8B-B14F-4D97-AF65-F5344CB8AC3E}">
        <p14:creationId xmlns:p14="http://schemas.microsoft.com/office/powerpoint/2010/main" val="132060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large first (on green)">
    <p:spTree>
      <p:nvGrpSpPr>
        <p:cNvPr id="1" name=""/>
        <p:cNvGrpSpPr/>
        <p:nvPr/>
      </p:nvGrpSpPr>
      <p:grpSpPr>
        <a:xfrm>
          <a:off x="0" y="0"/>
          <a:ext cx="0" cy="0"/>
          <a:chOff x="0" y="0"/>
          <a:chExt cx="0" cy="0"/>
        </a:xfrm>
      </p:grpSpPr>
      <p:sp>
        <p:nvSpPr>
          <p:cNvPr id="4" name="Rectangle 3"/>
          <p:cNvSpPr/>
          <p:nvPr/>
        </p:nvSpPr>
        <p:spPr>
          <a:xfrm>
            <a:off x="0" y="0"/>
            <a:ext cx="9144000" cy="5151438"/>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722313" y="2789238"/>
            <a:ext cx="7699375"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idx="13"/>
          </p:nvPr>
        </p:nvSpPr>
        <p:spPr>
          <a:xfrm>
            <a:off x="722316" y="2848823"/>
            <a:ext cx="7792510" cy="954209"/>
          </a:xfrm>
        </p:spPr>
        <p:txBody>
          <a:bodyPr>
            <a:normAutofit/>
          </a:bodyPr>
          <a:lstStyle>
            <a:lvl1pPr marL="0" indent="0" algn="r">
              <a:buNone/>
              <a:defRPr sz="2400" b="0" i="1" baseline="0">
                <a:solidFill>
                  <a:srgbClr val="FFFFFF"/>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itle 1"/>
          <p:cNvSpPr>
            <a:spLocks noGrp="1"/>
          </p:cNvSpPr>
          <p:nvPr>
            <p:ph type="title"/>
          </p:nvPr>
        </p:nvSpPr>
        <p:spPr>
          <a:xfrm>
            <a:off x="629176" y="1989546"/>
            <a:ext cx="7792510" cy="1277277"/>
          </a:xfrm>
        </p:spPr>
        <p:txBody>
          <a:bodyPr anchor="t">
            <a:normAutofit/>
          </a:bodyPr>
          <a:lstStyle>
            <a:lvl1pPr algn="l">
              <a:defRPr sz="4000" b="1" i="0"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Date Placeholder 3"/>
          <p:cNvSpPr>
            <a:spLocks noGrp="1"/>
          </p:cNvSpPr>
          <p:nvPr>
            <p:ph type="dt" sz="half" idx="14"/>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0BD1211A-9CE7-4E8F-9AB3-FC229049A63C}" type="datetime1">
              <a:rPr lang="en-US" smtClean="0"/>
              <a:t>12/10/2021</a:t>
            </a:fld>
            <a:endParaRPr lang="en-US"/>
          </a:p>
        </p:txBody>
      </p:sp>
      <p:sp>
        <p:nvSpPr>
          <p:cNvPr id="7" name="Slide Number Placeholder 5"/>
          <p:cNvSpPr>
            <a:spLocks noGrp="1"/>
          </p:cNvSpPr>
          <p:nvPr>
            <p:ph type="sldNum" sz="quarter" idx="15"/>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EECA8F18-7321-4B36-A83D-9376A560E5CB}" type="slidenum">
              <a:rPr lang="en-US"/>
              <a:pPr/>
              <a:t>‹#›</a:t>
            </a:fld>
            <a:endParaRPr lang="en-US"/>
          </a:p>
        </p:txBody>
      </p:sp>
    </p:spTree>
    <p:custDataLst>
      <p:tags r:id="rId1"/>
    </p:custDataLst>
    <p:extLst>
      <p:ext uri="{BB962C8B-B14F-4D97-AF65-F5344CB8AC3E}">
        <p14:creationId xmlns:p14="http://schemas.microsoft.com/office/powerpoint/2010/main" val="326028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one column">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457200" y="84847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26"/>
          </p:nvPr>
        </p:nvSpPr>
        <p:spPr>
          <a:xfrm>
            <a:off x="423600" y="905398"/>
            <a:ext cx="8318119" cy="3650177"/>
          </a:xfrm>
        </p:spPr>
        <p:txBody>
          <a:bodyPr/>
          <a:lstStyle>
            <a:lvl1pPr>
              <a:defRPr sz="2000">
                <a:solidFill>
                  <a:srgbClr val="595959"/>
                </a:solidFill>
                <a:latin typeface="Arial" panose="020B0604020202020204" pitchFamily="34" charset="0"/>
                <a:cs typeface="Arial" panose="020B0604020202020204" pitchFamily="34" charset="0"/>
              </a:defRPr>
            </a:lvl1pPr>
            <a:lvl2pPr>
              <a:defRPr sz="2000">
                <a:solidFill>
                  <a:srgbClr val="595959"/>
                </a:solidFill>
                <a:latin typeface="Arial" panose="020B0604020202020204" pitchFamily="34" charset="0"/>
                <a:cs typeface="Arial" panose="020B0604020202020204" pitchFamily="34" charset="0"/>
              </a:defRPr>
            </a:lvl2pPr>
            <a:lvl3pPr>
              <a:defRPr sz="2000">
                <a:solidFill>
                  <a:srgbClr val="595959"/>
                </a:solidFill>
                <a:latin typeface="Arial" panose="020B0604020202020204" pitchFamily="34" charset="0"/>
                <a:cs typeface="Arial" panose="020B0604020202020204" pitchFamily="34" charset="0"/>
              </a:defRPr>
            </a:lvl3pPr>
            <a:lvl4pPr>
              <a:defRPr sz="2000">
                <a:solidFill>
                  <a:srgbClr val="595959"/>
                </a:solidFill>
                <a:latin typeface="Arial" panose="020B0604020202020204" pitchFamily="34" charset="0"/>
                <a:cs typeface="Arial" panose="020B0604020202020204" pitchFamily="34" charset="0"/>
              </a:defRPr>
            </a:lvl4pPr>
            <a:lvl5pPr>
              <a:defRPr sz="2000">
                <a:solidFill>
                  <a:srgbClr val="59595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03189" y="-1266"/>
            <a:ext cx="7792510" cy="906662"/>
          </a:xfrm>
        </p:spPr>
        <p:txBody>
          <a:bodyPr anchor="t">
            <a:normAutofit/>
          </a:bodyPr>
          <a:lstStyle>
            <a:lvl1pPr algn="l">
              <a:defRPr sz="2800" b="1" i="0" cap="none">
                <a:solidFill>
                  <a:srgbClr val="29551A"/>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23578"/>
          <a:stretch/>
        </p:blipFill>
        <p:spPr>
          <a:xfrm>
            <a:off x="8291512" y="4771619"/>
            <a:ext cx="852488" cy="342123"/>
          </a:xfrm>
          <a:prstGeom prst="rect">
            <a:avLst/>
          </a:prstGeom>
        </p:spPr>
      </p:pic>
      <p:sp>
        <p:nvSpPr>
          <p:cNvPr id="8" name="TextBox 7"/>
          <p:cNvSpPr txBox="1"/>
          <p:nvPr userDrawn="1"/>
        </p:nvSpPr>
        <p:spPr>
          <a:xfrm>
            <a:off x="70339" y="4788791"/>
            <a:ext cx="1529859" cy="307777"/>
          </a:xfrm>
          <a:prstGeom prst="rect">
            <a:avLst/>
          </a:prstGeom>
          <a:noFill/>
        </p:spPr>
        <p:txBody>
          <a:bodyPr wrap="square" rtlCol="0">
            <a:spAutoFit/>
          </a:bodyPr>
          <a:lstStyle/>
          <a:p>
            <a:pPr algn="r"/>
            <a:r>
              <a:rPr lang="en-US" sz="1400" b="0" i="1" dirty="0">
                <a:solidFill>
                  <a:schemeClr val="bg1">
                    <a:lumMod val="95000"/>
                  </a:schemeClr>
                </a:solidFill>
              </a:rPr>
              <a:t>CMC</a:t>
            </a:r>
            <a:r>
              <a:rPr lang="en-US" sz="1400" b="0" i="1" baseline="30000" dirty="0">
                <a:solidFill>
                  <a:schemeClr val="bg1">
                    <a:lumMod val="95000"/>
                  </a:schemeClr>
                </a:solidFill>
              </a:rPr>
              <a:t>3</a:t>
            </a:r>
            <a:r>
              <a:rPr lang="en-US" sz="1400" b="0" i="1" baseline="0" dirty="0">
                <a:solidFill>
                  <a:schemeClr val="bg1">
                    <a:lumMod val="95000"/>
                  </a:schemeClr>
                </a:solidFill>
              </a:rPr>
              <a:t>-North, 2021</a:t>
            </a:r>
            <a:endParaRPr lang="en-US" sz="1400" b="0" i="1" dirty="0">
              <a:solidFill>
                <a:schemeClr val="bg1">
                  <a:lumMod val="95000"/>
                </a:schemeClr>
              </a:solidFill>
            </a:endParaRPr>
          </a:p>
        </p:txBody>
      </p:sp>
      <p:cxnSp>
        <p:nvCxnSpPr>
          <p:cNvPr id="10" name="Straight Connector 9"/>
          <p:cNvCxnSpPr/>
          <p:nvPr userDrawn="1"/>
        </p:nvCxnSpPr>
        <p:spPr>
          <a:xfrm>
            <a:off x="8261032" y="4794992"/>
            <a:ext cx="0" cy="295169"/>
          </a:xfrm>
          <a:prstGeom prst="line">
            <a:avLst/>
          </a:prstGeom>
          <a:ln w="9525">
            <a:solidFill>
              <a:schemeClr val="bg1">
                <a:lumMod val="95000"/>
              </a:schemeClr>
            </a:solidFill>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875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text, one column">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457200" y="590550"/>
            <a:ext cx="82296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26"/>
          </p:nvPr>
        </p:nvSpPr>
        <p:spPr>
          <a:xfrm>
            <a:off x="423600" y="905398"/>
            <a:ext cx="8318119" cy="3650177"/>
          </a:xfrm>
        </p:spPr>
        <p:txBody>
          <a:bodyPr/>
          <a:lstStyle>
            <a:lvl1pPr>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03189" y="-1265"/>
            <a:ext cx="7792510" cy="592549"/>
          </a:xfrm>
        </p:spPr>
        <p:txBody>
          <a:bodyPr anchor="t">
            <a:normAutofit/>
          </a:bodyPr>
          <a:lstStyle>
            <a:lvl1pPr algn="l">
              <a:defRPr sz="2800" b="1" i="0"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23578"/>
          <a:stretch/>
        </p:blipFill>
        <p:spPr>
          <a:xfrm>
            <a:off x="8291512" y="4771619"/>
            <a:ext cx="852488" cy="342123"/>
          </a:xfrm>
          <a:prstGeom prst="rect">
            <a:avLst/>
          </a:prstGeom>
        </p:spPr>
      </p:pic>
      <p:cxnSp>
        <p:nvCxnSpPr>
          <p:cNvPr id="7" name="Straight Connector 6"/>
          <p:cNvCxnSpPr/>
          <p:nvPr userDrawn="1"/>
        </p:nvCxnSpPr>
        <p:spPr>
          <a:xfrm>
            <a:off x="8261032" y="4794992"/>
            <a:ext cx="0" cy="295169"/>
          </a:xfrm>
          <a:prstGeom prst="line">
            <a:avLst/>
          </a:prstGeom>
          <a:ln w="9525">
            <a:solidFill>
              <a:schemeClr val="bg1">
                <a:lumMod val="9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userDrawn="1"/>
        </p:nvSpPr>
        <p:spPr>
          <a:xfrm>
            <a:off x="5000131" y="4788791"/>
            <a:ext cx="3195568" cy="307777"/>
          </a:xfrm>
          <a:prstGeom prst="rect">
            <a:avLst/>
          </a:prstGeom>
          <a:noFill/>
        </p:spPr>
        <p:txBody>
          <a:bodyPr wrap="square" rtlCol="0">
            <a:spAutoFit/>
          </a:bodyPr>
          <a:lstStyle/>
          <a:p>
            <a:pPr algn="r"/>
            <a:r>
              <a:rPr lang="en-US" sz="1400" b="0" i="1">
                <a:solidFill>
                  <a:schemeClr val="bg1">
                    <a:lumMod val="95000"/>
                  </a:schemeClr>
                </a:solidFill>
              </a:rPr>
              <a:t>Department Name Here</a:t>
            </a:r>
          </a:p>
        </p:txBody>
      </p:sp>
    </p:spTree>
    <p:custDataLst>
      <p:tags r:id="rId1"/>
    </p:custDataLst>
    <p:extLst>
      <p:ext uri="{BB962C8B-B14F-4D97-AF65-F5344CB8AC3E}">
        <p14:creationId xmlns:p14="http://schemas.microsoft.com/office/powerpoint/2010/main" val="17575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two columns">
    <p:spTree>
      <p:nvGrpSpPr>
        <p:cNvPr id="1" name=""/>
        <p:cNvGrpSpPr/>
        <p:nvPr/>
      </p:nvGrpSpPr>
      <p:grpSpPr>
        <a:xfrm>
          <a:off x="0" y="0"/>
          <a:ext cx="0" cy="0"/>
          <a:chOff x="0" y="0"/>
          <a:chExt cx="0" cy="0"/>
        </a:xfrm>
      </p:grpSpPr>
      <p:sp>
        <p:nvSpPr>
          <p:cNvPr id="7" name="Rectangle 6"/>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26"/>
          </p:nvPr>
        </p:nvSpPr>
        <p:spPr>
          <a:xfrm>
            <a:off x="423600" y="1372973"/>
            <a:ext cx="3944283" cy="3182602"/>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27"/>
          </p:nvPr>
        </p:nvSpPr>
        <p:spPr>
          <a:xfrm>
            <a:off x="4783707" y="1372973"/>
            <a:ext cx="3944283" cy="3182602"/>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13" name="Text Placeholder 2"/>
          <p:cNvSpPr>
            <a:spLocks noGrp="1"/>
          </p:cNvSpPr>
          <p:nvPr>
            <p:ph type="body" idx="1"/>
          </p:nvPr>
        </p:nvSpPr>
        <p:spPr>
          <a:xfrm>
            <a:off x="4783970" y="850858"/>
            <a:ext cx="3944020" cy="384603"/>
          </a:xfrm>
        </p:spPr>
        <p:txBody>
          <a:bodyPr anchor="b">
            <a:normAutofit/>
          </a:bodyPr>
          <a:lstStyle>
            <a:lvl1pPr marL="0" indent="0">
              <a:buNone/>
              <a:defRPr sz="2100" b="1" i="1" baseline="0">
                <a:solidFill>
                  <a:srgbClr val="29551A"/>
                </a:solidFill>
                <a:latin typeface="Palatino Linotype"/>
                <a:cs typeface="Palatino Linotyp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
          <p:cNvSpPr>
            <a:spLocks noGrp="1"/>
          </p:cNvSpPr>
          <p:nvPr>
            <p:ph type="body" idx="30"/>
          </p:nvPr>
        </p:nvSpPr>
        <p:spPr>
          <a:xfrm>
            <a:off x="423863" y="850858"/>
            <a:ext cx="3944020" cy="384603"/>
          </a:xfrm>
        </p:spPr>
        <p:txBody>
          <a:bodyPr anchor="b">
            <a:normAutofit/>
          </a:bodyPr>
          <a:lstStyle>
            <a:lvl1pPr marL="0" indent="0">
              <a:buNone/>
              <a:defRPr sz="2100" b="1" i="1" baseline="0">
                <a:solidFill>
                  <a:srgbClr val="29551A"/>
                </a:solidFill>
                <a:latin typeface="Palatino Linotype"/>
                <a:cs typeface="Palatino Linotyp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3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D771C787-8B4C-4AFC-AB2B-E8B32E4F9E13}" type="datetime1">
              <a:rPr lang="en-US" smtClean="0"/>
              <a:t>12/10/2021</a:t>
            </a:fld>
            <a:endParaRPr lang="en-US"/>
          </a:p>
        </p:txBody>
      </p:sp>
      <p:sp>
        <p:nvSpPr>
          <p:cNvPr id="10" name="Slide Number Placeholder 5"/>
          <p:cNvSpPr>
            <a:spLocks noGrp="1"/>
          </p:cNvSpPr>
          <p:nvPr>
            <p:ph type="sldNum" sz="quarter" idx="3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3F65B8BC-C975-44DF-9EAB-CC5566988564}" type="slidenum">
              <a:rPr lang="en-US"/>
              <a:pPr/>
              <a:t>‹#›</a:t>
            </a:fld>
            <a:endParaRPr lang="en-US"/>
          </a:p>
        </p:txBody>
      </p:sp>
    </p:spTree>
    <p:custDataLst>
      <p:tags r:id="rId1"/>
    </p:custDataLst>
    <p:extLst>
      <p:ext uri="{BB962C8B-B14F-4D97-AF65-F5344CB8AC3E}">
        <p14:creationId xmlns:p14="http://schemas.microsoft.com/office/powerpoint/2010/main" val="265577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1)">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2"/>
          <p:cNvSpPr>
            <a:spLocks noGrp="1"/>
          </p:cNvSpPr>
          <p:nvPr>
            <p:ph type="pic" idx="1"/>
          </p:nvPr>
        </p:nvSpPr>
        <p:spPr>
          <a:xfrm>
            <a:off x="0" y="591285"/>
            <a:ext cx="9144000" cy="4108974"/>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6"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5" name="Date Placeholder 3"/>
          <p:cNvSpPr>
            <a:spLocks noGrp="1"/>
          </p:cNvSpPr>
          <p:nvPr>
            <p:ph type="dt" sz="half" idx="10"/>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7C35B14C-DC21-45FD-96B5-A57C3FAFCC49}" type="datetime1">
              <a:rPr lang="en-US" smtClean="0"/>
              <a:t>12/10/2021</a:t>
            </a:fld>
            <a:endParaRPr lang="en-US"/>
          </a:p>
        </p:txBody>
      </p:sp>
      <p:sp>
        <p:nvSpPr>
          <p:cNvPr id="6" name="Slide Number Placeholder 5"/>
          <p:cNvSpPr>
            <a:spLocks noGrp="1"/>
          </p:cNvSpPr>
          <p:nvPr>
            <p:ph type="sldNum" sz="quarter" idx="11"/>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D30BC5C7-E9D8-4217-A430-5196F1B45A1B}" type="slidenum">
              <a:rPr lang="en-US"/>
              <a:pPr/>
              <a:t>‹#›</a:t>
            </a:fld>
            <a:endParaRPr lang="en-US"/>
          </a:p>
        </p:txBody>
      </p:sp>
    </p:spTree>
    <p:custDataLst>
      <p:tags r:id="rId1"/>
    </p:custDataLst>
    <p:extLst>
      <p:ext uri="{BB962C8B-B14F-4D97-AF65-F5344CB8AC3E}">
        <p14:creationId xmlns:p14="http://schemas.microsoft.com/office/powerpoint/2010/main" val="420512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photo (1)">
    <p:spTree>
      <p:nvGrpSpPr>
        <p:cNvPr id="1" name=""/>
        <p:cNvGrpSpPr/>
        <p:nvPr/>
      </p:nvGrpSpPr>
      <p:grpSpPr>
        <a:xfrm>
          <a:off x="0" y="0"/>
          <a:ext cx="0" cy="0"/>
          <a:chOff x="0" y="0"/>
          <a:chExt cx="0" cy="0"/>
        </a:xfrm>
      </p:grpSpPr>
      <p:sp>
        <p:nvSpPr>
          <p:cNvPr id="3" name="Rectangle 2"/>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2"/>
          <p:cNvSpPr>
            <a:spLocks noGrp="1"/>
          </p:cNvSpPr>
          <p:nvPr>
            <p:ph type="pic" idx="1"/>
          </p:nvPr>
        </p:nvSpPr>
        <p:spPr>
          <a:xfrm>
            <a:off x="0" y="0"/>
            <a:ext cx="9144000" cy="4700259"/>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Date Placeholder 3"/>
          <p:cNvSpPr>
            <a:spLocks noGrp="1"/>
          </p:cNvSpPr>
          <p:nvPr>
            <p:ph type="dt" sz="half" idx="10"/>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BE73F47F-18AB-43F9-8F50-A370BCA2D027}" type="datetime1">
              <a:rPr lang="en-US" smtClean="0"/>
              <a:t>12/10/2021</a:t>
            </a:fld>
            <a:endParaRPr lang="en-US"/>
          </a:p>
        </p:txBody>
      </p:sp>
      <p:sp>
        <p:nvSpPr>
          <p:cNvPr id="5" name="Slide Number Placeholder 5"/>
          <p:cNvSpPr>
            <a:spLocks noGrp="1"/>
          </p:cNvSpPr>
          <p:nvPr>
            <p:ph type="sldNum" sz="quarter" idx="11"/>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3ABDAD4C-F747-4892-9E02-B351A9363283}" type="slidenum">
              <a:rPr lang="en-US"/>
              <a:pPr/>
              <a:t>‹#›</a:t>
            </a:fld>
            <a:endParaRPr lang="en-US"/>
          </a:p>
        </p:txBody>
      </p:sp>
    </p:spTree>
    <p:extLst>
      <p:ext uri="{BB962C8B-B14F-4D97-AF65-F5344CB8AC3E}">
        <p14:creationId xmlns:p14="http://schemas.microsoft.com/office/powerpoint/2010/main" val="410585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photo (2)">
    <p:spTree>
      <p:nvGrpSpPr>
        <p:cNvPr id="1" name=""/>
        <p:cNvGrpSpPr/>
        <p:nvPr/>
      </p:nvGrpSpPr>
      <p:grpSpPr>
        <a:xfrm>
          <a:off x="0" y="0"/>
          <a:ext cx="0" cy="0"/>
          <a:chOff x="0" y="0"/>
          <a:chExt cx="0" cy="0"/>
        </a:xfrm>
      </p:grpSpPr>
      <p:sp>
        <p:nvSpPr>
          <p:cNvPr id="5" name="Rectangle 4"/>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icture Placeholder 2"/>
          <p:cNvSpPr>
            <a:spLocks noGrp="1"/>
          </p:cNvSpPr>
          <p:nvPr>
            <p:ph type="pic" idx="39"/>
          </p:nvPr>
        </p:nvSpPr>
        <p:spPr>
          <a:xfrm>
            <a:off x="1" y="591284"/>
            <a:ext cx="4553712" cy="4108975"/>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Picture Placeholder 2"/>
          <p:cNvSpPr>
            <a:spLocks noGrp="1"/>
          </p:cNvSpPr>
          <p:nvPr>
            <p:ph type="pic" idx="40"/>
          </p:nvPr>
        </p:nvSpPr>
        <p:spPr>
          <a:xfrm>
            <a:off x="4590289" y="591284"/>
            <a:ext cx="4553712" cy="4108975"/>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6" name="Date Placeholder 3"/>
          <p:cNvSpPr>
            <a:spLocks noGrp="1"/>
          </p:cNvSpPr>
          <p:nvPr>
            <p:ph type="dt" sz="half" idx="4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F6F468F2-F510-45C5-B43F-D0119B9D67AB}" type="datetime1">
              <a:rPr lang="en-US" smtClean="0"/>
              <a:t>12/10/2021</a:t>
            </a:fld>
            <a:endParaRPr lang="en-US"/>
          </a:p>
        </p:txBody>
      </p:sp>
      <p:sp>
        <p:nvSpPr>
          <p:cNvPr id="7" name="Slide Number Placeholder 5"/>
          <p:cNvSpPr>
            <a:spLocks noGrp="1"/>
          </p:cNvSpPr>
          <p:nvPr>
            <p:ph type="sldNum" sz="quarter" idx="4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32DF5F8B-1960-4890-8C1E-FCDF926B53CB}" type="slidenum">
              <a:rPr lang="en-US"/>
              <a:pPr/>
              <a:t>‹#›</a:t>
            </a:fld>
            <a:endParaRPr lang="en-US"/>
          </a:p>
        </p:txBody>
      </p:sp>
    </p:spTree>
    <p:extLst>
      <p:ext uri="{BB962C8B-B14F-4D97-AF65-F5344CB8AC3E}">
        <p14:creationId xmlns:p14="http://schemas.microsoft.com/office/powerpoint/2010/main" val="93206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creen photos (2)">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icture Placeholder 2"/>
          <p:cNvSpPr>
            <a:spLocks noGrp="1"/>
          </p:cNvSpPr>
          <p:nvPr>
            <p:ph type="pic" idx="39"/>
          </p:nvPr>
        </p:nvSpPr>
        <p:spPr>
          <a:xfrm>
            <a:off x="1" y="0"/>
            <a:ext cx="4553712" cy="4700259"/>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Picture Placeholder 2"/>
          <p:cNvSpPr>
            <a:spLocks noGrp="1"/>
          </p:cNvSpPr>
          <p:nvPr>
            <p:ph type="pic" idx="40"/>
          </p:nvPr>
        </p:nvSpPr>
        <p:spPr>
          <a:xfrm>
            <a:off x="4590289" y="0"/>
            <a:ext cx="4553712" cy="4700259"/>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5" name="Date Placeholder 3"/>
          <p:cNvSpPr>
            <a:spLocks noGrp="1"/>
          </p:cNvSpPr>
          <p:nvPr>
            <p:ph type="dt" sz="half" idx="4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8F2B1312-F3D9-46A4-A38C-8A8E391D2291}" type="datetime1">
              <a:rPr lang="en-US" smtClean="0"/>
              <a:t>12/10/2021</a:t>
            </a:fld>
            <a:endParaRPr lang="en-US"/>
          </a:p>
        </p:txBody>
      </p:sp>
      <p:sp>
        <p:nvSpPr>
          <p:cNvPr id="6" name="Slide Number Placeholder 5"/>
          <p:cNvSpPr>
            <a:spLocks noGrp="1"/>
          </p:cNvSpPr>
          <p:nvPr>
            <p:ph type="sldNum" sz="quarter" idx="4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803CD76E-11F5-4F71-855B-93A5E04DA0F7}" type="slidenum">
              <a:rPr lang="en-US"/>
              <a:pPr/>
              <a:t>‹#›</a:t>
            </a:fld>
            <a:endParaRPr lang="en-US"/>
          </a:p>
        </p:txBody>
      </p:sp>
    </p:spTree>
    <p:extLst>
      <p:ext uri="{BB962C8B-B14F-4D97-AF65-F5344CB8AC3E}">
        <p14:creationId xmlns:p14="http://schemas.microsoft.com/office/powerpoint/2010/main" val="370411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photo (3)">
    <p:spTree>
      <p:nvGrpSpPr>
        <p:cNvPr id="1" name=""/>
        <p:cNvGrpSpPr/>
        <p:nvPr/>
      </p:nvGrpSpPr>
      <p:grpSpPr>
        <a:xfrm>
          <a:off x="0" y="0"/>
          <a:ext cx="0" cy="0"/>
          <a:chOff x="0" y="0"/>
          <a:chExt cx="0" cy="0"/>
        </a:xfrm>
      </p:grpSpPr>
      <p:sp>
        <p:nvSpPr>
          <p:cNvPr id="6" name="Rectangle 5"/>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2"/>
          <p:cNvSpPr>
            <a:spLocks noGrp="1"/>
          </p:cNvSpPr>
          <p:nvPr>
            <p:ph type="pic" idx="40"/>
          </p:nvPr>
        </p:nvSpPr>
        <p:spPr>
          <a:xfrm>
            <a:off x="1" y="591284"/>
            <a:ext cx="4553712" cy="4108975"/>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Picture Placeholder 2"/>
          <p:cNvSpPr>
            <a:spLocks noGrp="1"/>
          </p:cNvSpPr>
          <p:nvPr>
            <p:ph type="pic" idx="41"/>
          </p:nvPr>
        </p:nvSpPr>
        <p:spPr>
          <a:xfrm>
            <a:off x="4590289" y="591283"/>
            <a:ext cx="4553712"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9" name="Picture Placeholder 2"/>
          <p:cNvSpPr>
            <a:spLocks noGrp="1"/>
          </p:cNvSpPr>
          <p:nvPr>
            <p:ph type="pic" idx="42"/>
          </p:nvPr>
        </p:nvSpPr>
        <p:spPr>
          <a:xfrm>
            <a:off x="4590289" y="2661147"/>
            <a:ext cx="4553712"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2"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7" name="Date Placeholder 3"/>
          <p:cNvSpPr>
            <a:spLocks noGrp="1"/>
          </p:cNvSpPr>
          <p:nvPr>
            <p:ph type="dt" sz="half" idx="43"/>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6704BD63-F5AC-48AD-8254-910A4091EB66}" type="datetime1">
              <a:rPr lang="en-US" smtClean="0"/>
              <a:t>12/10/2021</a:t>
            </a:fld>
            <a:endParaRPr lang="en-US"/>
          </a:p>
        </p:txBody>
      </p:sp>
      <p:sp>
        <p:nvSpPr>
          <p:cNvPr id="8" name="Slide Number Placeholder 5"/>
          <p:cNvSpPr>
            <a:spLocks noGrp="1"/>
          </p:cNvSpPr>
          <p:nvPr>
            <p:ph type="sldNum" sz="quarter" idx="44"/>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912C530F-F3F6-443B-A1B9-1325A18A852B}" type="slidenum">
              <a:rPr lang="en-US"/>
              <a:pPr/>
              <a:t>‹#›</a:t>
            </a:fld>
            <a:endParaRPr lang="en-US"/>
          </a:p>
        </p:txBody>
      </p:sp>
    </p:spTree>
    <p:extLst>
      <p:ext uri="{BB962C8B-B14F-4D97-AF65-F5344CB8AC3E}">
        <p14:creationId xmlns:p14="http://schemas.microsoft.com/office/powerpoint/2010/main" val="344004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photos (3)">
    <p:spTree>
      <p:nvGrpSpPr>
        <p:cNvPr id="1" name=""/>
        <p:cNvGrpSpPr/>
        <p:nvPr/>
      </p:nvGrpSpPr>
      <p:grpSpPr>
        <a:xfrm>
          <a:off x="0" y="0"/>
          <a:ext cx="0" cy="0"/>
          <a:chOff x="0" y="0"/>
          <a:chExt cx="0" cy="0"/>
        </a:xfrm>
      </p:grpSpPr>
      <p:sp>
        <p:nvSpPr>
          <p:cNvPr id="5" name="Rectangle 4"/>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2"/>
          <p:cNvSpPr>
            <a:spLocks noGrp="1"/>
          </p:cNvSpPr>
          <p:nvPr>
            <p:ph type="pic" idx="40"/>
          </p:nvPr>
        </p:nvSpPr>
        <p:spPr>
          <a:xfrm>
            <a:off x="1" y="0"/>
            <a:ext cx="4553712" cy="4700259"/>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Picture Placeholder 2"/>
          <p:cNvSpPr>
            <a:spLocks noGrp="1"/>
          </p:cNvSpPr>
          <p:nvPr>
            <p:ph type="pic" idx="41"/>
          </p:nvPr>
        </p:nvSpPr>
        <p:spPr>
          <a:xfrm>
            <a:off x="4590289" y="0"/>
            <a:ext cx="4553712"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Picture Placeholder 2"/>
          <p:cNvSpPr>
            <a:spLocks noGrp="1"/>
          </p:cNvSpPr>
          <p:nvPr>
            <p:ph type="pic" idx="42"/>
          </p:nvPr>
        </p:nvSpPr>
        <p:spPr>
          <a:xfrm>
            <a:off x="4590289" y="2368539"/>
            <a:ext cx="4553712"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6" name="Date Placeholder 3"/>
          <p:cNvSpPr>
            <a:spLocks noGrp="1"/>
          </p:cNvSpPr>
          <p:nvPr>
            <p:ph type="dt" sz="half" idx="43"/>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59122519-350A-4416-BA27-CADC4D4FF918}" type="datetime1">
              <a:rPr lang="en-US" smtClean="0"/>
              <a:t>12/10/2021</a:t>
            </a:fld>
            <a:endParaRPr lang="en-US"/>
          </a:p>
        </p:txBody>
      </p:sp>
      <p:sp>
        <p:nvSpPr>
          <p:cNvPr id="7" name="Slide Number Placeholder 5"/>
          <p:cNvSpPr>
            <a:spLocks noGrp="1"/>
          </p:cNvSpPr>
          <p:nvPr>
            <p:ph type="sldNum" sz="quarter" idx="44"/>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1F2F584E-2F61-4D96-A427-222AAD1B5336}" type="slidenum">
              <a:rPr lang="en-US"/>
              <a:pPr/>
              <a:t>‹#›</a:t>
            </a:fld>
            <a:endParaRPr lang="en-US"/>
          </a:p>
        </p:txBody>
      </p:sp>
    </p:spTree>
    <p:extLst>
      <p:ext uri="{BB962C8B-B14F-4D97-AF65-F5344CB8AC3E}">
        <p14:creationId xmlns:p14="http://schemas.microsoft.com/office/powerpoint/2010/main" val="85950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P logo (white on green)">
    <p:spTree>
      <p:nvGrpSpPr>
        <p:cNvPr id="1" name=""/>
        <p:cNvGrpSpPr/>
        <p:nvPr/>
      </p:nvGrpSpPr>
      <p:grpSpPr>
        <a:xfrm>
          <a:off x="0" y="0"/>
          <a:ext cx="0" cy="0"/>
          <a:chOff x="0" y="0"/>
          <a:chExt cx="0" cy="0"/>
        </a:xfrm>
      </p:grpSpPr>
      <p:sp>
        <p:nvSpPr>
          <p:cNvPr id="2" name="Rectangle 1"/>
          <p:cNvSpPr/>
          <p:nvPr/>
        </p:nvSpPr>
        <p:spPr>
          <a:xfrm>
            <a:off x="0" y="0"/>
            <a:ext cx="9144000" cy="5151438"/>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p:nvSpPr>
        <p:spPr bwMode="auto">
          <a:xfrm>
            <a:off x="2260600" y="4719638"/>
            <a:ext cx="462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a:solidFill>
                  <a:srgbClr val="FFFFFF"/>
                </a:solidFill>
              </a:rPr>
              <a:t>www.calpoly.edu</a:t>
            </a:r>
          </a:p>
        </p:txBody>
      </p:sp>
      <p:pic>
        <p:nvPicPr>
          <p:cNvPr id="4"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3225" y="1068388"/>
            <a:ext cx="57975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61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photo (6)">
    <p:spTree>
      <p:nvGrpSpPr>
        <p:cNvPr id="1" name=""/>
        <p:cNvGrpSpPr/>
        <p:nvPr/>
      </p:nvGrpSpPr>
      <p:grpSpPr>
        <a:xfrm>
          <a:off x="0" y="0"/>
          <a:ext cx="0" cy="0"/>
          <a:chOff x="0" y="0"/>
          <a:chExt cx="0" cy="0"/>
        </a:xfrm>
      </p:grpSpPr>
      <p:sp>
        <p:nvSpPr>
          <p:cNvPr id="10" name="Rectangle 9"/>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2"/>
          <p:cNvSpPr>
            <a:spLocks noGrp="1"/>
          </p:cNvSpPr>
          <p:nvPr>
            <p:ph type="pic" idx="40"/>
          </p:nvPr>
        </p:nvSpPr>
        <p:spPr>
          <a:xfrm>
            <a:off x="1" y="591284"/>
            <a:ext cx="4553712" cy="2039111"/>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Picture Placeholder 2"/>
          <p:cNvSpPr>
            <a:spLocks noGrp="1"/>
          </p:cNvSpPr>
          <p:nvPr>
            <p:ph type="pic" idx="41"/>
          </p:nvPr>
        </p:nvSpPr>
        <p:spPr>
          <a:xfrm>
            <a:off x="4590289" y="591283"/>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9" name="Picture Placeholder 2"/>
          <p:cNvSpPr>
            <a:spLocks noGrp="1"/>
          </p:cNvSpPr>
          <p:nvPr>
            <p:ph type="pic" idx="42"/>
          </p:nvPr>
        </p:nvSpPr>
        <p:spPr>
          <a:xfrm>
            <a:off x="4590289" y="2661147"/>
            <a:ext cx="4553712"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Picture Placeholder 2"/>
          <p:cNvSpPr>
            <a:spLocks noGrp="1"/>
          </p:cNvSpPr>
          <p:nvPr>
            <p:ph type="pic" idx="44"/>
          </p:nvPr>
        </p:nvSpPr>
        <p:spPr>
          <a:xfrm>
            <a:off x="6885433" y="591283"/>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4" name="Picture Placeholder 2"/>
          <p:cNvSpPr>
            <a:spLocks noGrp="1"/>
          </p:cNvSpPr>
          <p:nvPr>
            <p:ph type="pic" idx="45"/>
          </p:nvPr>
        </p:nvSpPr>
        <p:spPr>
          <a:xfrm>
            <a:off x="0" y="2662052"/>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Picture Placeholder 2"/>
          <p:cNvSpPr>
            <a:spLocks noGrp="1"/>
          </p:cNvSpPr>
          <p:nvPr>
            <p:ph type="pic" idx="46"/>
          </p:nvPr>
        </p:nvSpPr>
        <p:spPr>
          <a:xfrm>
            <a:off x="2295144" y="2662052"/>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6"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13" name="Date Placeholder 3"/>
          <p:cNvSpPr>
            <a:spLocks noGrp="1"/>
          </p:cNvSpPr>
          <p:nvPr>
            <p:ph type="dt" sz="half" idx="47"/>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1C31BB4D-A3FD-4DC6-A152-9228FEFA00F4}" type="datetime1">
              <a:rPr lang="en-US" smtClean="0"/>
              <a:t>12/10/2021</a:t>
            </a:fld>
            <a:endParaRPr lang="en-US"/>
          </a:p>
        </p:txBody>
      </p:sp>
      <p:sp>
        <p:nvSpPr>
          <p:cNvPr id="17" name="Slide Number Placeholder 5"/>
          <p:cNvSpPr>
            <a:spLocks noGrp="1"/>
          </p:cNvSpPr>
          <p:nvPr>
            <p:ph type="sldNum" sz="quarter" idx="48"/>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A9B3B996-7AF6-4BC9-9324-7E488133B3A9}" type="slidenum">
              <a:rPr lang="en-US"/>
              <a:pPr/>
              <a:t>‹#›</a:t>
            </a:fld>
            <a:endParaRPr lang="en-US"/>
          </a:p>
        </p:txBody>
      </p:sp>
    </p:spTree>
    <p:extLst>
      <p:ext uri="{BB962C8B-B14F-4D97-AF65-F5344CB8AC3E}">
        <p14:creationId xmlns:p14="http://schemas.microsoft.com/office/powerpoint/2010/main" val="231587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creen photos (6)">
    <p:spTree>
      <p:nvGrpSpPr>
        <p:cNvPr id="1" name=""/>
        <p:cNvGrpSpPr/>
        <p:nvPr/>
      </p:nvGrpSpPr>
      <p:grpSpPr>
        <a:xfrm>
          <a:off x="0" y="0"/>
          <a:ext cx="0" cy="0"/>
          <a:chOff x="0" y="0"/>
          <a:chExt cx="0" cy="0"/>
        </a:xfrm>
      </p:grpSpPr>
      <p:sp>
        <p:nvSpPr>
          <p:cNvPr id="8" name="Rectangle 7"/>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icture Placeholder 2"/>
          <p:cNvSpPr>
            <a:spLocks noGrp="1"/>
          </p:cNvSpPr>
          <p:nvPr>
            <p:ph type="pic" idx="40"/>
          </p:nvPr>
        </p:nvSpPr>
        <p:spPr>
          <a:xfrm>
            <a:off x="1" y="0"/>
            <a:ext cx="4553712"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Picture Placeholder 2"/>
          <p:cNvSpPr>
            <a:spLocks noGrp="1"/>
          </p:cNvSpPr>
          <p:nvPr>
            <p:ph type="pic" idx="41"/>
          </p:nvPr>
        </p:nvSpPr>
        <p:spPr>
          <a:xfrm>
            <a:off x="4590289" y="0"/>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Picture Placeholder 2"/>
          <p:cNvSpPr>
            <a:spLocks noGrp="1"/>
          </p:cNvSpPr>
          <p:nvPr>
            <p:ph type="pic" idx="43"/>
          </p:nvPr>
        </p:nvSpPr>
        <p:spPr>
          <a:xfrm>
            <a:off x="6885433" y="0"/>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2" name="Picture Placeholder 2"/>
          <p:cNvSpPr>
            <a:spLocks noGrp="1"/>
          </p:cNvSpPr>
          <p:nvPr>
            <p:ph type="pic" idx="46"/>
          </p:nvPr>
        </p:nvSpPr>
        <p:spPr>
          <a:xfrm>
            <a:off x="4590289" y="2368539"/>
            <a:ext cx="4553712"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3" name="Picture Placeholder 2"/>
          <p:cNvSpPr>
            <a:spLocks noGrp="1"/>
          </p:cNvSpPr>
          <p:nvPr>
            <p:ph type="pic" idx="47"/>
          </p:nvPr>
        </p:nvSpPr>
        <p:spPr>
          <a:xfrm>
            <a:off x="0" y="2368539"/>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4" name="Picture Placeholder 2"/>
          <p:cNvSpPr>
            <a:spLocks noGrp="1"/>
          </p:cNvSpPr>
          <p:nvPr>
            <p:ph type="pic" idx="48"/>
          </p:nvPr>
        </p:nvSpPr>
        <p:spPr>
          <a:xfrm>
            <a:off x="2295144" y="2368539"/>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Date Placeholder 3"/>
          <p:cNvSpPr>
            <a:spLocks noGrp="1"/>
          </p:cNvSpPr>
          <p:nvPr>
            <p:ph type="dt" sz="half" idx="49"/>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B3E351CA-C82C-4663-93DF-2CA6F191E599}" type="datetime1">
              <a:rPr lang="en-US" smtClean="0"/>
              <a:t>12/10/2021</a:t>
            </a:fld>
            <a:endParaRPr lang="en-US"/>
          </a:p>
        </p:txBody>
      </p:sp>
      <p:sp>
        <p:nvSpPr>
          <p:cNvPr id="13" name="Slide Number Placeholder 5"/>
          <p:cNvSpPr>
            <a:spLocks noGrp="1"/>
          </p:cNvSpPr>
          <p:nvPr>
            <p:ph type="sldNum" sz="quarter" idx="50"/>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C3968613-2F53-4FB9-9064-B0746BA197E8}" type="slidenum">
              <a:rPr lang="en-US"/>
              <a:pPr/>
              <a:t>‹#›</a:t>
            </a:fld>
            <a:endParaRPr lang="en-US"/>
          </a:p>
        </p:txBody>
      </p:sp>
    </p:spTree>
    <p:extLst>
      <p:ext uri="{BB962C8B-B14F-4D97-AF65-F5344CB8AC3E}">
        <p14:creationId xmlns:p14="http://schemas.microsoft.com/office/powerpoint/2010/main" val="310420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photo (8)">
    <p:spTree>
      <p:nvGrpSpPr>
        <p:cNvPr id="1" name=""/>
        <p:cNvGrpSpPr/>
        <p:nvPr/>
      </p:nvGrpSpPr>
      <p:grpSpPr>
        <a:xfrm>
          <a:off x="0" y="0"/>
          <a:ext cx="0" cy="0"/>
          <a:chOff x="0" y="0"/>
          <a:chExt cx="0" cy="0"/>
        </a:xfrm>
      </p:grpSpPr>
      <p:sp>
        <p:nvSpPr>
          <p:cNvPr id="13" name="Rectangle 12"/>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2"/>
          <p:cNvSpPr>
            <a:spLocks noGrp="1"/>
          </p:cNvSpPr>
          <p:nvPr>
            <p:ph type="pic" idx="41"/>
          </p:nvPr>
        </p:nvSpPr>
        <p:spPr>
          <a:xfrm>
            <a:off x="4590289" y="591283"/>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Picture Placeholder 2"/>
          <p:cNvSpPr>
            <a:spLocks noGrp="1"/>
          </p:cNvSpPr>
          <p:nvPr>
            <p:ph type="pic" idx="44"/>
          </p:nvPr>
        </p:nvSpPr>
        <p:spPr>
          <a:xfrm>
            <a:off x="6885433" y="591283"/>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4" name="Picture Placeholder 2"/>
          <p:cNvSpPr>
            <a:spLocks noGrp="1"/>
          </p:cNvSpPr>
          <p:nvPr>
            <p:ph type="pic" idx="45"/>
          </p:nvPr>
        </p:nvSpPr>
        <p:spPr>
          <a:xfrm>
            <a:off x="0" y="2662052"/>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Picture Placeholder 2"/>
          <p:cNvSpPr>
            <a:spLocks noGrp="1"/>
          </p:cNvSpPr>
          <p:nvPr>
            <p:ph type="pic" idx="46"/>
          </p:nvPr>
        </p:nvSpPr>
        <p:spPr>
          <a:xfrm>
            <a:off x="2295144" y="2662052"/>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6" name="Picture Placeholder 2"/>
          <p:cNvSpPr>
            <a:spLocks noGrp="1"/>
          </p:cNvSpPr>
          <p:nvPr>
            <p:ph type="pic" idx="47"/>
          </p:nvPr>
        </p:nvSpPr>
        <p:spPr>
          <a:xfrm>
            <a:off x="0" y="591283"/>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7" name="Picture Placeholder 2"/>
          <p:cNvSpPr>
            <a:spLocks noGrp="1"/>
          </p:cNvSpPr>
          <p:nvPr>
            <p:ph type="pic" idx="48"/>
          </p:nvPr>
        </p:nvSpPr>
        <p:spPr>
          <a:xfrm>
            <a:off x="2295144" y="591283"/>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8" name="Picture Placeholder 2"/>
          <p:cNvSpPr>
            <a:spLocks noGrp="1"/>
          </p:cNvSpPr>
          <p:nvPr>
            <p:ph type="pic" idx="49"/>
          </p:nvPr>
        </p:nvSpPr>
        <p:spPr>
          <a:xfrm>
            <a:off x="4590288" y="2662052"/>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2" name="Picture Placeholder 2"/>
          <p:cNvSpPr>
            <a:spLocks noGrp="1"/>
          </p:cNvSpPr>
          <p:nvPr>
            <p:ph type="pic" idx="50"/>
          </p:nvPr>
        </p:nvSpPr>
        <p:spPr>
          <a:xfrm>
            <a:off x="6885432" y="2662052"/>
            <a:ext cx="2258568" cy="2039112"/>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3"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19" name="Date Placeholder 3"/>
          <p:cNvSpPr>
            <a:spLocks noGrp="1"/>
          </p:cNvSpPr>
          <p:nvPr>
            <p:ph type="dt" sz="half" idx="5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39B5916C-A037-4F53-A414-564B4EEC9E1B}" type="datetime1">
              <a:rPr lang="en-US" smtClean="0"/>
              <a:t>12/10/2021</a:t>
            </a:fld>
            <a:endParaRPr lang="en-US"/>
          </a:p>
        </p:txBody>
      </p:sp>
      <p:sp>
        <p:nvSpPr>
          <p:cNvPr id="20" name="Slide Number Placeholder 5"/>
          <p:cNvSpPr>
            <a:spLocks noGrp="1"/>
          </p:cNvSpPr>
          <p:nvPr>
            <p:ph type="sldNum" sz="quarter" idx="5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995253CE-9904-4998-823A-D3AFE445E1E2}" type="slidenum">
              <a:rPr lang="en-US"/>
              <a:pPr/>
              <a:t>‹#›</a:t>
            </a:fld>
            <a:endParaRPr lang="en-US"/>
          </a:p>
        </p:txBody>
      </p:sp>
    </p:spTree>
    <p:extLst>
      <p:ext uri="{BB962C8B-B14F-4D97-AF65-F5344CB8AC3E}">
        <p14:creationId xmlns:p14="http://schemas.microsoft.com/office/powerpoint/2010/main" val="122498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photos (8)">
    <p:spTree>
      <p:nvGrpSpPr>
        <p:cNvPr id="1" name=""/>
        <p:cNvGrpSpPr/>
        <p:nvPr/>
      </p:nvGrpSpPr>
      <p:grpSpPr>
        <a:xfrm>
          <a:off x="0" y="0"/>
          <a:ext cx="0" cy="0"/>
          <a:chOff x="0" y="0"/>
          <a:chExt cx="0" cy="0"/>
        </a:xfrm>
      </p:grpSpPr>
      <p:sp>
        <p:nvSpPr>
          <p:cNvPr id="10" name="Rectangle 9"/>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2"/>
          <p:cNvSpPr>
            <a:spLocks noGrp="1"/>
          </p:cNvSpPr>
          <p:nvPr>
            <p:ph type="pic" idx="41"/>
          </p:nvPr>
        </p:nvSpPr>
        <p:spPr>
          <a:xfrm>
            <a:off x="4590289" y="2369444"/>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Picture Placeholder 2"/>
          <p:cNvSpPr>
            <a:spLocks noGrp="1"/>
          </p:cNvSpPr>
          <p:nvPr>
            <p:ph type="pic" idx="44"/>
          </p:nvPr>
        </p:nvSpPr>
        <p:spPr>
          <a:xfrm>
            <a:off x="6885433" y="2369444"/>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6" name="Picture Placeholder 2"/>
          <p:cNvSpPr>
            <a:spLocks noGrp="1"/>
          </p:cNvSpPr>
          <p:nvPr>
            <p:ph type="pic" idx="47"/>
          </p:nvPr>
        </p:nvSpPr>
        <p:spPr>
          <a:xfrm>
            <a:off x="0" y="2369444"/>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7" name="Picture Placeholder 2"/>
          <p:cNvSpPr>
            <a:spLocks noGrp="1"/>
          </p:cNvSpPr>
          <p:nvPr>
            <p:ph type="pic" idx="48"/>
          </p:nvPr>
        </p:nvSpPr>
        <p:spPr>
          <a:xfrm>
            <a:off x="2295144" y="2369444"/>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9" name="Picture Placeholder 2"/>
          <p:cNvSpPr>
            <a:spLocks noGrp="1"/>
          </p:cNvSpPr>
          <p:nvPr>
            <p:ph type="pic" idx="49"/>
          </p:nvPr>
        </p:nvSpPr>
        <p:spPr>
          <a:xfrm>
            <a:off x="4590289" y="1066"/>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3" name="Picture Placeholder 2"/>
          <p:cNvSpPr>
            <a:spLocks noGrp="1"/>
          </p:cNvSpPr>
          <p:nvPr>
            <p:ph type="pic" idx="50"/>
          </p:nvPr>
        </p:nvSpPr>
        <p:spPr>
          <a:xfrm>
            <a:off x="6885433" y="1066"/>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4" name="Picture Placeholder 2"/>
          <p:cNvSpPr>
            <a:spLocks noGrp="1"/>
          </p:cNvSpPr>
          <p:nvPr>
            <p:ph type="pic" idx="51"/>
          </p:nvPr>
        </p:nvSpPr>
        <p:spPr>
          <a:xfrm>
            <a:off x="0" y="1066"/>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5" name="Picture Placeholder 2"/>
          <p:cNvSpPr>
            <a:spLocks noGrp="1"/>
          </p:cNvSpPr>
          <p:nvPr>
            <p:ph type="pic" idx="52"/>
          </p:nvPr>
        </p:nvSpPr>
        <p:spPr>
          <a:xfrm>
            <a:off x="2295144" y="1066"/>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3" name="Date Placeholder 3"/>
          <p:cNvSpPr>
            <a:spLocks noGrp="1"/>
          </p:cNvSpPr>
          <p:nvPr>
            <p:ph type="dt" sz="half" idx="53"/>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BE7C0071-1FD0-47FF-A4AA-2148D9E25892}" type="datetime1">
              <a:rPr lang="en-US" smtClean="0"/>
              <a:t>12/10/2021</a:t>
            </a:fld>
            <a:endParaRPr lang="en-US"/>
          </a:p>
        </p:txBody>
      </p:sp>
      <p:sp>
        <p:nvSpPr>
          <p:cNvPr id="14" name="Slide Number Placeholder 5"/>
          <p:cNvSpPr>
            <a:spLocks noGrp="1"/>
          </p:cNvSpPr>
          <p:nvPr>
            <p:ph type="sldNum" sz="quarter" idx="54"/>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07A2222B-2BEB-48DC-B544-2F3217AEB914}" type="slidenum">
              <a:rPr lang="en-US"/>
              <a:pPr/>
              <a:t>‹#›</a:t>
            </a:fld>
            <a:endParaRPr lang="en-US"/>
          </a:p>
        </p:txBody>
      </p:sp>
    </p:spTree>
    <p:extLst>
      <p:ext uri="{BB962C8B-B14F-4D97-AF65-F5344CB8AC3E}">
        <p14:creationId xmlns:p14="http://schemas.microsoft.com/office/powerpoint/2010/main" val="31532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left, photo right (1)">
    <p:spTree>
      <p:nvGrpSpPr>
        <p:cNvPr id="1" name=""/>
        <p:cNvGrpSpPr/>
        <p:nvPr/>
      </p:nvGrpSpPr>
      <p:grpSpPr>
        <a:xfrm>
          <a:off x="0" y="0"/>
          <a:ext cx="0" cy="0"/>
          <a:chOff x="0" y="0"/>
          <a:chExt cx="0" cy="0"/>
        </a:xfrm>
      </p:grpSpPr>
      <p:sp>
        <p:nvSpPr>
          <p:cNvPr id="5" name="Rectangle 4"/>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cture Placeholder 2"/>
          <p:cNvSpPr>
            <a:spLocks noGrp="1"/>
          </p:cNvSpPr>
          <p:nvPr>
            <p:ph type="pic" idx="43"/>
          </p:nvPr>
        </p:nvSpPr>
        <p:spPr>
          <a:xfrm>
            <a:off x="4590288" y="1749"/>
            <a:ext cx="4553712" cy="469851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Content Placeholder 2"/>
          <p:cNvSpPr>
            <a:spLocks noGrp="1"/>
          </p:cNvSpPr>
          <p:nvPr>
            <p:ph idx="26"/>
          </p:nvPr>
        </p:nvSpPr>
        <p:spPr>
          <a:xfrm>
            <a:off x="423600"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p:nvPr>
        </p:nvSpPr>
        <p:spPr>
          <a:xfrm>
            <a:off x="423599" y="1"/>
            <a:ext cx="3944284" cy="748269"/>
          </a:xfrm>
        </p:spPr>
        <p:txBody>
          <a:bodyPr anchor="t">
            <a:normAutofit/>
          </a:bodyPr>
          <a:lstStyle>
            <a:lvl1pPr algn="l">
              <a:defRPr sz="2400" b="1" i="0" cap="none">
                <a:solidFill>
                  <a:srgbClr val="29551A"/>
                </a:solidFill>
                <a:latin typeface="+mj-lt"/>
              </a:defRPr>
            </a:lvl1pPr>
          </a:lstStyle>
          <a:p>
            <a:r>
              <a:rPr lang="en-US"/>
              <a:t>Click to edit Master title style</a:t>
            </a:r>
          </a:p>
        </p:txBody>
      </p:sp>
      <p:sp>
        <p:nvSpPr>
          <p:cNvPr id="6" name="Date Placeholder 3"/>
          <p:cNvSpPr>
            <a:spLocks noGrp="1"/>
          </p:cNvSpPr>
          <p:nvPr>
            <p:ph type="dt" sz="half" idx="44"/>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D0C53833-DFE9-45F3-9A06-63816F630DBF}" type="datetime1">
              <a:rPr lang="en-US" smtClean="0"/>
              <a:t>12/10/2021</a:t>
            </a:fld>
            <a:endParaRPr lang="en-US"/>
          </a:p>
        </p:txBody>
      </p:sp>
      <p:sp>
        <p:nvSpPr>
          <p:cNvPr id="7" name="Slide Number Placeholder 5"/>
          <p:cNvSpPr>
            <a:spLocks noGrp="1"/>
          </p:cNvSpPr>
          <p:nvPr>
            <p:ph type="sldNum" sz="quarter" idx="45"/>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30547C88-426F-4B95-8EF2-ABB470937AB7}" type="slidenum">
              <a:rPr lang="en-US"/>
              <a:pPr/>
              <a:t>‹#›</a:t>
            </a:fld>
            <a:endParaRPr lang="en-US"/>
          </a:p>
        </p:txBody>
      </p:sp>
    </p:spTree>
    <p:extLst>
      <p:ext uri="{BB962C8B-B14F-4D97-AF65-F5344CB8AC3E}">
        <p14:creationId xmlns:p14="http://schemas.microsoft.com/office/powerpoint/2010/main" val="31839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ext right, photo left (1)">
    <p:spTree>
      <p:nvGrpSpPr>
        <p:cNvPr id="1" name=""/>
        <p:cNvGrpSpPr/>
        <p:nvPr/>
      </p:nvGrpSpPr>
      <p:grpSpPr>
        <a:xfrm>
          <a:off x="0" y="0"/>
          <a:ext cx="0" cy="0"/>
          <a:chOff x="0" y="0"/>
          <a:chExt cx="0" cy="0"/>
        </a:xfrm>
      </p:grpSpPr>
      <p:sp>
        <p:nvSpPr>
          <p:cNvPr id="5" name="Rectangle 4"/>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Picture Placeholder 2"/>
          <p:cNvSpPr>
            <a:spLocks noGrp="1"/>
          </p:cNvSpPr>
          <p:nvPr>
            <p:ph type="pic" idx="43"/>
          </p:nvPr>
        </p:nvSpPr>
        <p:spPr>
          <a:xfrm>
            <a:off x="0" y="1749"/>
            <a:ext cx="4553712" cy="469851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5" name="Content Placeholder 2"/>
          <p:cNvSpPr>
            <a:spLocks noGrp="1"/>
          </p:cNvSpPr>
          <p:nvPr>
            <p:ph idx="26"/>
          </p:nvPr>
        </p:nvSpPr>
        <p:spPr>
          <a:xfrm>
            <a:off x="4777566"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4777565" y="1"/>
            <a:ext cx="3944284" cy="748269"/>
          </a:xfrm>
        </p:spPr>
        <p:txBody>
          <a:bodyPr anchor="t">
            <a:normAutofit/>
          </a:bodyPr>
          <a:lstStyle>
            <a:lvl1pPr algn="l">
              <a:defRPr sz="2400" b="1" i="0" cap="none">
                <a:solidFill>
                  <a:srgbClr val="29551A"/>
                </a:solidFill>
                <a:latin typeface="+mj-lt"/>
              </a:defRPr>
            </a:lvl1pPr>
          </a:lstStyle>
          <a:p>
            <a:r>
              <a:rPr lang="en-US"/>
              <a:t>Click to edit Master title style</a:t>
            </a:r>
          </a:p>
        </p:txBody>
      </p:sp>
      <p:sp>
        <p:nvSpPr>
          <p:cNvPr id="6" name="Date Placeholder 3"/>
          <p:cNvSpPr>
            <a:spLocks noGrp="1"/>
          </p:cNvSpPr>
          <p:nvPr>
            <p:ph type="dt" sz="half" idx="44"/>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1C0F3201-D3AC-4B80-BAA2-70789CD27765}" type="datetime1">
              <a:rPr lang="en-US" smtClean="0"/>
              <a:t>12/10/2021</a:t>
            </a:fld>
            <a:endParaRPr lang="en-US"/>
          </a:p>
        </p:txBody>
      </p:sp>
      <p:sp>
        <p:nvSpPr>
          <p:cNvPr id="7" name="Slide Number Placeholder 5"/>
          <p:cNvSpPr>
            <a:spLocks noGrp="1"/>
          </p:cNvSpPr>
          <p:nvPr>
            <p:ph type="sldNum" sz="quarter" idx="45"/>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38063367-8FD0-4EFA-9B8F-D392316BCEF1}" type="slidenum">
              <a:rPr lang="en-US"/>
              <a:pPr/>
              <a:t>‹#›</a:t>
            </a:fld>
            <a:endParaRPr lang="en-US"/>
          </a:p>
        </p:txBody>
      </p:sp>
    </p:spTree>
    <p:extLst>
      <p:ext uri="{BB962C8B-B14F-4D97-AF65-F5344CB8AC3E}">
        <p14:creationId xmlns:p14="http://schemas.microsoft.com/office/powerpoint/2010/main" val="168562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left, photos right (3)">
    <p:spTree>
      <p:nvGrpSpPr>
        <p:cNvPr id="1" name=""/>
        <p:cNvGrpSpPr/>
        <p:nvPr/>
      </p:nvGrpSpPr>
      <p:grpSpPr>
        <a:xfrm>
          <a:off x="0" y="0"/>
          <a:ext cx="0" cy="0"/>
          <a:chOff x="0" y="0"/>
          <a:chExt cx="0" cy="0"/>
        </a:xfrm>
      </p:grpSpPr>
      <p:sp>
        <p:nvSpPr>
          <p:cNvPr id="7" name="Rectangle 6"/>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ontent Placeholder 2"/>
          <p:cNvSpPr>
            <a:spLocks noGrp="1"/>
          </p:cNvSpPr>
          <p:nvPr>
            <p:ph idx="26"/>
          </p:nvPr>
        </p:nvSpPr>
        <p:spPr>
          <a:xfrm>
            <a:off x="423600"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
          <p:cNvSpPr>
            <a:spLocks noGrp="1"/>
          </p:cNvSpPr>
          <p:nvPr>
            <p:ph type="pic" idx="43"/>
          </p:nvPr>
        </p:nvSpPr>
        <p:spPr>
          <a:xfrm>
            <a:off x="4590288" y="2368539"/>
            <a:ext cx="4553712"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3" name="Picture Placeholder 2"/>
          <p:cNvSpPr>
            <a:spLocks noGrp="1"/>
          </p:cNvSpPr>
          <p:nvPr>
            <p:ph type="pic" idx="44"/>
          </p:nvPr>
        </p:nvSpPr>
        <p:spPr>
          <a:xfrm>
            <a:off x="4590288"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4" name="Picture Placeholder 2"/>
          <p:cNvSpPr>
            <a:spLocks noGrp="1"/>
          </p:cNvSpPr>
          <p:nvPr>
            <p:ph type="pic" idx="45"/>
          </p:nvPr>
        </p:nvSpPr>
        <p:spPr>
          <a:xfrm>
            <a:off x="6886080"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8" name="Title 1"/>
          <p:cNvSpPr>
            <a:spLocks noGrp="1"/>
          </p:cNvSpPr>
          <p:nvPr>
            <p:ph type="title"/>
          </p:nvPr>
        </p:nvSpPr>
        <p:spPr>
          <a:xfrm>
            <a:off x="423599" y="1"/>
            <a:ext cx="3944284" cy="748269"/>
          </a:xfrm>
        </p:spPr>
        <p:txBody>
          <a:bodyPr anchor="t">
            <a:normAutofit/>
          </a:bodyPr>
          <a:lstStyle>
            <a:lvl1pPr algn="l">
              <a:defRPr sz="2400" b="1" i="0" cap="none">
                <a:solidFill>
                  <a:srgbClr val="29551A"/>
                </a:solidFill>
                <a:latin typeface="+mj-lt"/>
              </a:defRPr>
            </a:lvl1pPr>
          </a:lstStyle>
          <a:p>
            <a:r>
              <a:rPr lang="en-US"/>
              <a:t>Click to edit Master title style</a:t>
            </a:r>
          </a:p>
        </p:txBody>
      </p:sp>
      <p:sp>
        <p:nvSpPr>
          <p:cNvPr id="8" name="Date Placeholder 3"/>
          <p:cNvSpPr>
            <a:spLocks noGrp="1"/>
          </p:cNvSpPr>
          <p:nvPr>
            <p:ph type="dt" sz="half" idx="46"/>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B5BD1A5F-979B-4B06-9411-BCF73A709CFC}" type="datetime1">
              <a:rPr lang="en-US" smtClean="0"/>
              <a:t>12/10/2021</a:t>
            </a:fld>
            <a:endParaRPr lang="en-US"/>
          </a:p>
        </p:txBody>
      </p:sp>
      <p:sp>
        <p:nvSpPr>
          <p:cNvPr id="9" name="Slide Number Placeholder 5"/>
          <p:cNvSpPr>
            <a:spLocks noGrp="1"/>
          </p:cNvSpPr>
          <p:nvPr>
            <p:ph type="sldNum" sz="quarter" idx="47"/>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E1F8ED6C-9AC5-4882-95C1-FC3FECECD545}" type="slidenum">
              <a:rPr lang="en-US"/>
              <a:pPr/>
              <a:t>‹#›</a:t>
            </a:fld>
            <a:endParaRPr lang="en-US"/>
          </a:p>
        </p:txBody>
      </p:sp>
    </p:spTree>
    <p:extLst>
      <p:ext uri="{BB962C8B-B14F-4D97-AF65-F5344CB8AC3E}">
        <p14:creationId xmlns:p14="http://schemas.microsoft.com/office/powerpoint/2010/main" val="253128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right, photos left (3)">
    <p:spTree>
      <p:nvGrpSpPr>
        <p:cNvPr id="1" name=""/>
        <p:cNvGrpSpPr/>
        <p:nvPr/>
      </p:nvGrpSpPr>
      <p:grpSpPr>
        <a:xfrm>
          <a:off x="0" y="0"/>
          <a:ext cx="0" cy="0"/>
          <a:chOff x="0" y="0"/>
          <a:chExt cx="0" cy="0"/>
        </a:xfrm>
      </p:grpSpPr>
      <p:sp>
        <p:nvSpPr>
          <p:cNvPr id="7" name="Rectangle 6"/>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Content Placeholder 2"/>
          <p:cNvSpPr>
            <a:spLocks noGrp="1"/>
          </p:cNvSpPr>
          <p:nvPr>
            <p:ph idx="26"/>
          </p:nvPr>
        </p:nvSpPr>
        <p:spPr>
          <a:xfrm>
            <a:off x="4777566"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idx="43"/>
          </p:nvPr>
        </p:nvSpPr>
        <p:spPr>
          <a:xfrm>
            <a:off x="0" y="2368539"/>
            <a:ext cx="4553712"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9" name="Picture Placeholder 2"/>
          <p:cNvSpPr>
            <a:spLocks noGrp="1"/>
          </p:cNvSpPr>
          <p:nvPr>
            <p:ph type="pic" idx="44"/>
          </p:nvPr>
        </p:nvSpPr>
        <p:spPr>
          <a:xfrm>
            <a:off x="0"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Picture Placeholder 2"/>
          <p:cNvSpPr>
            <a:spLocks noGrp="1"/>
          </p:cNvSpPr>
          <p:nvPr>
            <p:ph type="pic" idx="45"/>
          </p:nvPr>
        </p:nvSpPr>
        <p:spPr>
          <a:xfrm>
            <a:off x="2295792"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3" name="Title 1"/>
          <p:cNvSpPr>
            <a:spLocks noGrp="1"/>
          </p:cNvSpPr>
          <p:nvPr>
            <p:ph type="title"/>
          </p:nvPr>
        </p:nvSpPr>
        <p:spPr>
          <a:xfrm>
            <a:off x="4777565" y="1"/>
            <a:ext cx="3944284" cy="748269"/>
          </a:xfrm>
        </p:spPr>
        <p:txBody>
          <a:bodyPr anchor="t">
            <a:normAutofit/>
          </a:bodyPr>
          <a:lstStyle>
            <a:lvl1pPr algn="l">
              <a:defRPr sz="2400" b="1" i="0" cap="none">
                <a:solidFill>
                  <a:srgbClr val="29551A"/>
                </a:solidFill>
                <a:latin typeface="+mj-lt"/>
              </a:defRPr>
            </a:lvl1pPr>
          </a:lstStyle>
          <a:p>
            <a:r>
              <a:rPr lang="en-US"/>
              <a:t>Click to edit Master title style</a:t>
            </a:r>
          </a:p>
        </p:txBody>
      </p:sp>
      <p:sp>
        <p:nvSpPr>
          <p:cNvPr id="11" name="Date Placeholder 3"/>
          <p:cNvSpPr>
            <a:spLocks noGrp="1"/>
          </p:cNvSpPr>
          <p:nvPr>
            <p:ph type="dt" sz="half" idx="46"/>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311C50E9-50BF-46F6-B8B5-6B981E2391CC}" type="datetime1">
              <a:rPr lang="en-US" smtClean="0"/>
              <a:t>12/10/2021</a:t>
            </a:fld>
            <a:endParaRPr lang="en-US"/>
          </a:p>
        </p:txBody>
      </p:sp>
      <p:sp>
        <p:nvSpPr>
          <p:cNvPr id="12" name="Slide Number Placeholder 5"/>
          <p:cNvSpPr>
            <a:spLocks noGrp="1"/>
          </p:cNvSpPr>
          <p:nvPr>
            <p:ph type="sldNum" sz="quarter" idx="47"/>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469214E2-411F-4CCB-9AB1-176E7EF56AD8}" type="slidenum">
              <a:rPr lang="en-US"/>
              <a:pPr/>
              <a:t>‹#›</a:t>
            </a:fld>
            <a:endParaRPr lang="en-US"/>
          </a:p>
        </p:txBody>
      </p:sp>
    </p:spTree>
    <p:extLst>
      <p:ext uri="{BB962C8B-B14F-4D97-AF65-F5344CB8AC3E}">
        <p14:creationId xmlns:p14="http://schemas.microsoft.com/office/powerpoint/2010/main" val="36038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ext left, photos right (4)">
    <p:spTree>
      <p:nvGrpSpPr>
        <p:cNvPr id="1" name=""/>
        <p:cNvGrpSpPr/>
        <p:nvPr/>
      </p:nvGrpSpPr>
      <p:grpSpPr>
        <a:xfrm>
          <a:off x="0" y="0"/>
          <a:ext cx="0" cy="0"/>
          <a:chOff x="0" y="0"/>
          <a:chExt cx="0" cy="0"/>
        </a:xfrm>
      </p:grpSpPr>
      <p:sp>
        <p:nvSpPr>
          <p:cNvPr id="8" name="Rectangle 7"/>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Picture Placeholder 2"/>
          <p:cNvSpPr>
            <a:spLocks noGrp="1"/>
          </p:cNvSpPr>
          <p:nvPr>
            <p:ph type="pic" idx="44"/>
          </p:nvPr>
        </p:nvSpPr>
        <p:spPr>
          <a:xfrm>
            <a:off x="4590288"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4" name="Picture Placeholder 2"/>
          <p:cNvSpPr>
            <a:spLocks noGrp="1"/>
          </p:cNvSpPr>
          <p:nvPr>
            <p:ph type="pic" idx="45"/>
          </p:nvPr>
        </p:nvSpPr>
        <p:spPr>
          <a:xfrm>
            <a:off x="6886080"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1" name="Picture Placeholder 2"/>
          <p:cNvSpPr>
            <a:spLocks noGrp="1"/>
          </p:cNvSpPr>
          <p:nvPr>
            <p:ph type="pic" idx="46"/>
          </p:nvPr>
        </p:nvSpPr>
        <p:spPr>
          <a:xfrm>
            <a:off x="4590288" y="2368539"/>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Picture Placeholder 2"/>
          <p:cNvSpPr>
            <a:spLocks noGrp="1"/>
          </p:cNvSpPr>
          <p:nvPr>
            <p:ph type="pic" idx="47"/>
          </p:nvPr>
        </p:nvSpPr>
        <p:spPr>
          <a:xfrm>
            <a:off x="6886080" y="2368539"/>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0" name="Content Placeholder 2"/>
          <p:cNvSpPr>
            <a:spLocks noGrp="1"/>
          </p:cNvSpPr>
          <p:nvPr>
            <p:ph idx="26"/>
          </p:nvPr>
        </p:nvSpPr>
        <p:spPr>
          <a:xfrm>
            <a:off x="423600"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p:cNvSpPr>
            <a:spLocks noGrp="1"/>
          </p:cNvSpPr>
          <p:nvPr>
            <p:ph type="title"/>
          </p:nvPr>
        </p:nvSpPr>
        <p:spPr>
          <a:xfrm>
            <a:off x="423599" y="1"/>
            <a:ext cx="3944284" cy="748269"/>
          </a:xfrm>
        </p:spPr>
        <p:txBody>
          <a:bodyPr anchor="t">
            <a:normAutofit/>
          </a:bodyPr>
          <a:lstStyle>
            <a:lvl1pPr algn="l">
              <a:defRPr sz="2400" b="1" i="0" cap="none">
                <a:solidFill>
                  <a:srgbClr val="29551A"/>
                </a:solidFill>
                <a:latin typeface="+mj-lt"/>
              </a:defRPr>
            </a:lvl1pPr>
          </a:lstStyle>
          <a:p>
            <a:r>
              <a:rPr lang="en-US"/>
              <a:t>Click to edit Master title style</a:t>
            </a:r>
          </a:p>
        </p:txBody>
      </p:sp>
      <p:sp>
        <p:nvSpPr>
          <p:cNvPr id="9" name="Date Placeholder 3"/>
          <p:cNvSpPr>
            <a:spLocks noGrp="1"/>
          </p:cNvSpPr>
          <p:nvPr>
            <p:ph type="dt" sz="half" idx="48"/>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1AF0F807-10E6-412A-9E8A-7578CC54180E}" type="datetime1">
              <a:rPr lang="en-US" smtClean="0"/>
              <a:t>12/10/2021</a:t>
            </a:fld>
            <a:endParaRPr lang="en-US"/>
          </a:p>
        </p:txBody>
      </p:sp>
      <p:sp>
        <p:nvSpPr>
          <p:cNvPr id="10" name="Slide Number Placeholder 5"/>
          <p:cNvSpPr>
            <a:spLocks noGrp="1"/>
          </p:cNvSpPr>
          <p:nvPr>
            <p:ph type="sldNum" sz="quarter" idx="49"/>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5B71A1D6-CBC1-4D43-99C1-B8E922BEC27A}" type="slidenum">
              <a:rPr lang="en-US"/>
              <a:pPr/>
              <a:t>‹#›</a:t>
            </a:fld>
            <a:endParaRPr lang="en-US"/>
          </a:p>
        </p:txBody>
      </p:sp>
    </p:spTree>
    <p:extLst>
      <p:ext uri="{BB962C8B-B14F-4D97-AF65-F5344CB8AC3E}">
        <p14:creationId xmlns:p14="http://schemas.microsoft.com/office/powerpoint/2010/main" val="93169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ext right, photos left (4)">
    <p:spTree>
      <p:nvGrpSpPr>
        <p:cNvPr id="1" name=""/>
        <p:cNvGrpSpPr/>
        <p:nvPr/>
      </p:nvGrpSpPr>
      <p:grpSpPr>
        <a:xfrm>
          <a:off x="0" y="0"/>
          <a:ext cx="0" cy="0"/>
          <a:chOff x="0" y="0"/>
          <a:chExt cx="0" cy="0"/>
        </a:xfrm>
      </p:grpSpPr>
      <p:sp>
        <p:nvSpPr>
          <p:cNvPr id="8" name="Rectangle 7"/>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Content Placeholder 2"/>
          <p:cNvSpPr>
            <a:spLocks noGrp="1"/>
          </p:cNvSpPr>
          <p:nvPr>
            <p:ph idx="26"/>
          </p:nvPr>
        </p:nvSpPr>
        <p:spPr>
          <a:xfrm>
            <a:off x="4777566"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
          <p:cNvSpPr>
            <a:spLocks noGrp="1"/>
          </p:cNvSpPr>
          <p:nvPr>
            <p:ph type="pic" idx="44"/>
          </p:nvPr>
        </p:nvSpPr>
        <p:spPr>
          <a:xfrm>
            <a:off x="0"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4" name="Picture Placeholder 2"/>
          <p:cNvSpPr>
            <a:spLocks noGrp="1"/>
          </p:cNvSpPr>
          <p:nvPr>
            <p:ph type="pic" idx="45"/>
          </p:nvPr>
        </p:nvSpPr>
        <p:spPr>
          <a:xfrm>
            <a:off x="2295792" y="-3317"/>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6" name="Picture Placeholder 2"/>
          <p:cNvSpPr>
            <a:spLocks noGrp="1"/>
          </p:cNvSpPr>
          <p:nvPr>
            <p:ph type="pic" idx="46"/>
          </p:nvPr>
        </p:nvSpPr>
        <p:spPr>
          <a:xfrm>
            <a:off x="0" y="2368539"/>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7" name="Picture Placeholder 2"/>
          <p:cNvSpPr>
            <a:spLocks noGrp="1"/>
          </p:cNvSpPr>
          <p:nvPr>
            <p:ph type="pic" idx="47"/>
          </p:nvPr>
        </p:nvSpPr>
        <p:spPr>
          <a:xfrm>
            <a:off x="2295792" y="2368539"/>
            <a:ext cx="2258568" cy="2331720"/>
          </a:xfrm>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0" name="Title 1"/>
          <p:cNvSpPr>
            <a:spLocks noGrp="1"/>
          </p:cNvSpPr>
          <p:nvPr>
            <p:ph type="title"/>
          </p:nvPr>
        </p:nvSpPr>
        <p:spPr>
          <a:xfrm>
            <a:off x="4777565" y="1"/>
            <a:ext cx="3944284" cy="748269"/>
          </a:xfrm>
        </p:spPr>
        <p:txBody>
          <a:bodyPr anchor="t">
            <a:normAutofit/>
          </a:bodyPr>
          <a:lstStyle>
            <a:lvl1pPr algn="l">
              <a:defRPr sz="2400" b="1" i="0" cap="none">
                <a:solidFill>
                  <a:srgbClr val="29551A"/>
                </a:solidFill>
                <a:latin typeface="+mj-lt"/>
              </a:defRPr>
            </a:lvl1pPr>
          </a:lstStyle>
          <a:p>
            <a:r>
              <a:rPr lang="en-US"/>
              <a:t>Click to edit Master title style</a:t>
            </a:r>
          </a:p>
        </p:txBody>
      </p:sp>
      <p:sp>
        <p:nvSpPr>
          <p:cNvPr id="9" name="Date Placeholder 3"/>
          <p:cNvSpPr>
            <a:spLocks noGrp="1"/>
          </p:cNvSpPr>
          <p:nvPr>
            <p:ph type="dt" sz="half" idx="48"/>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69159CAF-A62E-4CC4-B611-E3F701ED0C7E}" type="datetime1">
              <a:rPr lang="en-US" smtClean="0"/>
              <a:t>12/10/2021</a:t>
            </a:fld>
            <a:endParaRPr lang="en-US"/>
          </a:p>
        </p:txBody>
      </p:sp>
      <p:sp>
        <p:nvSpPr>
          <p:cNvPr id="10" name="Slide Number Placeholder 5"/>
          <p:cNvSpPr>
            <a:spLocks noGrp="1"/>
          </p:cNvSpPr>
          <p:nvPr>
            <p:ph type="sldNum" sz="quarter" idx="49"/>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F39A1D63-2D20-4501-9B59-5B207FF26C7B}" type="slidenum">
              <a:rPr lang="en-US"/>
              <a:pPr/>
              <a:t>‹#›</a:t>
            </a:fld>
            <a:endParaRPr lang="en-US"/>
          </a:p>
        </p:txBody>
      </p:sp>
    </p:spTree>
    <p:extLst>
      <p:ext uri="{BB962C8B-B14F-4D97-AF65-F5344CB8AC3E}">
        <p14:creationId xmlns:p14="http://schemas.microsoft.com/office/powerpoint/2010/main" val="36280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P logo (white on black)">
    <p:spTree>
      <p:nvGrpSpPr>
        <p:cNvPr id="1" name=""/>
        <p:cNvGrpSpPr/>
        <p:nvPr/>
      </p:nvGrpSpPr>
      <p:grpSpPr>
        <a:xfrm>
          <a:off x="0" y="0"/>
          <a:ext cx="0" cy="0"/>
          <a:chOff x="0" y="0"/>
          <a:chExt cx="0" cy="0"/>
        </a:xfrm>
      </p:grpSpPr>
      <p:sp>
        <p:nvSpPr>
          <p:cNvPr id="2" name="Rectangle 1"/>
          <p:cNvSpPr/>
          <p:nvPr/>
        </p:nvSpPr>
        <p:spPr>
          <a:xfrm>
            <a:off x="0" y="0"/>
            <a:ext cx="9144000" cy="51514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p:nvSpPr>
        <p:spPr bwMode="auto">
          <a:xfrm>
            <a:off x="2260600" y="4719638"/>
            <a:ext cx="462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a:solidFill>
                  <a:srgbClr val="FFFFFF"/>
                </a:solidFill>
              </a:rPr>
              <a:t>www.calpoly.edu</a:t>
            </a:r>
          </a:p>
        </p:txBody>
      </p:sp>
      <p:pic>
        <p:nvPicPr>
          <p:cNvPr id="4"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3225" y="1068388"/>
            <a:ext cx="57975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685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bar graph right">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 name="Chart 4"/>
          <p:cNvGraphicFramePr>
            <a:graphicFrameLocks/>
          </p:cNvGraphicFramePr>
          <p:nvPr/>
        </p:nvGraphicFramePr>
        <p:xfrm>
          <a:off x="4797425" y="904875"/>
          <a:ext cx="3944938" cy="365125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26"/>
          </p:nvPr>
        </p:nvSpPr>
        <p:spPr>
          <a:xfrm>
            <a:off x="423600"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7" name="Date Placeholder 3"/>
          <p:cNvSpPr>
            <a:spLocks noGrp="1"/>
          </p:cNvSpPr>
          <p:nvPr>
            <p:ph type="dt" sz="half" idx="27"/>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80407DD2-95E4-42A3-B6BB-CD714D017AD7}" type="datetime1">
              <a:rPr lang="en-US" smtClean="0"/>
              <a:t>12/10/2021</a:t>
            </a:fld>
            <a:endParaRPr lang="en-US"/>
          </a:p>
        </p:txBody>
      </p:sp>
      <p:sp>
        <p:nvSpPr>
          <p:cNvPr id="8" name="Slide Number Placeholder 5"/>
          <p:cNvSpPr>
            <a:spLocks noGrp="1"/>
          </p:cNvSpPr>
          <p:nvPr>
            <p:ph type="sldNum" sz="quarter" idx="28"/>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CD770F84-B03B-4446-8121-43BDF0660468}" type="slidenum">
              <a:rPr lang="en-US"/>
              <a:pPr/>
              <a:t>‹#›</a:t>
            </a:fld>
            <a:endParaRPr lang="en-US"/>
          </a:p>
        </p:txBody>
      </p:sp>
    </p:spTree>
    <p:extLst>
      <p:ext uri="{BB962C8B-B14F-4D97-AF65-F5344CB8AC3E}">
        <p14:creationId xmlns:p14="http://schemas.microsoft.com/office/powerpoint/2010/main" val="12475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right, bar graph left">
    <p:spTree>
      <p:nvGrpSpPr>
        <p:cNvPr id="1" name=""/>
        <p:cNvGrpSpPr/>
        <p:nvPr/>
      </p:nvGrpSpPr>
      <p:grpSpPr>
        <a:xfrm>
          <a:off x="0" y="0"/>
          <a:ext cx="0" cy="0"/>
          <a:chOff x="0" y="0"/>
          <a:chExt cx="0" cy="0"/>
        </a:xfrm>
      </p:grpSpPr>
      <p:graphicFrame>
        <p:nvGraphicFramePr>
          <p:cNvPr id="2" name="Chart 3"/>
          <p:cNvGraphicFramePr>
            <a:graphicFrameLocks/>
          </p:cNvGraphicFramePr>
          <p:nvPr/>
        </p:nvGraphicFramePr>
        <p:xfrm>
          <a:off x="423863" y="904875"/>
          <a:ext cx="3943350" cy="36512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26"/>
          </p:nvPr>
        </p:nvSpPr>
        <p:spPr>
          <a:xfrm>
            <a:off x="4783707"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7" name="Date Placeholder 3"/>
          <p:cNvSpPr>
            <a:spLocks noGrp="1"/>
          </p:cNvSpPr>
          <p:nvPr>
            <p:ph type="dt" sz="half" idx="27"/>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D872F6A1-975A-49A4-9945-50AF390241BA}" type="datetime1">
              <a:rPr lang="en-US" smtClean="0"/>
              <a:t>12/10/2021</a:t>
            </a:fld>
            <a:endParaRPr lang="en-US"/>
          </a:p>
        </p:txBody>
      </p:sp>
      <p:sp>
        <p:nvSpPr>
          <p:cNvPr id="8" name="Slide Number Placeholder 5"/>
          <p:cNvSpPr>
            <a:spLocks noGrp="1"/>
          </p:cNvSpPr>
          <p:nvPr>
            <p:ph type="sldNum" sz="quarter" idx="28"/>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F35E862A-697B-4840-A5B5-5FEEF4E48EDF}" type="slidenum">
              <a:rPr lang="en-US"/>
              <a:pPr/>
              <a:t>‹#›</a:t>
            </a:fld>
            <a:endParaRPr lang="en-US"/>
          </a:p>
        </p:txBody>
      </p:sp>
    </p:spTree>
    <p:extLst>
      <p:ext uri="{BB962C8B-B14F-4D97-AF65-F5344CB8AC3E}">
        <p14:creationId xmlns:p14="http://schemas.microsoft.com/office/powerpoint/2010/main" val="18979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bar graph">
    <p:spTree>
      <p:nvGrpSpPr>
        <p:cNvPr id="1" name=""/>
        <p:cNvGrpSpPr/>
        <p:nvPr/>
      </p:nvGrpSpPr>
      <p:grpSpPr>
        <a:xfrm>
          <a:off x="0" y="0"/>
          <a:ext cx="0" cy="0"/>
          <a:chOff x="0" y="0"/>
          <a:chExt cx="0" cy="0"/>
        </a:xfrm>
      </p:grpSpPr>
      <p:graphicFrame>
        <p:nvGraphicFramePr>
          <p:cNvPr id="2" name="Chart 3"/>
          <p:cNvGraphicFramePr>
            <a:graphicFrameLocks/>
          </p:cNvGraphicFramePr>
          <p:nvPr/>
        </p:nvGraphicFramePr>
        <p:xfrm>
          <a:off x="423863" y="904875"/>
          <a:ext cx="8304212" cy="36512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6" name="Date Placeholder 3"/>
          <p:cNvSpPr>
            <a:spLocks noGrp="1"/>
          </p:cNvSpPr>
          <p:nvPr>
            <p:ph type="dt" sz="half" idx="10"/>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6EAE188A-4D63-400D-ABBD-D2D012BDCD15}" type="datetime1">
              <a:rPr lang="en-US" smtClean="0"/>
              <a:t>12/10/2021</a:t>
            </a:fld>
            <a:endParaRPr lang="en-US"/>
          </a:p>
        </p:txBody>
      </p:sp>
      <p:sp>
        <p:nvSpPr>
          <p:cNvPr id="7" name="Slide Number Placeholder 5"/>
          <p:cNvSpPr>
            <a:spLocks noGrp="1"/>
          </p:cNvSpPr>
          <p:nvPr>
            <p:ph type="sldNum" sz="quarter" idx="11"/>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2A97726B-1234-427D-89E0-501CF7381A9A}" type="slidenum">
              <a:rPr lang="en-US"/>
              <a:pPr/>
              <a:t>‹#›</a:t>
            </a:fld>
            <a:endParaRPr lang="en-US"/>
          </a:p>
        </p:txBody>
      </p:sp>
    </p:spTree>
    <p:extLst>
      <p:ext uri="{BB962C8B-B14F-4D97-AF65-F5344CB8AC3E}">
        <p14:creationId xmlns:p14="http://schemas.microsoft.com/office/powerpoint/2010/main" val="9633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eft, line graph right">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5"/>
          <p:cNvGraphicFramePr>
            <a:graphicFrameLocks/>
          </p:cNvGraphicFramePr>
          <p:nvPr/>
        </p:nvGraphicFramePr>
        <p:xfrm>
          <a:off x="4797425" y="904875"/>
          <a:ext cx="3944938" cy="3651250"/>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2"/>
          <p:cNvSpPr>
            <a:spLocks noGrp="1"/>
          </p:cNvSpPr>
          <p:nvPr>
            <p:ph idx="26"/>
          </p:nvPr>
        </p:nvSpPr>
        <p:spPr>
          <a:xfrm>
            <a:off x="423600"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7" name="Date Placeholder 3"/>
          <p:cNvSpPr>
            <a:spLocks noGrp="1"/>
          </p:cNvSpPr>
          <p:nvPr>
            <p:ph type="dt" sz="half" idx="27"/>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B4405EEA-9A0A-4B19-94E3-702F602CEF4E}" type="datetime1">
              <a:rPr lang="en-US" smtClean="0"/>
              <a:t>12/10/2021</a:t>
            </a:fld>
            <a:endParaRPr lang="en-US"/>
          </a:p>
        </p:txBody>
      </p:sp>
      <p:sp>
        <p:nvSpPr>
          <p:cNvPr id="8" name="Slide Number Placeholder 5"/>
          <p:cNvSpPr>
            <a:spLocks noGrp="1"/>
          </p:cNvSpPr>
          <p:nvPr>
            <p:ph type="sldNum" sz="quarter" idx="28"/>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FE1BC488-4F9B-486E-BEAF-B2B891EC7A21}" type="slidenum">
              <a:rPr lang="en-US"/>
              <a:pPr/>
              <a:t>‹#›</a:t>
            </a:fld>
            <a:endParaRPr lang="en-US"/>
          </a:p>
        </p:txBody>
      </p:sp>
    </p:spTree>
    <p:extLst>
      <p:ext uri="{BB962C8B-B14F-4D97-AF65-F5344CB8AC3E}">
        <p14:creationId xmlns:p14="http://schemas.microsoft.com/office/powerpoint/2010/main" val="174042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right, line graph left">
    <p:spTree>
      <p:nvGrpSpPr>
        <p:cNvPr id="1" name=""/>
        <p:cNvGrpSpPr/>
        <p:nvPr/>
      </p:nvGrpSpPr>
      <p:grpSpPr>
        <a:xfrm>
          <a:off x="0" y="0"/>
          <a:ext cx="0" cy="0"/>
          <a:chOff x="0" y="0"/>
          <a:chExt cx="0" cy="0"/>
        </a:xfrm>
      </p:grpSpPr>
      <p:graphicFrame>
        <p:nvGraphicFramePr>
          <p:cNvPr id="2" name="Chart 3"/>
          <p:cNvGraphicFramePr>
            <a:graphicFrameLocks/>
          </p:cNvGraphicFramePr>
          <p:nvPr/>
        </p:nvGraphicFramePr>
        <p:xfrm>
          <a:off x="423863" y="904875"/>
          <a:ext cx="3943350" cy="36512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26"/>
          </p:nvPr>
        </p:nvSpPr>
        <p:spPr>
          <a:xfrm>
            <a:off x="4783707" y="905398"/>
            <a:ext cx="3944283" cy="3650177"/>
          </a:xfrm>
        </p:spPr>
        <p:txBody>
          <a:bodyPr/>
          <a:lstStyle>
            <a:lvl1pPr>
              <a:defRPr sz="2000">
                <a:solidFill>
                  <a:srgbClr val="595959"/>
                </a:solidFill>
              </a:defRPr>
            </a:lvl1pPr>
            <a:lvl2pPr>
              <a:defRPr sz="20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7" name="Date Placeholder 3"/>
          <p:cNvSpPr>
            <a:spLocks noGrp="1"/>
          </p:cNvSpPr>
          <p:nvPr>
            <p:ph type="dt" sz="half" idx="27"/>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AF6D083A-4B13-46FE-893B-68D7CDF39AD3}" type="datetime1">
              <a:rPr lang="en-US" smtClean="0"/>
              <a:t>12/10/2021</a:t>
            </a:fld>
            <a:endParaRPr lang="en-US"/>
          </a:p>
        </p:txBody>
      </p:sp>
      <p:sp>
        <p:nvSpPr>
          <p:cNvPr id="8" name="Slide Number Placeholder 5"/>
          <p:cNvSpPr>
            <a:spLocks noGrp="1"/>
          </p:cNvSpPr>
          <p:nvPr>
            <p:ph type="sldNum" sz="quarter" idx="28"/>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8B0A966F-C68B-4C02-98F2-62145451C283}" type="slidenum">
              <a:rPr lang="en-US"/>
              <a:pPr/>
              <a:t>‹#›</a:t>
            </a:fld>
            <a:endParaRPr lang="en-US"/>
          </a:p>
        </p:txBody>
      </p:sp>
    </p:spTree>
    <p:extLst>
      <p:ext uri="{BB962C8B-B14F-4D97-AF65-F5344CB8AC3E}">
        <p14:creationId xmlns:p14="http://schemas.microsoft.com/office/powerpoint/2010/main" val="7546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line graph">
    <p:spTree>
      <p:nvGrpSpPr>
        <p:cNvPr id="1" name=""/>
        <p:cNvGrpSpPr/>
        <p:nvPr/>
      </p:nvGrpSpPr>
      <p:grpSpPr>
        <a:xfrm>
          <a:off x="0" y="0"/>
          <a:ext cx="0" cy="0"/>
          <a:chOff x="0" y="0"/>
          <a:chExt cx="0" cy="0"/>
        </a:xfrm>
      </p:grpSpPr>
      <p:graphicFrame>
        <p:nvGraphicFramePr>
          <p:cNvPr id="2" name="Chart 3"/>
          <p:cNvGraphicFramePr>
            <a:graphicFrameLocks/>
          </p:cNvGraphicFramePr>
          <p:nvPr/>
        </p:nvGraphicFramePr>
        <p:xfrm>
          <a:off x="423863" y="904875"/>
          <a:ext cx="8304212" cy="36512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457200" y="590550"/>
            <a:ext cx="8229600"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03189" y="-1265"/>
            <a:ext cx="7792510" cy="592549"/>
          </a:xfrm>
        </p:spPr>
        <p:txBody>
          <a:bodyPr anchor="t">
            <a:normAutofit/>
          </a:bodyPr>
          <a:lstStyle>
            <a:lvl1pPr algn="l">
              <a:defRPr sz="2800" b="1" i="0" cap="none">
                <a:solidFill>
                  <a:srgbClr val="29551A"/>
                </a:solidFill>
                <a:latin typeface="+mj-lt"/>
              </a:defRPr>
            </a:lvl1pPr>
          </a:lstStyle>
          <a:p>
            <a:r>
              <a:rPr lang="en-US"/>
              <a:t>Click to edit Master title style</a:t>
            </a:r>
          </a:p>
        </p:txBody>
      </p:sp>
      <p:sp>
        <p:nvSpPr>
          <p:cNvPr id="6" name="Date Placeholder 3"/>
          <p:cNvSpPr>
            <a:spLocks noGrp="1"/>
          </p:cNvSpPr>
          <p:nvPr>
            <p:ph type="dt" sz="half" idx="10"/>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11C89CDC-80D8-4542-9161-88E0E6FE50AF}" type="datetime1">
              <a:rPr lang="en-US" smtClean="0"/>
              <a:t>12/10/2021</a:t>
            </a:fld>
            <a:endParaRPr lang="en-US"/>
          </a:p>
        </p:txBody>
      </p:sp>
      <p:sp>
        <p:nvSpPr>
          <p:cNvPr id="7" name="Slide Number Placeholder 5"/>
          <p:cNvSpPr>
            <a:spLocks noGrp="1"/>
          </p:cNvSpPr>
          <p:nvPr>
            <p:ph type="sldNum" sz="quarter" idx="11"/>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D5CA62FE-4E2D-42B2-9D14-7EC377471995}" type="slidenum">
              <a:rPr lang="en-US"/>
              <a:pPr/>
              <a:t>‹#›</a:t>
            </a:fld>
            <a:endParaRPr lang="en-US"/>
          </a:p>
        </p:txBody>
      </p:sp>
    </p:spTree>
    <p:extLst>
      <p:ext uri="{BB962C8B-B14F-4D97-AF65-F5344CB8AC3E}">
        <p14:creationId xmlns:p14="http://schemas.microsoft.com/office/powerpoint/2010/main" val="25068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allout text left, photo right (1) (on white)">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457203" y="671342"/>
            <a:ext cx="4050793" cy="3808756"/>
          </a:xfrm>
        </p:spPr>
        <p:txBody>
          <a:bodyPr anchor="ctr">
            <a:normAutofit/>
          </a:bodyPr>
          <a:lstStyle>
            <a:lvl1pPr marL="0" indent="0">
              <a:buNone/>
              <a:defRPr sz="25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Picture Placeholder 20"/>
          <p:cNvSpPr>
            <a:spLocks noGrp="1"/>
          </p:cNvSpPr>
          <p:nvPr>
            <p:ph type="pic" sz="quarter" idx="15"/>
          </p:nvPr>
        </p:nvSpPr>
        <p:spPr>
          <a:xfrm>
            <a:off x="4636012" y="0"/>
            <a:ext cx="4507991" cy="514350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Tree>
    <p:extLst>
      <p:ext uri="{BB962C8B-B14F-4D97-AF65-F5344CB8AC3E}">
        <p14:creationId xmlns:p14="http://schemas.microsoft.com/office/powerpoint/2010/main" val="159832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allout text right, photo left (1) (on white)">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4626129" y="671342"/>
            <a:ext cx="4050793" cy="3808756"/>
          </a:xfrm>
        </p:spPr>
        <p:txBody>
          <a:bodyPr anchor="ctr">
            <a:normAutofit/>
          </a:bodyPr>
          <a:lstStyle>
            <a:lvl1pPr marL="0" indent="0">
              <a:buNone/>
              <a:defRPr sz="2500" baseline="0">
                <a:solidFill>
                  <a:srgbClr val="5959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Picture Placeholder 20"/>
          <p:cNvSpPr>
            <a:spLocks noGrp="1"/>
          </p:cNvSpPr>
          <p:nvPr>
            <p:ph type="pic" sz="quarter" idx="15"/>
          </p:nvPr>
        </p:nvSpPr>
        <p:spPr>
          <a:xfrm>
            <a:off x="3" y="0"/>
            <a:ext cx="4507991" cy="514350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Tree>
    <p:extLst>
      <p:ext uri="{BB962C8B-B14F-4D97-AF65-F5344CB8AC3E}">
        <p14:creationId xmlns:p14="http://schemas.microsoft.com/office/powerpoint/2010/main" val="69350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llout text left, photos right (2) (on white)">
    <p:spTree>
      <p:nvGrpSpPr>
        <p:cNvPr id="1" name=""/>
        <p:cNvGrpSpPr/>
        <p:nvPr/>
      </p:nvGrpSpPr>
      <p:grpSpPr>
        <a:xfrm>
          <a:off x="0" y="0"/>
          <a:ext cx="0" cy="0"/>
          <a:chOff x="0" y="0"/>
          <a:chExt cx="0" cy="0"/>
        </a:xfrm>
      </p:grpSpPr>
      <p:sp>
        <p:nvSpPr>
          <p:cNvPr id="8" name="Picture Placeholder 20"/>
          <p:cNvSpPr>
            <a:spLocks noGrp="1"/>
          </p:cNvSpPr>
          <p:nvPr>
            <p:ph type="pic" sz="quarter" idx="15"/>
          </p:nvPr>
        </p:nvSpPr>
        <p:spPr>
          <a:xfrm>
            <a:off x="4636012" y="0"/>
            <a:ext cx="4507991" cy="169164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14" name="Picture Placeholder 20"/>
          <p:cNvSpPr>
            <a:spLocks noGrp="1"/>
          </p:cNvSpPr>
          <p:nvPr>
            <p:ph type="pic" sz="quarter" idx="23"/>
          </p:nvPr>
        </p:nvSpPr>
        <p:spPr>
          <a:xfrm>
            <a:off x="4636012" y="1728664"/>
            <a:ext cx="4507991" cy="3414836"/>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23" name="Text Placeholder 8"/>
          <p:cNvSpPr>
            <a:spLocks noGrp="1"/>
          </p:cNvSpPr>
          <p:nvPr>
            <p:ph type="body" idx="10"/>
          </p:nvPr>
        </p:nvSpPr>
        <p:spPr>
          <a:xfrm>
            <a:off x="457203" y="671342"/>
            <a:ext cx="4050793" cy="3808756"/>
          </a:xfrm>
        </p:spPr>
        <p:txBody>
          <a:bodyPr anchor="ctr">
            <a:normAutofit/>
          </a:bodyPr>
          <a:lstStyle>
            <a:lvl1pPr marL="0" indent="0">
              <a:buNone/>
              <a:defRPr sz="2500" baseline="0">
                <a:solidFill>
                  <a:srgbClr val="5959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5784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llout text right, photos left (2) (on white)">
    <p:spTree>
      <p:nvGrpSpPr>
        <p:cNvPr id="1" name=""/>
        <p:cNvGrpSpPr/>
        <p:nvPr/>
      </p:nvGrpSpPr>
      <p:grpSpPr>
        <a:xfrm>
          <a:off x="0" y="0"/>
          <a:ext cx="0" cy="0"/>
          <a:chOff x="0" y="0"/>
          <a:chExt cx="0" cy="0"/>
        </a:xfrm>
      </p:grpSpPr>
      <p:sp>
        <p:nvSpPr>
          <p:cNvPr id="8" name="Picture Placeholder 20"/>
          <p:cNvSpPr>
            <a:spLocks noGrp="1"/>
          </p:cNvSpPr>
          <p:nvPr>
            <p:ph type="pic" sz="quarter" idx="15"/>
          </p:nvPr>
        </p:nvSpPr>
        <p:spPr>
          <a:xfrm>
            <a:off x="3" y="0"/>
            <a:ext cx="4507991" cy="169164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14" name="Picture Placeholder 20"/>
          <p:cNvSpPr>
            <a:spLocks noGrp="1"/>
          </p:cNvSpPr>
          <p:nvPr>
            <p:ph type="pic" sz="quarter" idx="23"/>
          </p:nvPr>
        </p:nvSpPr>
        <p:spPr>
          <a:xfrm>
            <a:off x="3" y="1728664"/>
            <a:ext cx="4507991" cy="3414836"/>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5" name="Text Placeholder 8"/>
          <p:cNvSpPr>
            <a:spLocks noGrp="1"/>
          </p:cNvSpPr>
          <p:nvPr>
            <p:ph type="body" idx="24"/>
          </p:nvPr>
        </p:nvSpPr>
        <p:spPr>
          <a:xfrm>
            <a:off x="4626129" y="671342"/>
            <a:ext cx="4050793" cy="3808756"/>
          </a:xfrm>
        </p:spPr>
        <p:txBody>
          <a:bodyPr anchor="ctr">
            <a:normAutofit/>
          </a:bodyPr>
          <a:lstStyle>
            <a:lvl1pPr marL="0" indent="0">
              <a:buNone/>
              <a:defRPr sz="2500" baseline="0">
                <a:solidFill>
                  <a:srgbClr val="5959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0478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ustang Way (on white)">
    <p:spTree>
      <p:nvGrpSpPr>
        <p:cNvPr id="1" name=""/>
        <p:cNvGrpSpPr/>
        <p:nvPr/>
      </p:nvGrpSpPr>
      <p:grpSpPr>
        <a:xfrm>
          <a:off x="0" y="0"/>
          <a:ext cx="0" cy="0"/>
          <a:chOff x="0" y="0"/>
          <a:chExt cx="0" cy="0"/>
        </a:xfrm>
      </p:grpSpPr>
      <p:sp>
        <p:nvSpPr>
          <p:cNvPr id="2" name="Rectangle 1"/>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p:nvSpPr>
        <p:spPr bwMode="auto">
          <a:xfrm>
            <a:off x="2260600" y="4719638"/>
            <a:ext cx="462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a:solidFill>
                  <a:srgbClr val="FFFFFF"/>
                </a:solidFill>
              </a:rPr>
              <a:t>www.calpoly.edu</a:t>
            </a:r>
          </a:p>
        </p:txBody>
      </p:sp>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3763" y="792163"/>
            <a:ext cx="7315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00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llout text left, photo right (1) (on black)">
    <p:spTree>
      <p:nvGrpSpPr>
        <p:cNvPr id="1" name=""/>
        <p:cNvGrpSpPr/>
        <p:nvPr/>
      </p:nvGrpSpPr>
      <p:grpSpPr>
        <a:xfrm>
          <a:off x="0" y="0"/>
          <a:ext cx="0" cy="0"/>
          <a:chOff x="0" y="0"/>
          <a:chExt cx="0" cy="0"/>
        </a:xfrm>
      </p:grpSpPr>
      <p:sp>
        <p:nvSpPr>
          <p:cNvPr id="4" name="Rectangle 3"/>
          <p:cNvSpPr/>
          <p:nvPr userDrawn="1"/>
        </p:nvSpPr>
        <p:spPr>
          <a:xfrm>
            <a:off x="0" y="0"/>
            <a:ext cx="4598988"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4598988"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icture Placeholder 20"/>
          <p:cNvSpPr>
            <a:spLocks noGrp="1"/>
          </p:cNvSpPr>
          <p:nvPr>
            <p:ph type="pic" sz="quarter" idx="15"/>
          </p:nvPr>
        </p:nvSpPr>
        <p:spPr>
          <a:xfrm>
            <a:off x="4636012" y="0"/>
            <a:ext cx="4507991" cy="514350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11" name="Text Placeholder 8"/>
          <p:cNvSpPr>
            <a:spLocks noGrp="1"/>
          </p:cNvSpPr>
          <p:nvPr>
            <p:ph type="body" idx="10"/>
          </p:nvPr>
        </p:nvSpPr>
        <p:spPr>
          <a:xfrm>
            <a:off x="457203" y="671342"/>
            <a:ext cx="4050793" cy="3808756"/>
          </a:xfrm>
        </p:spPr>
        <p:txBody>
          <a:bodyPr anchor="ctr">
            <a:normAutofit/>
          </a:bodyPr>
          <a:lstStyle>
            <a:lvl1pPr marL="0" indent="0">
              <a:buNone/>
              <a:defRPr sz="25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625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llout text right, photo left (1) (on black)">
    <p:spTree>
      <p:nvGrpSpPr>
        <p:cNvPr id="1" name=""/>
        <p:cNvGrpSpPr/>
        <p:nvPr/>
      </p:nvGrpSpPr>
      <p:grpSpPr>
        <a:xfrm>
          <a:off x="0" y="0"/>
          <a:ext cx="0" cy="0"/>
          <a:chOff x="0" y="0"/>
          <a:chExt cx="0" cy="0"/>
        </a:xfrm>
      </p:grpSpPr>
      <p:sp>
        <p:nvSpPr>
          <p:cNvPr id="4" name="Rectangle 3"/>
          <p:cNvSpPr/>
          <p:nvPr userDrawn="1"/>
        </p:nvSpPr>
        <p:spPr>
          <a:xfrm>
            <a:off x="4545013" y="0"/>
            <a:ext cx="4598987"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545013" y="0"/>
            <a:ext cx="4598987"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icture Placeholder 20"/>
          <p:cNvSpPr>
            <a:spLocks noGrp="1"/>
          </p:cNvSpPr>
          <p:nvPr>
            <p:ph type="pic" sz="quarter" idx="15"/>
          </p:nvPr>
        </p:nvSpPr>
        <p:spPr>
          <a:xfrm>
            <a:off x="3" y="0"/>
            <a:ext cx="4507991" cy="514350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11" name="Text Placeholder 8"/>
          <p:cNvSpPr>
            <a:spLocks noGrp="1"/>
          </p:cNvSpPr>
          <p:nvPr>
            <p:ph type="body" idx="10"/>
          </p:nvPr>
        </p:nvSpPr>
        <p:spPr>
          <a:xfrm>
            <a:off x="4642565" y="671342"/>
            <a:ext cx="4050793" cy="3808756"/>
          </a:xfrm>
        </p:spPr>
        <p:txBody>
          <a:bodyPr anchor="ctr">
            <a:normAutofit/>
          </a:bodyPr>
          <a:lstStyle>
            <a:lvl1pPr marL="0" indent="0">
              <a:buNone/>
              <a:defRPr sz="25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21863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allout text left, photos right (2) (on black)">
    <p:spTree>
      <p:nvGrpSpPr>
        <p:cNvPr id="1" name=""/>
        <p:cNvGrpSpPr/>
        <p:nvPr/>
      </p:nvGrpSpPr>
      <p:grpSpPr>
        <a:xfrm>
          <a:off x="0" y="0"/>
          <a:ext cx="0" cy="0"/>
          <a:chOff x="0" y="0"/>
          <a:chExt cx="0" cy="0"/>
        </a:xfrm>
      </p:grpSpPr>
      <p:sp>
        <p:nvSpPr>
          <p:cNvPr id="5" name="Rectangle 4"/>
          <p:cNvSpPr/>
          <p:nvPr userDrawn="1"/>
        </p:nvSpPr>
        <p:spPr>
          <a:xfrm>
            <a:off x="0" y="0"/>
            <a:ext cx="4598988"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4598988"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icture Placeholder 20"/>
          <p:cNvSpPr>
            <a:spLocks noGrp="1"/>
          </p:cNvSpPr>
          <p:nvPr>
            <p:ph type="pic" sz="quarter" idx="15"/>
          </p:nvPr>
        </p:nvSpPr>
        <p:spPr>
          <a:xfrm>
            <a:off x="4636012" y="0"/>
            <a:ext cx="4507991" cy="169164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14" name="Picture Placeholder 20"/>
          <p:cNvSpPr>
            <a:spLocks noGrp="1"/>
          </p:cNvSpPr>
          <p:nvPr>
            <p:ph type="pic" sz="quarter" idx="23"/>
          </p:nvPr>
        </p:nvSpPr>
        <p:spPr>
          <a:xfrm>
            <a:off x="4636012" y="1732788"/>
            <a:ext cx="4507991" cy="3410712"/>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6" name="Text Placeholder 8"/>
          <p:cNvSpPr>
            <a:spLocks noGrp="1"/>
          </p:cNvSpPr>
          <p:nvPr>
            <p:ph type="body" idx="10"/>
          </p:nvPr>
        </p:nvSpPr>
        <p:spPr>
          <a:xfrm>
            <a:off x="457203" y="671342"/>
            <a:ext cx="4050793" cy="3808756"/>
          </a:xfrm>
        </p:spPr>
        <p:txBody>
          <a:bodyPr anchor="ctr">
            <a:normAutofit/>
          </a:bodyPr>
          <a:lstStyle>
            <a:lvl1pPr marL="0" indent="0">
              <a:buNone/>
              <a:defRPr sz="25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54581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allout text right, photos left (2) (on black)">
    <p:spTree>
      <p:nvGrpSpPr>
        <p:cNvPr id="1" name=""/>
        <p:cNvGrpSpPr/>
        <p:nvPr/>
      </p:nvGrpSpPr>
      <p:grpSpPr>
        <a:xfrm>
          <a:off x="0" y="0"/>
          <a:ext cx="0" cy="0"/>
          <a:chOff x="0" y="0"/>
          <a:chExt cx="0" cy="0"/>
        </a:xfrm>
      </p:grpSpPr>
      <p:sp>
        <p:nvSpPr>
          <p:cNvPr id="5" name="Rectangle 4"/>
          <p:cNvSpPr/>
          <p:nvPr userDrawn="1"/>
        </p:nvSpPr>
        <p:spPr>
          <a:xfrm>
            <a:off x="4545013" y="0"/>
            <a:ext cx="4598987"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45013" y="0"/>
            <a:ext cx="4598987" cy="5143500"/>
          </a:xfrm>
          <a:prstGeom prst="rect">
            <a:avLst/>
          </a:prstGeom>
          <a:solidFill>
            <a:srgbClr val="1919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icture Placeholder 20"/>
          <p:cNvSpPr>
            <a:spLocks noGrp="1"/>
          </p:cNvSpPr>
          <p:nvPr>
            <p:ph type="pic" sz="quarter" idx="15"/>
          </p:nvPr>
        </p:nvSpPr>
        <p:spPr>
          <a:xfrm>
            <a:off x="-3180" y="0"/>
            <a:ext cx="4507991" cy="169164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14" name="Picture Placeholder 20"/>
          <p:cNvSpPr>
            <a:spLocks noGrp="1"/>
          </p:cNvSpPr>
          <p:nvPr>
            <p:ph type="pic" sz="quarter" idx="23"/>
          </p:nvPr>
        </p:nvSpPr>
        <p:spPr>
          <a:xfrm>
            <a:off x="-3180" y="1732788"/>
            <a:ext cx="4507991" cy="3410712"/>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stStyle>
          <a:p>
            <a:pPr lvl="0"/>
            <a:r>
              <a:rPr lang="en-US" noProof="0"/>
              <a:t>Click icon to add picture</a:t>
            </a:r>
          </a:p>
        </p:txBody>
      </p:sp>
      <p:sp>
        <p:nvSpPr>
          <p:cNvPr id="7" name="Text Placeholder 8"/>
          <p:cNvSpPr>
            <a:spLocks noGrp="1"/>
          </p:cNvSpPr>
          <p:nvPr>
            <p:ph type="body" idx="24"/>
          </p:nvPr>
        </p:nvSpPr>
        <p:spPr>
          <a:xfrm>
            <a:off x="4642565" y="671342"/>
            <a:ext cx="4050793" cy="3808756"/>
          </a:xfrm>
        </p:spPr>
        <p:txBody>
          <a:bodyPr anchor="ctr">
            <a:normAutofit/>
          </a:bodyPr>
          <a:lstStyle>
            <a:lvl1pPr marL="0" indent="0">
              <a:buNone/>
              <a:defRPr sz="250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198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llout text (black on white)">
    <p:spTree>
      <p:nvGrpSpPr>
        <p:cNvPr id="1" name=""/>
        <p:cNvGrpSpPr/>
        <p:nvPr/>
      </p:nvGrpSpPr>
      <p:grpSpPr>
        <a:xfrm>
          <a:off x="0" y="0"/>
          <a:ext cx="0" cy="0"/>
          <a:chOff x="0" y="0"/>
          <a:chExt cx="0" cy="0"/>
        </a:xfrm>
      </p:grpSpPr>
      <p:sp>
        <p:nvSpPr>
          <p:cNvPr id="3" name="Rectangle 2"/>
          <p:cNvSpPr/>
          <p:nvPr userDrawn="1"/>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 Placeholder 8"/>
          <p:cNvSpPr>
            <a:spLocks noGrp="1"/>
          </p:cNvSpPr>
          <p:nvPr>
            <p:ph type="body" idx="10"/>
          </p:nvPr>
        </p:nvSpPr>
        <p:spPr>
          <a:xfrm>
            <a:off x="1858646" y="1016001"/>
            <a:ext cx="5440681" cy="2916238"/>
          </a:xfrm>
        </p:spPr>
        <p:txBody>
          <a:bodyPr anchor="ctr">
            <a:normAutofit/>
          </a:bodyPr>
          <a:lstStyle>
            <a:lvl1pPr marL="0" indent="0" algn="ctr">
              <a:buNone/>
              <a:defRPr sz="25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Date Placeholder 3"/>
          <p:cNvSpPr>
            <a:spLocks noGrp="1"/>
          </p:cNvSpPr>
          <p:nvPr>
            <p:ph type="dt" sz="half" idx="1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8CF076B5-DE80-4212-89E0-8468B8E49686}" type="datetime1">
              <a:rPr lang="en-US" smtClean="0"/>
              <a:t>12/10/2021</a:t>
            </a:fld>
            <a:endParaRPr lang="en-US"/>
          </a:p>
        </p:txBody>
      </p:sp>
      <p:sp>
        <p:nvSpPr>
          <p:cNvPr id="5" name="Slide Number Placeholder 5"/>
          <p:cNvSpPr>
            <a:spLocks noGrp="1"/>
          </p:cNvSpPr>
          <p:nvPr>
            <p:ph type="sldNum" sz="quarter" idx="1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EDF768FB-1179-4F15-B986-28BC8D5DD812}" type="slidenum">
              <a:rPr lang="en-US"/>
              <a:pPr/>
              <a:t>‹#›</a:t>
            </a:fld>
            <a:endParaRPr lang="en-US"/>
          </a:p>
        </p:txBody>
      </p:sp>
    </p:spTree>
    <p:extLst>
      <p:ext uri="{BB962C8B-B14F-4D97-AF65-F5344CB8AC3E}">
        <p14:creationId xmlns:p14="http://schemas.microsoft.com/office/powerpoint/2010/main" val="250753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llout text (white on green)">
    <p:bg>
      <p:bgPr>
        <a:solidFill>
          <a:srgbClr val="143B1E"/>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1858646" y="1016001"/>
            <a:ext cx="5440681" cy="2916238"/>
          </a:xfrm>
        </p:spPr>
        <p:txBody>
          <a:bodyPr anchor="ctr">
            <a:normAutofit/>
          </a:bodyPr>
          <a:lstStyle>
            <a:lvl1pPr marL="0" indent="0" algn="ctr">
              <a:buNone/>
              <a:defRPr sz="25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Date Placeholder 3"/>
          <p:cNvSpPr>
            <a:spLocks noGrp="1"/>
          </p:cNvSpPr>
          <p:nvPr>
            <p:ph type="dt" sz="half" idx="1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D924E081-C21B-4512-A36B-8A680E10DB92}" type="datetime1">
              <a:rPr lang="en-US" smtClean="0"/>
              <a:t>12/10/2021</a:t>
            </a:fld>
            <a:endParaRPr lang="en-US"/>
          </a:p>
        </p:txBody>
      </p:sp>
      <p:sp>
        <p:nvSpPr>
          <p:cNvPr id="4" name="Slide Number Placeholder 5"/>
          <p:cNvSpPr>
            <a:spLocks noGrp="1"/>
          </p:cNvSpPr>
          <p:nvPr>
            <p:ph type="sldNum" sz="quarter" idx="1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DA88F2E9-B851-4DFA-93C4-86BB45129EEB}" type="slidenum">
              <a:rPr lang="en-US"/>
              <a:pPr/>
              <a:t>‹#›</a:t>
            </a:fld>
            <a:endParaRPr lang="en-US"/>
          </a:p>
        </p:txBody>
      </p:sp>
    </p:spTree>
    <p:extLst>
      <p:ext uri="{BB962C8B-B14F-4D97-AF65-F5344CB8AC3E}">
        <p14:creationId xmlns:p14="http://schemas.microsoft.com/office/powerpoint/2010/main" val="20599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allout text (white on black)">
    <p:bg>
      <p:bgPr>
        <a:solidFill>
          <a:srgbClr val="191919"/>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1858646" y="1016001"/>
            <a:ext cx="5440681" cy="2916238"/>
          </a:xfrm>
        </p:spPr>
        <p:txBody>
          <a:bodyPr anchor="ctr">
            <a:normAutofit/>
          </a:bodyPr>
          <a:lstStyle>
            <a:lvl1pPr marL="0" indent="0" algn="ctr">
              <a:buNone/>
              <a:defRPr sz="25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Date Placeholder 3"/>
          <p:cNvSpPr>
            <a:spLocks noGrp="1"/>
          </p:cNvSpPr>
          <p:nvPr>
            <p:ph type="dt" sz="half" idx="11"/>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BD7CA327-0034-42B2-B548-D933C5E8C997}" type="datetime1">
              <a:rPr lang="en-US" smtClean="0"/>
              <a:t>12/10/2021</a:t>
            </a:fld>
            <a:endParaRPr lang="en-US"/>
          </a:p>
        </p:txBody>
      </p:sp>
      <p:sp>
        <p:nvSpPr>
          <p:cNvPr id="4" name="Slide Number Placeholder 5"/>
          <p:cNvSpPr>
            <a:spLocks noGrp="1"/>
          </p:cNvSpPr>
          <p:nvPr>
            <p:ph type="sldNum" sz="quarter" idx="12"/>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147D816C-1382-4552-849F-5EAB9818A052}" type="slidenum">
              <a:rPr lang="en-US"/>
              <a:pPr/>
              <a:t>‹#›</a:t>
            </a:fld>
            <a:endParaRPr lang="en-US"/>
          </a:p>
        </p:txBody>
      </p:sp>
    </p:spTree>
    <p:extLst>
      <p:ext uri="{BB962C8B-B14F-4D97-AF65-F5344CB8AC3E}">
        <p14:creationId xmlns:p14="http://schemas.microsoft.com/office/powerpoint/2010/main" val="325531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2018</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err="1"/>
              <a:t>eCOTS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7E959A-AF2E-4C5D-9E80-B0D83A0AB969}" type="slidenum">
              <a:rPr lang="en-US" altLang="en-US"/>
              <a:pPr>
                <a:defRPr/>
              </a:pPr>
              <a:t>‹#›</a:t>
            </a:fld>
            <a:endParaRPr lang="en-US" altLang="en-US"/>
          </a:p>
        </p:txBody>
      </p:sp>
    </p:spTree>
    <p:extLst>
      <p:ext uri="{BB962C8B-B14F-4D97-AF65-F5344CB8AC3E}">
        <p14:creationId xmlns:p14="http://schemas.microsoft.com/office/powerpoint/2010/main" val="36551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stang Way (on green)">
    <p:spTree>
      <p:nvGrpSpPr>
        <p:cNvPr id="1" name=""/>
        <p:cNvGrpSpPr/>
        <p:nvPr/>
      </p:nvGrpSpPr>
      <p:grpSpPr>
        <a:xfrm>
          <a:off x="0" y="0"/>
          <a:ext cx="0" cy="0"/>
          <a:chOff x="0" y="0"/>
          <a:chExt cx="0" cy="0"/>
        </a:xfrm>
      </p:grpSpPr>
      <p:sp>
        <p:nvSpPr>
          <p:cNvPr id="2" name="Rectangle 1"/>
          <p:cNvSpPr/>
          <p:nvPr/>
        </p:nvSpPr>
        <p:spPr>
          <a:xfrm>
            <a:off x="0" y="0"/>
            <a:ext cx="9144000" cy="5151438"/>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p:nvSpPr>
        <p:spPr bwMode="auto">
          <a:xfrm>
            <a:off x="2260600" y="4719638"/>
            <a:ext cx="462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a:solidFill>
                  <a:srgbClr val="FFFFFF"/>
                </a:solidFill>
              </a:rPr>
              <a:t>www.calpoly.edu</a:t>
            </a: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792163"/>
            <a:ext cx="7315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ustang Way (on black)">
    <p:spTree>
      <p:nvGrpSpPr>
        <p:cNvPr id="1" name=""/>
        <p:cNvGrpSpPr/>
        <p:nvPr/>
      </p:nvGrpSpPr>
      <p:grpSpPr>
        <a:xfrm>
          <a:off x="0" y="0"/>
          <a:ext cx="0" cy="0"/>
          <a:chOff x="0" y="0"/>
          <a:chExt cx="0" cy="0"/>
        </a:xfrm>
      </p:grpSpPr>
      <p:sp>
        <p:nvSpPr>
          <p:cNvPr id="2" name="Rectangle 1"/>
          <p:cNvSpPr/>
          <p:nvPr/>
        </p:nvSpPr>
        <p:spPr>
          <a:xfrm>
            <a:off x="0" y="0"/>
            <a:ext cx="9144000" cy="51514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p:nvSpPr>
        <p:spPr bwMode="auto">
          <a:xfrm>
            <a:off x="2260600" y="4719638"/>
            <a:ext cx="462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a:solidFill>
                  <a:srgbClr val="FFFFFF"/>
                </a:solidFill>
              </a:rPr>
              <a:t>www.calpoly.edu</a:t>
            </a: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792163"/>
            <a:ext cx="73152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86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mall first (on white)">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722313" y="2797175"/>
            <a:ext cx="7699375"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29176" y="2796888"/>
            <a:ext cx="7792510" cy="1277277"/>
          </a:xfrm>
        </p:spPr>
        <p:txBody>
          <a:bodyPr anchor="t">
            <a:normAutofit/>
          </a:bodyPr>
          <a:lstStyle>
            <a:lvl1pPr algn="l">
              <a:defRPr sz="4000" b="1" i="0" cap="none">
                <a:solidFill>
                  <a:schemeClr val="tx1"/>
                </a:solidFill>
                <a:latin typeface="+mj-lt"/>
              </a:defRPr>
            </a:lvl1pPr>
          </a:lstStyle>
          <a:p>
            <a:r>
              <a:rPr lang="en-US"/>
              <a:t>Click to edit Master title style</a:t>
            </a:r>
          </a:p>
        </p:txBody>
      </p:sp>
      <p:sp>
        <p:nvSpPr>
          <p:cNvPr id="8" name="Text Placeholder 2"/>
          <p:cNvSpPr>
            <a:spLocks noGrp="1"/>
          </p:cNvSpPr>
          <p:nvPr>
            <p:ph type="body" idx="1"/>
          </p:nvPr>
        </p:nvSpPr>
        <p:spPr>
          <a:xfrm>
            <a:off x="629176" y="1586575"/>
            <a:ext cx="7792510" cy="1125140"/>
          </a:xfrm>
        </p:spPr>
        <p:txBody>
          <a:bodyPr anchor="b">
            <a:normAutofit/>
          </a:bodyPr>
          <a:lstStyle>
            <a:lvl1pPr marL="0" indent="0">
              <a:buNone/>
              <a:defRPr sz="2400" b="0" i="1" baseline="0">
                <a:solidFill>
                  <a:schemeClr val="tx1">
                    <a:tint val="75000"/>
                  </a:schemeClr>
                </a:solidFill>
                <a:latin typeface="Palatino Linotype"/>
                <a:cs typeface="Palatino Linotyp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4D28C2B7-260A-4959-9A53-DAB58A9ED79E}" type="datetime1">
              <a:rPr lang="en-US" smtClean="0"/>
              <a:t>12/10/2021</a:t>
            </a:fld>
            <a:endParaRPr lang="en-US"/>
          </a:p>
        </p:txBody>
      </p:sp>
      <p:sp>
        <p:nvSpPr>
          <p:cNvPr id="9" name="Slide Number Placeholder 5"/>
          <p:cNvSpPr>
            <a:spLocks noGrp="1"/>
          </p:cNvSpPr>
          <p:nvPr>
            <p:ph type="sldNum" sz="quarter" idx="11"/>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1D92EBE0-0249-4044-84F4-57F8D69799D7}" type="slidenum">
              <a:rPr lang="en-US"/>
              <a:pPr/>
              <a:t>‹#›</a:t>
            </a:fld>
            <a:endParaRPr lang="en-US"/>
          </a:p>
        </p:txBody>
      </p:sp>
    </p:spTree>
    <p:custDataLst>
      <p:tags r:id="rId1"/>
    </p:custDataLst>
    <p:extLst>
      <p:ext uri="{BB962C8B-B14F-4D97-AF65-F5344CB8AC3E}">
        <p14:creationId xmlns:p14="http://schemas.microsoft.com/office/powerpoint/2010/main" val="312831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mall first (on green)">
    <p:spTree>
      <p:nvGrpSpPr>
        <p:cNvPr id="1" name=""/>
        <p:cNvGrpSpPr/>
        <p:nvPr/>
      </p:nvGrpSpPr>
      <p:grpSpPr>
        <a:xfrm>
          <a:off x="0" y="0"/>
          <a:ext cx="0" cy="0"/>
          <a:chOff x="0" y="0"/>
          <a:chExt cx="0" cy="0"/>
        </a:xfrm>
      </p:grpSpPr>
      <p:sp>
        <p:nvSpPr>
          <p:cNvPr id="4" name="Rectangle 3"/>
          <p:cNvSpPr/>
          <p:nvPr/>
        </p:nvSpPr>
        <p:spPr>
          <a:xfrm>
            <a:off x="0" y="0"/>
            <a:ext cx="9144000" cy="5151438"/>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722313" y="2797175"/>
            <a:ext cx="7699375" cy="0"/>
          </a:xfrm>
          <a:prstGeom prst="line">
            <a:avLst/>
          </a:prstGeom>
          <a:ln w="285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29176" y="2796888"/>
            <a:ext cx="7792510" cy="1277277"/>
          </a:xfrm>
        </p:spPr>
        <p:txBody>
          <a:bodyPr anchor="t">
            <a:normAutofit/>
          </a:bodyPr>
          <a:lstStyle>
            <a:lvl1pPr algn="l">
              <a:defRPr sz="4000" b="1" i="0" cap="none">
                <a:solidFill>
                  <a:srgbClr val="FFFFFF"/>
                </a:solidFill>
                <a:latin typeface="+mj-lt"/>
              </a:defRPr>
            </a:lvl1pPr>
          </a:lstStyle>
          <a:p>
            <a:r>
              <a:rPr lang="en-US"/>
              <a:t>Click to edit Master title style</a:t>
            </a:r>
          </a:p>
        </p:txBody>
      </p:sp>
      <p:sp>
        <p:nvSpPr>
          <p:cNvPr id="8" name="Text Placeholder 2"/>
          <p:cNvSpPr>
            <a:spLocks noGrp="1"/>
          </p:cNvSpPr>
          <p:nvPr>
            <p:ph type="body" idx="1"/>
          </p:nvPr>
        </p:nvSpPr>
        <p:spPr>
          <a:xfrm>
            <a:off x="629176" y="1586575"/>
            <a:ext cx="7792510" cy="1125140"/>
          </a:xfrm>
        </p:spPr>
        <p:txBody>
          <a:bodyPr anchor="b">
            <a:normAutofit/>
          </a:bodyPr>
          <a:lstStyle>
            <a:lvl1pPr marL="0" indent="0">
              <a:buNone/>
              <a:defRPr sz="2400" b="0" i="1" baseline="0">
                <a:solidFill>
                  <a:srgbClr val="FFFFFF"/>
                </a:solidFill>
                <a:latin typeface="Palatino Linotype"/>
                <a:cs typeface="Palatino Linotyp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D8044B52-DC41-452D-81DE-C4050E96D070}" type="datetime1">
              <a:rPr lang="en-US" smtClean="0"/>
              <a:t>12/10/2021</a:t>
            </a:fld>
            <a:endParaRPr lang="en-US"/>
          </a:p>
        </p:txBody>
      </p:sp>
      <p:sp>
        <p:nvSpPr>
          <p:cNvPr id="9" name="Slide Number Placeholder 5"/>
          <p:cNvSpPr>
            <a:spLocks noGrp="1"/>
          </p:cNvSpPr>
          <p:nvPr>
            <p:ph type="sldNum" sz="quarter" idx="11"/>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F7EB4627-764E-4956-AAA8-9BF00A666F4A}" type="slidenum">
              <a:rPr lang="en-US"/>
              <a:pPr/>
              <a:t>‹#›</a:t>
            </a:fld>
            <a:endParaRPr lang="en-US"/>
          </a:p>
        </p:txBody>
      </p:sp>
    </p:spTree>
    <p:custDataLst>
      <p:tags r:id="rId1"/>
    </p:custDataLst>
    <p:extLst>
      <p:ext uri="{BB962C8B-B14F-4D97-AF65-F5344CB8AC3E}">
        <p14:creationId xmlns:p14="http://schemas.microsoft.com/office/powerpoint/2010/main" val="28209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large first (on white)">
    <p:spTree>
      <p:nvGrpSpPr>
        <p:cNvPr id="1" name=""/>
        <p:cNvGrpSpPr/>
        <p:nvPr/>
      </p:nvGrpSpPr>
      <p:grpSpPr>
        <a:xfrm>
          <a:off x="0" y="0"/>
          <a:ext cx="0" cy="0"/>
          <a:chOff x="0" y="0"/>
          <a:chExt cx="0" cy="0"/>
        </a:xfrm>
      </p:grpSpPr>
      <p:sp>
        <p:nvSpPr>
          <p:cNvPr id="4" name="Rectangle 3"/>
          <p:cNvSpPr/>
          <p:nvPr/>
        </p:nvSpPr>
        <p:spPr>
          <a:xfrm>
            <a:off x="0" y="4733925"/>
            <a:ext cx="9144000" cy="417513"/>
          </a:xfrm>
          <a:prstGeom prst="rect">
            <a:avLst/>
          </a:prstGeom>
          <a:solidFill>
            <a:srgbClr val="143B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userDrawn="1"/>
        </p:nvCxnSpPr>
        <p:spPr>
          <a:xfrm>
            <a:off x="722313" y="2789238"/>
            <a:ext cx="7699375" cy="0"/>
          </a:xfrm>
          <a:prstGeom prst="line">
            <a:avLst/>
          </a:prstGeom>
          <a:ln w="28575" cmpd="sng">
            <a:solidFill>
              <a:srgbClr val="235A3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
          <p:cNvSpPr>
            <a:spLocks noGrp="1"/>
          </p:cNvSpPr>
          <p:nvPr>
            <p:ph type="body" idx="13"/>
          </p:nvPr>
        </p:nvSpPr>
        <p:spPr>
          <a:xfrm>
            <a:off x="722316" y="2848823"/>
            <a:ext cx="7792510" cy="954209"/>
          </a:xfrm>
        </p:spPr>
        <p:txBody>
          <a:bodyPr>
            <a:normAutofit/>
          </a:bodyPr>
          <a:lstStyle>
            <a:lvl1pPr marL="0" indent="0" algn="r">
              <a:buNone/>
              <a:defRPr sz="2400" b="0" i="1" baseline="0">
                <a:solidFill>
                  <a:schemeClr val="tx1">
                    <a:tint val="75000"/>
                  </a:schemeClr>
                </a:solidFill>
                <a:latin typeface="Palatino Linotype"/>
                <a:cs typeface="Palatino Linotyp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1" name="Title 1"/>
          <p:cNvSpPr>
            <a:spLocks noGrp="1"/>
          </p:cNvSpPr>
          <p:nvPr>
            <p:ph type="title"/>
          </p:nvPr>
        </p:nvSpPr>
        <p:spPr>
          <a:xfrm>
            <a:off x="629176" y="1989546"/>
            <a:ext cx="7792510" cy="1277277"/>
          </a:xfrm>
        </p:spPr>
        <p:txBody>
          <a:bodyPr anchor="t">
            <a:normAutofit/>
          </a:bodyPr>
          <a:lstStyle>
            <a:lvl1pPr algn="l">
              <a:defRPr sz="4000" b="1" i="0" cap="none">
                <a:solidFill>
                  <a:schemeClr val="tx1"/>
                </a:solidFill>
                <a:latin typeface="+mj-lt"/>
              </a:defRPr>
            </a:lvl1pPr>
          </a:lstStyle>
          <a:p>
            <a:r>
              <a:rPr lang="en-US"/>
              <a:t>Click to edit Master title style</a:t>
            </a:r>
          </a:p>
        </p:txBody>
      </p:sp>
      <p:sp>
        <p:nvSpPr>
          <p:cNvPr id="6" name="Date Placeholder 3"/>
          <p:cNvSpPr>
            <a:spLocks noGrp="1"/>
          </p:cNvSpPr>
          <p:nvPr>
            <p:ph type="dt" sz="half" idx="14"/>
          </p:nvPr>
        </p:nvSpPr>
        <p:spPr>
          <a:xfrm>
            <a:off x="457200" y="4760913"/>
            <a:ext cx="2651125" cy="409575"/>
          </a:xfrm>
          <a:prstGeom prst="rect">
            <a:avLst/>
          </a:prstGeom>
        </p:spPr>
        <p:txBody>
          <a:bodyPr vert="horz" wrap="square" lIns="91440" tIns="45720" rIns="91440" bIns="45720" numCol="1" anchor="t" anchorCtr="0" compatLnSpc="1">
            <a:prstTxWarp prst="textNoShape">
              <a:avLst/>
            </a:prstTxWarp>
          </a:bodyPr>
          <a:lstStyle>
            <a:lvl1pPr>
              <a:defRPr sz="1600">
                <a:solidFill>
                  <a:srgbClr val="FFFFFF"/>
                </a:solidFill>
              </a:defRPr>
            </a:lvl1pPr>
          </a:lstStyle>
          <a:p>
            <a:fld id="{12D73FC4-C9B9-4C51-AA51-ADA91826A3DD}" type="datetime1">
              <a:rPr lang="en-US" smtClean="0"/>
              <a:t>12/10/2021</a:t>
            </a:fld>
            <a:endParaRPr lang="en-US"/>
          </a:p>
        </p:txBody>
      </p:sp>
      <p:sp>
        <p:nvSpPr>
          <p:cNvPr id="7" name="Slide Number Placeholder 5"/>
          <p:cNvSpPr>
            <a:spLocks noGrp="1"/>
          </p:cNvSpPr>
          <p:nvPr>
            <p:ph type="sldNum" sz="quarter" idx="15"/>
          </p:nvPr>
        </p:nvSpPr>
        <p:spPr>
          <a:xfrm>
            <a:off x="6035675" y="4760913"/>
            <a:ext cx="2651125" cy="40957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defRPr>
            </a:lvl1pPr>
          </a:lstStyle>
          <a:p>
            <a:fld id="{8674670A-36EC-42D0-9FB9-ADC0562D6DC7}" type="slidenum">
              <a:rPr lang="en-US"/>
              <a:pPr/>
              <a:t>‹#›</a:t>
            </a:fld>
            <a:endParaRPr lang="en-US"/>
          </a:p>
        </p:txBody>
      </p:sp>
    </p:spTree>
    <p:custDataLst>
      <p:tags r:id="rId1"/>
    </p:custDataLst>
    <p:extLst>
      <p:ext uri="{BB962C8B-B14F-4D97-AF65-F5344CB8AC3E}">
        <p14:creationId xmlns:p14="http://schemas.microsoft.com/office/powerpoint/2010/main" val="369441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46188"/>
            <a:ext cx="822960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49"/>
    </p:custData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86" r:id="rId12"/>
    <p:sldLayoutId id="2147484756" r:id="rId13"/>
    <p:sldLayoutId id="2147484757" r:id="rId14"/>
    <p:sldLayoutId id="2147484758" r:id="rId15"/>
    <p:sldLayoutId id="2147484759" r:id="rId16"/>
    <p:sldLayoutId id="2147484760" r:id="rId17"/>
    <p:sldLayoutId id="2147484761" r:id="rId18"/>
    <p:sldLayoutId id="2147484762" r:id="rId19"/>
    <p:sldLayoutId id="2147484763" r:id="rId20"/>
    <p:sldLayoutId id="2147484764" r:id="rId21"/>
    <p:sldLayoutId id="2147484765" r:id="rId22"/>
    <p:sldLayoutId id="2147484766" r:id="rId23"/>
    <p:sldLayoutId id="2147484767" r:id="rId24"/>
    <p:sldLayoutId id="2147484768" r:id="rId25"/>
    <p:sldLayoutId id="2147484769" r:id="rId26"/>
    <p:sldLayoutId id="2147484770" r:id="rId27"/>
    <p:sldLayoutId id="2147484771" r:id="rId28"/>
    <p:sldLayoutId id="2147484772" r:id="rId29"/>
    <p:sldLayoutId id="2147484773" r:id="rId30"/>
    <p:sldLayoutId id="2147484774" r:id="rId31"/>
    <p:sldLayoutId id="2147484775" r:id="rId32"/>
    <p:sldLayoutId id="2147484776" r:id="rId33"/>
    <p:sldLayoutId id="2147484777" r:id="rId34"/>
    <p:sldLayoutId id="2147484778" r:id="rId35"/>
    <p:sldLayoutId id="2147484741" r:id="rId36"/>
    <p:sldLayoutId id="2147484742" r:id="rId37"/>
    <p:sldLayoutId id="2147484743" r:id="rId38"/>
    <p:sldLayoutId id="2147484744" r:id="rId39"/>
    <p:sldLayoutId id="2147484779" r:id="rId40"/>
    <p:sldLayoutId id="2147484780" r:id="rId41"/>
    <p:sldLayoutId id="2147484781" r:id="rId42"/>
    <p:sldLayoutId id="2147484782" r:id="rId43"/>
    <p:sldLayoutId id="2147484783" r:id="rId44"/>
    <p:sldLayoutId id="2147484784" r:id="rId45"/>
    <p:sldLayoutId id="2147484785" r:id="rId46"/>
    <p:sldLayoutId id="2147484787"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fontAlgn="base" hangingPunct="1">
        <a:spcBef>
          <a:spcPct val="0"/>
        </a:spcBef>
        <a:spcAft>
          <a:spcPct val="0"/>
        </a:spcAft>
        <a:defRPr sz="2400" b="1" kern="1200">
          <a:solidFill>
            <a:srgbClr val="29551A"/>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2400" b="1">
          <a:solidFill>
            <a:srgbClr val="29551A"/>
          </a:solidFill>
          <a:latin typeface="Palatino Linotype" charset="0"/>
          <a:ea typeface="MS PGothic" pitchFamily="34" charset="-128"/>
          <a:cs typeface="ＭＳ Ｐゴシック" charset="0"/>
        </a:defRPr>
      </a:lvl2pPr>
      <a:lvl3pPr algn="ctr" defTabSz="457200" rtl="0" eaLnBrk="1" fontAlgn="base" hangingPunct="1">
        <a:spcBef>
          <a:spcPct val="0"/>
        </a:spcBef>
        <a:spcAft>
          <a:spcPct val="0"/>
        </a:spcAft>
        <a:defRPr sz="2400" b="1">
          <a:solidFill>
            <a:srgbClr val="29551A"/>
          </a:solidFill>
          <a:latin typeface="Palatino Linotype" charset="0"/>
          <a:ea typeface="MS PGothic" pitchFamily="34" charset="-128"/>
          <a:cs typeface="ＭＳ Ｐゴシック" charset="0"/>
        </a:defRPr>
      </a:lvl3pPr>
      <a:lvl4pPr algn="ctr" defTabSz="457200" rtl="0" eaLnBrk="1" fontAlgn="base" hangingPunct="1">
        <a:spcBef>
          <a:spcPct val="0"/>
        </a:spcBef>
        <a:spcAft>
          <a:spcPct val="0"/>
        </a:spcAft>
        <a:defRPr sz="2400" b="1">
          <a:solidFill>
            <a:srgbClr val="29551A"/>
          </a:solidFill>
          <a:latin typeface="Palatino Linotype" charset="0"/>
          <a:ea typeface="MS PGothic" pitchFamily="34" charset="-128"/>
          <a:cs typeface="ＭＳ Ｐゴシック" charset="0"/>
        </a:defRPr>
      </a:lvl4pPr>
      <a:lvl5pPr algn="ctr" defTabSz="457200" rtl="0" eaLnBrk="1" fontAlgn="base" hangingPunct="1">
        <a:spcBef>
          <a:spcPct val="0"/>
        </a:spcBef>
        <a:spcAft>
          <a:spcPct val="0"/>
        </a:spcAft>
        <a:defRPr sz="2400" b="1">
          <a:solidFill>
            <a:srgbClr val="29551A"/>
          </a:solidFill>
          <a:latin typeface="Palatino Linotype" charset="0"/>
          <a:ea typeface="MS PGothic" pitchFamily="34" charset="-128"/>
          <a:cs typeface="ＭＳ Ｐゴシック" charset="0"/>
        </a:defRPr>
      </a:lvl5pPr>
      <a:lvl6pPr marL="457200" algn="ctr" defTabSz="457200" rtl="0" eaLnBrk="1" fontAlgn="base" hangingPunct="1">
        <a:spcBef>
          <a:spcPct val="0"/>
        </a:spcBef>
        <a:spcAft>
          <a:spcPct val="0"/>
        </a:spcAft>
        <a:defRPr sz="28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8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8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8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repository.uchastings.edu/cgi/viewcontent.cgi?article=3699&amp;context=hastings_law_journa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rossmanchance.com/applets/index2021.html"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amstat.org/education/gais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oceansofdata.org/projects/strengthening-data-literacy-across-curriculum-sdlc"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codap.concord.org/app/static/dg/en/cert/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hyperlink" Target="https://www.census.gov/programs-surveys/cps.html" TargetMode="External"/><Relationship Id="rId2" Type="http://schemas.openxmlformats.org/officeDocument/2006/relationships/hyperlink" Target="https://youtu.be/ILqMvrUySgA" TargetMode="External"/><Relationship Id="rId1" Type="http://schemas.openxmlformats.org/officeDocument/2006/relationships/slideLayout" Target="../slideLayouts/slideLayout11.xml"/><Relationship Id="rId4" Type="http://schemas.openxmlformats.org/officeDocument/2006/relationships/hyperlink" Target="https://www2.census.gov/programs-surveys/cps/datasets/2020/march/ASEC2020ddl_pub_ful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id.world/country/usa/" TargetMode="External"/><Relationship Id="rId2" Type="http://schemas.openxmlformats.org/officeDocument/2006/relationships/hyperlink" Target="https://www.pewresearch.org/fact-tank/2016/07/01/racial-gender-wage-gaps-persist-in-u-s-despite-some-progress/" TargetMode="External"/><Relationship Id="rId1" Type="http://schemas.openxmlformats.org/officeDocument/2006/relationships/slideLayout" Target="../slideLayouts/slideLayout11.xml"/><Relationship Id="rId4" Type="http://schemas.openxmlformats.org/officeDocument/2006/relationships/hyperlink" Target="http://databasesmanymajors.faculty.asu.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cft.vanderbilt.edu/guides-sub-pages/teaching-race/" TargetMode="External"/><Relationship Id="rId3" Type="http://schemas.openxmlformats.org/officeDocument/2006/relationships/hyperlink" Target="https://teachingcenter.wustl.edu/resources/inclusive-teaching-learning/facilitating-challenging-conversations-in-the-classroom/" TargetMode="External"/><Relationship Id="rId7" Type="http://schemas.openxmlformats.org/officeDocument/2006/relationships/hyperlink" Target="https://www.adl.org/education/resources/tools-and-strategies/race-talk-engaging-young-people-in-conversations-about" TargetMode="External"/><Relationship Id="rId2" Type="http://schemas.openxmlformats.org/officeDocument/2006/relationships/hyperlink" Target="https://teachingcenter.wustl.edu/resources/inclusive-teaching-learning/establishing-ground-rules/" TargetMode="External"/><Relationship Id="rId1" Type="http://schemas.openxmlformats.org/officeDocument/2006/relationships/slideLayout" Target="../slideLayouts/slideLayout11.xml"/><Relationship Id="rId6" Type="http://schemas.openxmlformats.org/officeDocument/2006/relationships/hyperlink" Target="https://www.tolerance.org/sites/default/files/2019-04/TT-Speak-Up-Guide.pdf" TargetMode="External"/><Relationship Id="rId5" Type="http://schemas.openxmlformats.org/officeDocument/2006/relationships/hyperlink" Target="https://docs.google.com/document/d/1tuMuMVnI7soHLcTNxzCTqcpkun0ASHW_WvNuxphyyxA/edit" TargetMode="External"/><Relationship Id="rId4" Type="http://schemas.openxmlformats.org/officeDocument/2006/relationships/hyperlink" Target="https://blogs.proquest.com/sks/four-ways-to-facilitate-teaching-about-immigr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hyperlink" Target="mailto:bchance@calpoly.edu"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amstat.org/asa/files/pdfs/GAISE/GAISEIIPreK-12_Full.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place.fi.ncsu.edu/local/catalog/course.php?id=4&amp;ref=1" TargetMode="External"/><Relationship Id="rId2" Type="http://schemas.openxmlformats.org/officeDocument/2006/relationships/hyperlink" Target="https://www.utdanacenter.org/our-work/higher-education/curricular-resources-higher-education/statistical-reasoning" TargetMode="External"/><Relationship Id="rId1" Type="http://schemas.openxmlformats.org/officeDocument/2006/relationships/slideLayout" Target="../slideLayouts/slideLayout11.xml"/><Relationship Id="rId5" Type="http://schemas.openxmlformats.org/officeDocument/2006/relationships/hyperlink" Target="https://www.causeweb.org/cause/sites/default/files/ecots/ecots20/materials/eCOTS%202020%20-%20Engaging%20a%20Diverse%20Audience%20through%20Online%20Learning.pdf" TargetMode="External"/><Relationship Id="rId4" Type="http://schemas.openxmlformats.org/officeDocument/2006/relationships/hyperlink" Target="https://register.gotowebinar.com/register/795830734892698676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722316" y="2848823"/>
            <a:ext cx="7792510" cy="1321582"/>
          </a:xfrm>
        </p:spPr>
        <p:txBody>
          <a:bodyPr>
            <a:normAutofit/>
          </a:bodyPr>
          <a:lstStyle/>
          <a:p>
            <a:r>
              <a:rPr lang="en-US" sz="1600" dirty="0"/>
              <a:t>Beth Chance</a:t>
            </a:r>
          </a:p>
          <a:p>
            <a:r>
              <a:rPr lang="en-US" sz="1600" dirty="0"/>
              <a:t>Cal Poly – San Luis Obispo</a:t>
            </a:r>
          </a:p>
          <a:p>
            <a:r>
              <a:rPr lang="en-US" sz="1600" dirty="0"/>
              <a:t>bchance@calpoly.edu</a:t>
            </a:r>
          </a:p>
          <a:p>
            <a:r>
              <a:rPr lang="en-US" sz="1600" dirty="0"/>
              <a:t>www.rossmanchance.com/chance/</a:t>
            </a:r>
          </a:p>
        </p:txBody>
      </p:sp>
      <p:sp>
        <p:nvSpPr>
          <p:cNvPr id="3" name="Title 2"/>
          <p:cNvSpPr>
            <a:spLocks noGrp="1"/>
          </p:cNvSpPr>
          <p:nvPr>
            <p:ph type="title"/>
          </p:nvPr>
        </p:nvSpPr>
        <p:spPr>
          <a:xfrm>
            <a:off x="629176" y="926758"/>
            <a:ext cx="7792510" cy="1951244"/>
          </a:xfrm>
        </p:spPr>
        <p:txBody>
          <a:bodyPr>
            <a:normAutofit fontScale="90000"/>
          </a:bodyPr>
          <a:lstStyle/>
          <a:p>
            <a:br>
              <a:rPr lang="en-US" sz="2800" dirty="0"/>
            </a:br>
            <a:r>
              <a:rPr lang="en-US" sz="3100" b="0" dirty="0">
                <a:effectLst/>
              </a:rPr>
              <a:t>Incorporating "Social Justice" and Multivariable Thinking Topics in Introductory Statistics Courses</a:t>
            </a:r>
            <a:br>
              <a:rPr lang="en-US" sz="2800" b="0" dirty="0">
                <a:effectLst/>
              </a:rPr>
            </a:br>
            <a:endParaRPr lang="en-US" sz="2800" dirty="0"/>
          </a:p>
        </p:txBody>
      </p:sp>
    </p:spTree>
    <p:custDataLst>
      <p:tags r:id="rId1"/>
    </p:custDataLst>
    <p:extLst>
      <p:ext uri="{BB962C8B-B14F-4D97-AF65-F5344CB8AC3E}">
        <p14:creationId xmlns:p14="http://schemas.microsoft.com/office/powerpoint/2010/main" val="40962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38B60-4C6B-4F8E-9484-941417D513AA}"/>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293A988-D3CC-4242-90BC-75A39207D923}"/>
              </a:ext>
            </a:extLst>
          </p:cNvPr>
          <p:cNvSpPr>
            <a:spLocks noGrp="1"/>
          </p:cNvSpPr>
          <p:nvPr>
            <p:ph type="title"/>
          </p:nvPr>
        </p:nvSpPr>
        <p:spPr/>
        <p:txBody>
          <a:bodyPr>
            <a:normAutofit fontScale="90000"/>
          </a:bodyPr>
          <a:lstStyle/>
          <a:p>
            <a:br>
              <a:rPr lang="en-US" dirty="0"/>
            </a:br>
            <a:r>
              <a:rPr lang="en-US" dirty="0"/>
              <a:t>Focusing on the statistical investigative process</a:t>
            </a:r>
          </a:p>
        </p:txBody>
      </p:sp>
      <p:pic>
        <p:nvPicPr>
          <p:cNvPr id="5" name="Picture 4">
            <a:extLst>
              <a:ext uri="{FF2B5EF4-FFF2-40B4-BE49-F238E27FC236}">
                <a16:creationId xmlns:a16="http://schemas.microsoft.com/office/drawing/2014/main" id="{B40ADE54-3EFD-41F0-9F73-A595A92F0EF1}"/>
              </a:ext>
            </a:extLst>
          </p:cNvPr>
          <p:cNvPicPr>
            <a:picLocks noChangeAspect="1"/>
          </p:cNvPicPr>
          <p:nvPr/>
        </p:nvPicPr>
        <p:blipFill rotWithShape="1">
          <a:blip r:embed="rId3"/>
          <a:srcRect l="22629" t="17417"/>
          <a:stretch/>
        </p:blipFill>
        <p:spPr>
          <a:xfrm>
            <a:off x="427226" y="1066352"/>
            <a:ext cx="4023296" cy="3134275"/>
          </a:xfrm>
          <a:prstGeom prst="rect">
            <a:avLst/>
          </a:prstGeom>
        </p:spPr>
      </p:pic>
      <p:sp>
        <p:nvSpPr>
          <p:cNvPr id="10" name="TextBox 9">
            <a:extLst>
              <a:ext uri="{FF2B5EF4-FFF2-40B4-BE49-F238E27FC236}">
                <a16:creationId xmlns:a16="http://schemas.microsoft.com/office/drawing/2014/main" id="{5F77B8C7-EB14-4858-A9F4-CCF42B44FB8E}"/>
              </a:ext>
            </a:extLst>
          </p:cNvPr>
          <p:cNvSpPr txBox="1"/>
          <p:nvPr/>
        </p:nvSpPr>
        <p:spPr bwMode="auto">
          <a:xfrm>
            <a:off x="4774367" y="1199213"/>
            <a:ext cx="2975548" cy="280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2800" dirty="0">
                <a:solidFill>
                  <a:srgbClr val="29551A"/>
                </a:solidFill>
              </a:rPr>
              <a:t>Teaching tip: </a:t>
            </a:r>
          </a:p>
          <a:p>
            <a:r>
              <a:rPr lang="en-US" sz="2800" dirty="0">
                <a:solidFill>
                  <a:srgbClr val="29551A"/>
                </a:solidFill>
              </a:rPr>
              <a:t>Involve students</a:t>
            </a:r>
          </a:p>
          <a:p>
            <a:r>
              <a:rPr lang="en-US" sz="2800" dirty="0">
                <a:solidFill>
                  <a:srgbClr val="29551A"/>
                </a:solidFill>
              </a:rPr>
              <a:t>	Engage</a:t>
            </a:r>
          </a:p>
          <a:p>
            <a:r>
              <a:rPr lang="en-US" sz="2800" dirty="0">
                <a:solidFill>
                  <a:srgbClr val="29551A"/>
                </a:solidFill>
              </a:rPr>
              <a:t>	Empower</a:t>
            </a:r>
          </a:p>
          <a:p>
            <a:r>
              <a:rPr lang="en-US" sz="2800" dirty="0">
                <a:solidFill>
                  <a:srgbClr val="29551A"/>
                </a:solidFill>
              </a:rPr>
              <a:t>	Enrage?</a:t>
            </a:r>
          </a:p>
        </p:txBody>
      </p:sp>
    </p:spTree>
    <p:extLst>
      <p:ext uri="{BB962C8B-B14F-4D97-AF65-F5344CB8AC3E}">
        <p14:creationId xmlns:p14="http://schemas.microsoft.com/office/powerpoint/2010/main" val="150881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01E37-24CF-41BA-A640-7629F1F8A8D2}"/>
              </a:ext>
            </a:extLst>
          </p:cNvPr>
          <p:cNvSpPr>
            <a:spLocks noGrp="1"/>
          </p:cNvSpPr>
          <p:nvPr>
            <p:ph idx="26"/>
          </p:nvPr>
        </p:nvSpPr>
        <p:spPr/>
        <p:txBody>
          <a:bodyPr/>
          <a:lstStyle/>
          <a:p>
            <a:r>
              <a:rPr lang="en-US" i="1" dirty="0"/>
              <a:t>Castaneda v. </a:t>
            </a:r>
            <a:r>
              <a:rPr lang="en-US" i="1" dirty="0" err="1"/>
              <a:t>Partida</a:t>
            </a:r>
            <a:r>
              <a:rPr lang="en-US" i="1" dirty="0"/>
              <a:t> – </a:t>
            </a:r>
            <a:r>
              <a:rPr lang="en-US" dirty="0"/>
              <a:t>underrepresentation of Mexican-Americans on grand juries in Hidalgo County</a:t>
            </a:r>
          </a:p>
          <a:p>
            <a:r>
              <a:rPr lang="en-US" i="1" dirty="0"/>
              <a:t>Hazelwood School District vs. United States – </a:t>
            </a:r>
            <a:r>
              <a:rPr lang="en-US" dirty="0"/>
              <a:t>underrepresentation of African Americans among high school teachers</a:t>
            </a:r>
          </a:p>
          <a:p>
            <a:pPr lvl="1"/>
            <a:r>
              <a:rPr lang="en-US" dirty="0"/>
              <a:t>What is the comparison group?</a:t>
            </a:r>
          </a:p>
          <a:p>
            <a:r>
              <a:rPr lang="en-US" dirty="0"/>
              <a:t>Title IX lawsuit against Brown University</a:t>
            </a:r>
          </a:p>
          <a:p>
            <a:r>
              <a:rPr lang="en-US" dirty="0">
                <a:hlinkClick r:id="rId3"/>
              </a:rPr>
              <a:t>Why Binomial Distributions Do Not Work as Proof of Employment Discrimination</a:t>
            </a:r>
            <a:endParaRPr lang="en-US" dirty="0"/>
          </a:p>
          <a:p>
            <a:r>
              <a:rPr lang="en-US" dirty="0"/>
              <a:t>Flint, MI water crisis</a:t>
            </a:r>
          </a:p>
          <a:p>
            <a:pPr lvl="1"/>
            <a:r>
              <a:rPr lang="en-US" dirty="0"/>
              <a:t>Removal of “unusual observations”</a:t>
            </a:r>
          </a:p>
        </p:txBody>
      </p:sp>
      <p:sp>
        <p:nvSpPr>
          <p:cNvPr id="3" name="Title 2">
            <a:extLst>
              <a:ext uri="{FF2B5EF4-FFF2-40B4-BE49-F238E27FC236}">
                <a16:creationId xmlns:a16="http://schemas.microsoft.com/office/drawing/2014/main" id="{60299246-C105-4EF8-B001-E585736EEBBD}"/>
              </a:ext>
            </a:extLst>
          </p:cNvPr>
          <p:cNvSpPr>
            <a:spLocks noGrp="1"/>
          </p:cNvSpPr>
          <p:nvPr>
            <p:ph type="title"/>
          </p:nvPr>
        </p:nvSpPr>
        <p:spPr/>
        <p:txBody>
          <a:bodyPr>
            <a:normAutofit fontScale="90000"/>
          </a:bodyPr>
          <a:lstStyle/>
          <a:p>
            <a:br>
              <a:rPr lang="en-US" dirty="0"/>
            </a:br>
            <a:r>
              <a:rPr lang="en-US" dirty="0"/>
              <a:t>Examples</a:t>
            </a:r>
          </a:p>
        </p:txBody>
      </p:sp>
    </p:spTree>
    <p:extLst>
      <p:ext uri="{BB962C8B-B14F-4D97-AF65-F5344CB8AC3E}">
        <p14:creationId xmlns:p14="http://schemas.microsoft.com/office/powerpoint/2010/main" val="8982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E1C5C5-AEB8-4879-BAE3-D499F3A619E3}"/>
              </a:ext>
            </a:extLst>
          </p:cNvPr>
          <p:cNvSpPr>
            <a:spLocks noGrp="1"/>
          </p:cNvSpPr>
          <p:nvPr>
            <p:ph idx="26"/>
          </p:nvPr>
        </p:nvSpPr>
        <p:spPr/>
        <p:txBody>
          <a:bodyPr/>
          <a:lstStyle/>
          <a:p>
            <a:r>
              <a:rPr lang="en-US" dirty="0"/>
              <a:t>Recognize that variation in a response comes from many, many sources and be able to identify possible sources</a:t>
            </a:r>
          </a:p>
          <a:p>
            <a:r>
              <a:rPr lang="en-US" dirty="0"/>
              <a:t>Analyze data in the presence of confounding and bias</a:t>
            </a:r>
          </a:p>
          <a:p>
            <a:r>
              <a:rPr lang="en-US" dirty="0"/>
              <a:t>Studies can be designed to more effectively control for the many variables that may influence the response</a:t>
            </a:r>
          </a:p>
          <a:p>
            <a:r>
              <a:rPr lang="en-US" dirty="0"/>
              <a:t>Draw appropriate conclusions from a data analysis and convey the limitations of these conclusions</a:t>
            </a:r>
          </a:p>
          <a:p>
            <a:endParaRPr lang="en-US" dirty="0"/>
          </a:p>
          <a:p>
            <a:endParaRPr lang="en-US" dirty="0"/>
          </a:p>
        </p:txBody>
      </p:sp>
      <p:sp>
        <p:nvSpPr>
          <p:cNvPr id="3" name="Title 2">
            <a:extLst>
              <a:ext uri="{FF2B5EF4-FFF2-40B4-BE49-F238E27FC236}">
                <a16:creationId xmlns:a16="http://schemas.microsoft.com/office/drawing/2014/main" id="{56D54AC9-A589-4CF6-806C-85AB81E27101}"/>
              </a:ext>
            </a:extLst>
          </p:cNvPr>
          <p:cNvSpPr>
            <a:spLocks noGrp="1"/>
          </p:cNvSpPr>
          <p:nvPr>
            <p:ph type="title"/>
          </p:nvPr>
        </p:nvSpPr>
        <p:spPr/>
        <p:txBody>
          <a:bodyPr>
            <a:normAutofit fontScale="90000"/>
          </a:bodyPr>
          <a:lstStyle/>
          <a:p>
            <a:br>
              <a:rPr lang="en-US" dirty="0"/>
            </a:br>
            <a:r>
              <a:rPr lang="en-US" dirty="0"/>
              <a:t>What is multivariable thinking?</a:t>
            </a:r>
          </a:p>
        </p:txBody>
      </p:sp>
    </p:spTree>
    <p:extLst>
      <p:ext uri="{BB962C8B-B14F-4D97-AF65-F5344CB8AC3E}">
        <p14:creationId xmlns:p14="http://schemas.microsoft.com/office/powerpoint/2010/main" val="370336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616CC2-EF99-43DA-9EB4-72C84453A8F0}"/>
              </a:ext>
            </a:extLst>
          </p:cNvPr>
          <p:cNvSpPr>
            <a:spLocks noGrp="1"/>
          </p:cNvSpPr>
          <p:nvPr>
            <p:ph idx="26"/>
          </p:nvPr>
        </p:nvSpPr>
        <p:spPr/>
        <p:txBody>
          <a:bodyPr/>
          <a:lstStyle/>
          <a:p>
            <a:pPr>
              <a:lnSpc>
                <a:spcPct val="120000"/>
              </a:lnSpc>
            </a:pPr>
            <a:r>
              <a:rPr lang="en-US" dirty="0"/>
              <a:t>Why?</a:t>
            </a:r>
          </a:p>
          <a:p>
            <a:pPr lvl="1">
              <a:lnSpc>
                <a:spcPct val="120000"/>
              </a:lnSpc>
            </a:pPr>
            <a:r>
              <a:rPr lang="en-US" dirty="0"/>
              <a:t>The world is multivariable; data-centric decision making is on the rise</a:t>
            </a:r>
          </a:p>
          <a:p>
            <a:pPr lvl="1">
              <a:lnSpc>
                <a:spcPct val="120000"/>
              </a:lnSpc>
            </a:pPr>
            <a:r>
              <a:rPr lang="en-US" dirty="0"/>
              <a:t>Making good decisions informed by data requires multivariable understanding </a:t>
            </a:r>
          </a:p>
          <a:p>
            <a:pPr lvl="1">
              <a:lnSpc>
                <a:spcPct val="120000"/>
              </a:lnSpc>
            </a:pPr>
            <a:r>
              <a:rPr lang="en-US" dirty="0"/>
              <a:t>Should not wait for only the students taking advanced statistics courses</a:t>
            </a:r>
          </a:p>
          <a:p>
            <a:endParaRPr lang="en-US" dirty="0"/>
          </a:p>
        </p:txBody>
      </p:sp>
      <p:sp>
        <p:nvSpPr>
          <p:cNvPr id="3" name="Title 2">
            <a:extLst>
              <a:ext uri="{FF2B5EF4-FFF2-40B4-BE49-F238E27FC236}">
                <a16:creationId xmlns:a16="http://schemas.microsoft.com/office/drawing/2014/main" id="{3C0965A0-1161-4FA6-A5BC-7C421C6F3D72}"/>
              </a:ext>
            </a:extLst>
          </p:cNvPr>
          <p:cNvSpPr>
            <a:spLocks noGrp="1"/>
          </p:cNvSpPr>
          <p:nvPr>
            <p:ph type="title"/>
          </p:nvPr>
        </p:nvSpPr>
        <p:spPr/>
        <p:txBody>
          <a:bodyPr>
            <a:normAutofit fontScale="90000"/>
          </a:bodyPr>
          <a:lstStyle/>
          <a:p>
            <a:br>
              <a:rPr lang="en-US" dirty="0"/>
            </a:br>
            <a:r>
              <a:rPr lang="en-US" dirty="0"/>
              <a:t>Why multivariable thinking?</a:t>
            </a:r>
          </a:p>
        </p:txBody>
      </p:sp>
    </p:spTree>
    <p:extLst>
      <p:ext uri="{BB962C8B-B14F-4D97-AF65-F5344CB8AC3E}">
        <p14:creationId xmlns:p14="http://schemas.microsoft.com/office/powerpoint/2010/main" val="352047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F10625-73E4-4464-925F-8775946B98C5}"/>
              </a:ext>
            </a:extLst>
          </p:cNvPr>
          <p:cNvSpPr>
            <a:spLocks noGrp="1"/>
          </p:cNvSpPr>
          <p:nvPr>
            <p:ph idx="26"/>
          </p:nvPr>
        </p:nvSpPr>
        <p:spPr/>
        <p:txBody>
          <a:bodyPr/>
          <a:lstStyle/>
          <a:p>
            <a:r>
              <a:rPr lang="en-US" dirty="0"/>
              <a:t>Two-way table</a:t>
            </a:r>
          </a:p>
          <a:p>
            <a:endParaRPr lang="en-US" dirty="0"/>
          </a:p>
          <a:p>
            <a:endParaRPr lang="en-US" dirty="0"/>
          </a:p>
          <a:p>
            <a:endParaRPr lang="en-US" dirty="0"/>
          </a:p>
          <a:p>
            <a:endParaRPr lang="en-US" dirty="0"/>
          </a:p>
          <a:p>
            <a:endParaRPr lang="en-US" dirty="0"/>
          </a:p>
          <a:p>
            <a:endParaRPr lang="en-US" dirty="0"/>
          </a:p>
          <a:p>
            <a:pPr lvl="1"/>
            <a:r>
              <a:rPr lang="en-US" dirty="0"/>
              <a:t>Proportion of females accepted 113/449 = 0.252 </a:t>
            </a:r>
          </a:p>
          <a:p>
            <a:pPr lvl="1"/>
            <a:r>
              <a:rPr lang="en-US" dirty="0"/>
              <a:t>Proportion of males accepted 533/1198 = 0.445</a:t>
            </a:r>
          </a:p>
          <a:p>
            <a:pPr marL="457200" lvl="1" indent="0">
              <a:buNone/>
            </a:pPr>
            <a:endParaRPr lang="en-US" dirty="0"/>
          </a:p>
        </p:txBody>
      </p:sp>
      <p:sp>
        <p:nvSpPr>
          <p:cNvPr id="3" name="Title 2">
            <a:extLst>
              <a:ext uri="{FF2B5EF4-FFF2-40B4-BE49-F238E27FC236}">
                <a16:creationId xmlns:a16="http://schemas.microsoft.com/office/drawing/2014/main" id="{83541C92-97DC-4682-B202-9141C9B01777}"/>
              </a:ext>
            </a:extLst>
          </p:cNvPr>
          <p:cNvSpPr>
            <a:spLocks noGrp="1"/>
          </p:cNvSpPr>
          <p:nvPr>
            <p:ph type="title"/>
          </p:nvPr>
        </p:nvSpPr>
        <p:spPr/>
        <p:txBody>
          <a:bodyPr>
            <a:normAutofit fontScale="90000"/>
          </a:bodyPr>
          <a:lstStyle/>
          <a:p>
            <a:br>
              <a:rPr lang="en-US" dirty="0"/>
            </a:br>
            <a:r>
              <a:rPr lang="en-US" dirty="0"/>
              <a:t>Example: Berkeley admissions</a:t>
            </a:r>
          </a:p>
        </p:txBody>
      </p:sp>
      <p:pic>
        <p:nvPicPr>
          <p:cNvPr id="4" name="table">
            <a:extLst>
              <a:ext uri="{FF2B5EF4-FFF2-40B4-BE49-F238E27FC236}">
                <a16:creationId xmlns:a16="http://schemas.microsoft.com/office/drawing/2014/main" id="{63620685-0540-419E-94D6-FB3BCE1E1290}"/>
              </a:ext>
            </a:extLst>
          </p:cNvPr>
          <p:cNvPicPr>
            <a:picLocks noChangeAspect="1"/>
          </p:cNvPicPr>
          <p:nvPr/>
        </p:nvPicPr>
        <p:blipFill>
          <a:blip r:embed="rId2"/>
          <a:stretch>
            <a:fillRect/>
          </a:stretch>
        </p:blipFill>
        <p:spPr>
          <a:xfrm>
            <a:off x="1943100" y="1230515"/>
            <a:ext cx="5257800" cy="1981200"/>
          </a:xfrm>
          <a:prstGeom prst="rect">
            <a:avLst/>
          </a:prstGeom>
        </p:spPr>
      </p:pic>
    </p:spTree>
    <p:extLst>
      <p:ext uri="{BB962C8B-B14F-4D97-AF65-F5344CB8AC3E}">
        <p14:creationId xmlns:p14="http://schemas.microsoft.com/office/powerpoint/2010/main" val="418758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D6C7A-0677-4C7E-865F-570EC085C3F2}"/>
              </a:ext>
            </a:extLst>
          </p:cNvPr>
          <p:cNvSpPr>
            <a:spLocks noGrp="1"/>
          </p:cNvSpPr>
          <p:nvPr>
            <p:ph type="title"/>
          </p:nvPr>
        </p:nvSpPr>
        <p:spPr/>
        <p:txBody>
          <a:bodyPr>
            <a:normAutofit fontScale="90000"/>
          </a:bodyPr>
          <a:lstStyle/>
          <a:p>
            <a:br>
              <a:rPr lang="en-US" dirty="0"/>
            </a:br>
            <a:r>
              <a:rPr lang="en-US" dirty="0"/>
              <a:t>Example: Berkeley admissions</a:t>
            </a:r>
          </a:p>
        </p:txBody>
      </p:sp>
      <p:pic>
        <p:nvPicPr>
          <p:cNvPr id="4" name="Picture 3">
            <a:extLst>
              <a:ext uri="{FF2B5EF4-FFF2-40B4-BE49-F238E27FC236}">
                <a16:creationId xmlns:a16="http://schemas.microsoft.com/office/drawing/2014/main" id="{6A6DC126-977B-406B-A89E-E614C608B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2" y="1218987"/>
            <a:ext cx="3874213" cy="287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EFF4A8A2-832A-4A92-98E4-500A33EAF48C}"/>
              </a:ext>
            </a:extLst>
          </p:cNvPr>
          <p:cNvPicPr>
            <a:picLocks noGrp="1" noChangeAspect="1" noChangeArrowheads="1"/>
          </p:cNvPicPr>
          <p:nvPr>
            <p:ph idx="26"/>
          </p:nvPr>
        </p:nvPicPr>
        <p:blipFill>
          <a:blip r:embed="rId3">
            <a:extLst>
              <a:ext uri="{28A0092B-C50C-407E-A947-70E740481C1C}">
                <a14:useLocalDpi xmlns:a14="http://schemas.microsoft.com/office/drawing/2010/main" val="0"/>
              </a:ext>
            </a:extLst>
          </a:blip>
          <a:srcRect/>
          <a:stretch>
            <a:fillRect/>
          </a:stretch>
        </p:blipFill>
        <p:spPr bwMode="auto">
          <a:xfrm>
            <a:off x="4511402" y="1218987"/>
            <a:ext cx="4027581" cy="317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5C58CB0-B5DF-402E-895B-378EAE04B1E8}"/>
              </a:ext>
            </a:extLst>
          </p:cNvPr>
          <p:cNvPicPr>
            <a:picLocks noChangeAspect="1"/>
          </p:cNvPicPr>
          <p:nvPr/>
        </p:nvPicPr>
        <p:blipFill>
          <a:blip r:embed="rId4"/>
          <a:stretch>
            <a:fillRect/>
          </a:stretch>
        </p:blipFill>
        <p:spPr>
          <a:xfrm>
            <a:off x="0" y="1801050"/>
            <a:ext cx="4086225" cy="857250"/>
          </a:xfrm>
          <a:prstGeom prst="rect">
            <a:avLst/>
          </a:prstGeom>
        </p:spPr>
      </p:pic>
      <p:pic>
        <p:nvPicPr>
          <p:cNvPr id="11" name="Picture 10">
            <a:extLst>
              <a:ext uri="{FF2B5EF4-FFF2-40B4-BE49-F238E27FC236}">
                <a16:creationId xmlns:a16="http://schemas.microsoft.com/office/drawing/2014/main" id="{A0F9ACC3-9B85-4971-A4DC-6B2239D19D24}"/>
              </a:ext>
            </a:extLst>
          </p:cNvPr>
          <p:cNvPicPr>
            <a:picLocks noChangeAspect="1"/>
          </p:cNvPicPr>
          <p:nvPr/>
        </p:nvPicPr>
        <p:blipFill>
          <a:blip r:embed="rId5"/>
          <a:stretch>
            <a:fillRect/>
          </a:stretch>
        </p:blipFill>
        <p:spPr>
          <a:xfrm>
            <a:off x="4620192" y="1725082"/>
            <a:ext cx="3810000" cy="2181225"/>
          </a:xfrm>
          <a:prstGeom prst="rect">
            <a:avLst/>
          </a:prstGeom>
        </p:spPr>
      </p:pic>
    </p:spTree>
    <p:extLst>
      <p:ext uri="{BB962C8B-B14F-4D97-AF65-F5344CB8AC3E}">
        <p14:creationId xmlns:p14="http://schemas.microsoft.com/office/powerpoint/2010/main" val="92755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A8C23-50D1-4CB4-A652-8F0ECE2FC601}"/>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ABE32AD-9E28-407E-AA82-C66822F08B0B}"/>
              </a:ext>
            </a:extLst>
          </p:cNvPr>
          <p:cNvSpPr>
            <a:spLocks noGrp="1"/>
          </p:cNvSpPr>
          <p:nvPr>
            <p:ph type="title"/>
          </p:nvPr>
        </p:nvSpPr>
        <p:spPr/>
        <p:txBody>
          <a:bodyPr>
            <a:normAutofit fontScale="90000"/>
          </a:bodyPr>
          <a:lstStyle/>
          <a:p>
            <a:br>
              <a:rPr lang="en-US" dirty="0"/>
            </a:br>
            <a:r>
              <a:rPr lang="en-US" dirty="0"/>
              <a:t>Example: Housing Prices in Michigan</a:t>
            </a:r>
            <a:br>
              <a:rPr lang="en-US" dirty="0"/>
            </a:br>
            <a:endParaRPr lang="en-US" dirty="0"/>
          </a:p>
        </p:txBody>
      </p:sp>
      <p:sp>
        <p:nvSpPr>
          <p:cNvPr id="5" name="Content Placeholder 2">
            <a:extLst>
              <a:ext uri="{FF2B5EF4-FFF2-40B4-BE49-F238E27FC236}">
                <a16:creationId xmlns:a16="http://schemas.microsoft.com/office/drawing/2014/main" id="{E8283600-69FA-4FDB-BEEA-B11855919317}"/>
              </a:ext>
            </a:extLst>
          </p:cNvPr>
          <p:cNvSpPr txBox="1">
            <a:spLocks/>
          </p:cNvSpPr>
          <p:nvPr/>
        </p:nvSpPr>
        <p:spPr>
          <a:xfrm>
            <a:off x="457200" y="1246188"/>
            <a:ext cx="8229600" cy="3348037"/>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a:p>
            <a:pPr marL="0" indent="0">
              <a:buFont typeface="Arial" pitchFamily="34" charset="0"/>
              <a:buNone/>
            </a:pPr>
            <a:endParaRPr lang="en-US"/>
          </a:p>
          <a:p>
            <a:endParaRPr lang="en-US" dirty="0"/>
          </a:p>
        </p:txBody>
      </p:sp>
      <p:sp>
        <p:nvSpPr>
          <p:cNvPr id="6" name="TextBox 5">
            <a:extLst>
              <a:ext uri="{FF2B5EF4-FFF2-40B4-BE49-F238E27FC236}">
                <a16:creationId xmlns:a16="http://schemas.microsoft.com/office/drawing/2014/main" id="{DB0F5286-2166-4EBF-93FC-A229B021488E}"/>
              </a:ext>
            </a:extLst>
          </p:cNvPr>
          <p:cNvSpPr txBox="1"/>
          <p:nvPr/>
        </p:nvSpPr>
        <p:spPr>
          <a:xfrm>
            <a:off x="2380232" y="4118290"/>
            <a:ext cx="3883307" cy="369332"/>
          </a:xfrm>
          <a:prstGeom prst="rect">
            <a:avLst/>
          </a:prstGeom>
          <a:noFill/>
        </p:spPr>
        <p:txBody>
          <a:bodyPr wrap="none" rtlCol="0">
            <a:spAutoFit/>
          </a:bodyPr>
          <a:lstStyle/>
          <a:p>
            <a:r>
              <a:rPr lang="en-US" dirty="0"/>
              <a:t>data = “model” + unexplained variation</a:t>
            </a:r>
          </a:p>
        </p:txBody>
      </p:sp>
      <p:pic>
        <p:nvPicPr>
          <p:cNvPr id="7" name="Picture 2">
            <a:extLst>
              <a:ext uri="{FF2B5EF4-FFF2-40B4-BE49-F238E27FC236}">
                <a16:creationId xmlns:a16="http://schemas.microsoft.com/office/drawing/2014/main" id="{A83CB4EA-DE5E-4E45-B89F-4703498F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309" y="2167367"/>
            <a:ext cx="4154460" cy="72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72BBFBA7-C164-4221-A2F5-B8781DA1D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34" y="1369219"/>
            <a:ext cx="2748801" cy="216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A420031-8BD1-4483-BCB8-FADF5A309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289" y="3020907"/>
            <a:ext cx="4773007" cy="74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1AEFD924-3C9B-4B62-9CF4-07615BC185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147" b="63759"/>
          <a:stretch/>
        </p:blipFill>
        <p:spPr bwMode="auto">
          <a:xfrm>
            <a:off x="4895319" y="1159029"/>
            <a:ext cx="2431755" cy="9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6149C3D4-7172-47BB-B38C-19B07FD16C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16" y="1825014"/>
            <a:ext cx="3157073" cy="1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EFA1491A-40B3-4D52-BAB0-414E2C9C08DC}"/>
              </a:ext>
            </a:extLst>
          </p:cNvPr>
          <p:cNvPicPr>
            <a:picLocks noChangeAspect="1"/>
          </p:cNvPicPr>
          <p:nvPr/>
        </p:nvPicPr>
        <p:blipFill>
          <a:blip r:embed="rId7"/>
          <a:stretch>
            <a:fillRect/>
          </a:stretch>
        </p:blipFill>
        <p:spPr>
          <a:xfrm>
            <a:off x="7143751" y="3804889"/>
            <a:ext cx="1371599" cy="881062"/>
          </a:xfrm>
          <a:prstGeom prst="rect">
            <a:avLst/>
          </a:prstGeom>
        </p:spPr>
      </p:pic>
      <p:cxnSp>
        <p:nvCxnSpPr>
          <p:cNvPr id="13" name="Straight Arrow Connector 12">
            <a:extLst>
              <a:ext uri="{FF2B5EF4-FFF2-40B4-BE49-F238E27FC236}">
                <a16:creationId xmlns:a16="http://schemas.microsoft.com/office/drawing/2014/main" id="{764F6B47-C856-4667-B067-E51C7A2D969D}"/>
              </a:ext>
            </a:extLst>
          </p:cNvPr>
          <p:cNvCxnSpPr/>
          <p:nvPr/>
        </p:nvCxnSpPr>
        <p:spPr>
          <a:xfrm>
            <a:off x="2183980" y="2247832"/>
            <a:ext cx="0" cy="5592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922E66-3E6B-4D57-98B8-2B8FEA4414DF}"/>
              </a:ext>
            </a:extLst>
          </p:cNvPr>
          <p:cNvCxnSpPr/>
          <p:nvPr/>
        </p:nvCxnSpPr>
        <p:spPr>
          <a:xfrm flipV="1">
            <a:off x="1473620" y="2017726"/>
            <a:ext cx="1488734" cy="1003181"/>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21E69386-6DFB-4135-BAFF-7791B72FC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378" y="1383746"/>
            <a:ext cx="3111985" cy="21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2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CF7D05-1E4D-4747-A57F-17BEA766D9EC}"/>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A540CFE-AFF3-4E48-9564-F19CDBEDDCD2}"/>
              </a:ext>
            </a:extLst>
          </p:cNvPr>
          <p:cNvSpPr>
            <a:spLocks noGrp="1"/>
          </p:cNvSpPr>
          <p:nvPr>
            <p:ph type="title"/>
          </p:nvPr>
        </p:nvSpPr>
        <p:spPr/>
        <p:txBody>
          <a:bodyPr>
            <a:normAutofit fontScale="90000"/>
          </a:bodyPr>
          <a:lstStyle/>
          <a:p>
            <a:br>
              <a:rPr lang="en-US" dirty="0"/>
            </a:br>
            <a:r>
              <a:rPr lang="en-US" dirty="0"/>
              <a:t>Sources of variation diagram</a:t>
            </a:r>
          </a:p>
        </p:txBody>
      </p:sp>
      <p:pic>
        <p:nvPicPr>
          <p:cNvPr id="4" name="Picture 3">
            <a:extLst>
              <a:ext uri="{FF2B5EF4-FFF2-40B4-BE49-F238E27FC236}">
                <a16:creationId xmlns:a16="http://schemas.microsoft.com/office/drawing/2014/main" id="{DED74CC9-1F23-4A0D-AD44-6A78169918F8}"/>
              </a:ext>
            </a:extLst>
          </p:cNvPr>
          <p:cNvPicPr>
            <a:picLocks noChangeAspect="1"/>
          </p:cNvPicPr>
          <p:nvPr/>
        </p:nvPicPr>
        <p:blipFill>
          <a:blip r:embed="rId2"/>
          <a:stretch>
            <a:fillRect/>
          </a:stretch>
        </p:blipFill>
        <p:spPr>
          <a:xfrm>
            <a:off x="900440" y="1124276"/>
            <a:ext cx="6508556" cy="2762208"/>
          </a:xfrm>
          <a:prstGeom prst="rect">
            <a:avLst/>
          </a:prstGeom>
        </p:spPr>
      </p:pic>
      <p:sp>
        <p:nvSpPr>
          <p:cNvPr id="5" name="TextBox 4">
            <a:extLst>
              <a:ext uri="{FF2B5EF4-FFF2-40B4-BE49-F238E27FC236}">
                <a16:creationId xmlns:a16="http://schemas.microsoft.com/office/drawing/2014/main" id="{CA243F95-06C2-4F62-8322-6CC9E95CA08E}"/>
              </a:ext>
            </a:extLst>
          </p:cNvPr>
          <p:cNvSpPr txBox="1"/>
          <p:nvPr/>
        </p:nvSpPr>
        <p:spPr>
          <a:xfrm>
            <a:off x="2380232" y="4118290"/>
            <a:ext cx="3883307" cy="369332"/>
          </a:xfrm>
          <a:prstGeom prst="rect">
            <a:avLst/>
          </a:prstGeom>
          <a:noFill/>
        </p:spPr>
        <p:txBody>
          <a:bodyPr wrap="none" rtlCol="0">
            <a:spAutoFit/>
          </a:bodyPr>
          <a:lstStyle/>
          <a:p>
            <a:r>
              <a:rPr lang="en-US" dirty="0"/>
              <a:t>data = “model” + unexplained variation</a:t>
            </a:r>
          </a:p>
        </p:txBody>
      </p:sp>
    </p:spTree>
    <p:extLst>
      <p:ext uri="{BB962C8B-B14F-4D97-AF65-F5344CB8AC3E}">
        <p14:creationId xmlns:p14="http://schemas.microsoft.com/office/powerpoint/2010/main" val="26149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38B60-4C6B-4F8E-9484-941417D513AA}"/>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293A988-D3CC-4242-90BC-75A39207D923}"/>
              </a:ext>
            </a:extLst>
          </p:cNvPr>
          <p:cNvSpPr>
            <a:spLocks noGrp="1"/>
          </p:cNvSpPr>
          <p:nvPr>
            <p:ph type="title"/>
          </p:nvPr>
        </p:nvSpPr>
        <p:spPr/>
        <p:txBody>
          <a:bodyPr>
            <a:normAutofit fontScale="90000"/>
          </a:bodyPr>
          <a:lstStyle/>
          <a:p>
            <a:br>
              <a:rPr lang="en-US" dirty="0"/>
            </a:br>
            <a:r>
              <a:rPr lang="en-US" dirty="0"/>
              <a:t>Multivariable thinking</a:t>
            </a:r>
          </a:p>
        </p:txBody>
      </p:sp>
      <p:sp>
        <p:nvSpPr>
          <p:cNvPr id="10" name="TextBox 9">
            <a:extLst>
              <a:ext uri="{FF2B5EF4-FFF2-40B4-BE49-F238E27FC236}">
                <a16:creationId xmlns:a16="http://schemas.microsoft.com/office/drawing/2014/main" id="{5F77B8C7-EB14-4858-A9F4-CCF42B44FB8E}"/>
              </a:ext>
            </a:extLst>
          </p:cNvPr>
          <p:cNvSpPr txBox="1"/>
          <p:nvPr/>
        </p:nvSpPr>
        <p:spPr bwMode="auto">
          <a:xfrm>
            <a:off x="4774367" y="1199213"/>
            <a:ext cx="2975548" cy="280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2800" dirty="0">
                <a:solidFill>
                  <a:srgbClr val="29551A"/>
                </a:solidFill>
              </a:rPr>
              <a:t>Teaching tip: </a:t>
            </a:r>
          </a:p>
          <a:p>
            <a:r>
              <a:rPr lang="en-US" sz="2800" dirty="0">
                <a:solidFill>
                  <a:srgbClr val="29551A"/>
                </a:solidFill>
              </a:rPr>
              <a:t>Effective use of technology so students can </a:t>
            </a:r>
            <a:r>
              <a:rPr lang="en-US" sz="2800" i="1" dirty="0">
                <a:solidFill>
                  <a:srgbClr val="29551A"/>
                </a:solidFill>
              </a:rPr>
              <a:t>explore</a:t>
            </a:r>
            <a:endParaRPr lang="en-US" sz="2800" dirty="0">
              <a:solidFill>
                <a:srgbClr val="29551A"/>
              </a:solidFill>
            </a:endParaRPr>
          </a:p>
        </p:txBody>
      </p:sp>
      <p:pic>
        <p:nvPicPr>
          <p:cNvPr id="6" name="Picture 2">
            <a:extLst>
              <a:ext uri="{FF2B5EF4-FFF2-40B4-BE49-F238E27FC236}">
                <a16:creationId xmlns:a16="http://schemas.microsoft.com/office/drawing/2014/main" id="{98E727F4-74A1-4CFD-AE2E-0F18D6053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78" y="1383746"/>
            <a:ext cx="3111985" cy="21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F1D671-EB5F-401F-B59E-1793067B8823}"/>
              </a:ext>
            </a:extLst>
          </p:cNvPr>
          <p:cNvSpPr>
            <a:spLocks noGrp="1"/>
          </p:cNvSpPr>
          <p:nvPr>
            <p:ph idx="26"/>
          </p:nvPr>
        </p:nvSpPr>
        <p:spPr/>
        <p:txBody>
          <a:bodyPr/>
          <a:lstStyle/>
          <a:p>
            <a:pPr marL="0" indent="0">
              <a:buNone/>
            </a:pPr>
            <a:r>
              <a:rPr lang="en-US" dirty="0"/>
              <a:t>Multiple Variables applet</a:t>
            </a:r>
          </a:p>
          <a:p>
            <a:r>
              <a:rPr lang="en-US" dirty="0">
                <a:hlinkClick r:id="rId2"/>
              </a:rPr>
              <a:t>www.rossmanchance.com/applets/index2021.html</a:t>
            </a:r>
            <a:endParaRPr lang="en-US" dirty="0"/>
          </a:p>
          <a:p>
            <a:endParaRPr lang="en-US" dirty="0"/>
          </a:p>
          <a:p>
            <a:endParaRPr lang="en-US" dirty="0"/>
          </a:p>
          <a:p>
            <a:r>
              <a:rPr lang="en-US" dirty="0"/>
              <a:t>Breakfast and GPA (paste in data)</a:t>
            </a:r>
          </a:p>
          <a:p>
            <a:r>
              <a:rPr lang="en-US" dirty="0"/>
              <a:t>FEV</a:t>
            </a:r>
          </a:p>
          <a:p>
            <a:r>
              <a:rPr lang="en-US" dirty="0"/>
              <a:t>Car acceleration</a:t>
            </a:r>
          </a:p>
        </p:txBody>
      </p:sp>
      <p:sp>
        <p:nvSpPr>
          <p:cNvPr id="3" name="Title 2">
            <a:extLst>
              <a:ext uri="{FF2B5EF4-FFF2-40B4-BE49-F238E27FC236}">
                <a16:creationId xmlns:a16="http://schemas.microsoft.com/office/drawing/2014/main" id="{8F1F5D79-4711-421D-B7F1-3516FCF310A5}"/>
              </a:ext>
            </a:extLst>
          </p:cNvPr>
          <p:cNvSpPr>
            <a:spLocks noGrp="1"/>
          </p:cNvSpPr>
          <p:nvPr>
            <p:ph type="title"/>
          </p:nvPr>
        </p:nvSpPr>
        <p:spPr/>
        <p:txBody>
          <a:bodyPr>
            <a:normAutofit fontScale="90000"/>
          </a:bodyPr>
          <a:lstStyle/>
          <a:p>
            <a:br>
              <a:rPr lang="en-US" dirty="0"/>
            </a:br>
            <a:r>
              <a:rPr lang="en-US" dirty="0"/>
              <a:t>Examples</a:t>
            </a:r>
          </a:p>
        </p:txBody>
      </p:sp>
    </p:spTree>
    <p:extLst>
      <p:ext uri="{BB962C8B-B14F-4D97-AF65-F5344CB8AC3E}">
        <p14:creationId xmlns:p14="http://schemas.microsoft.com/office/powerpoint/2010/main" val="234583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26"/>
          </p:nvPr>
        </p:nvSpPr>
        <p:spPr/>
        <p:txBody>
          <a:bodyPr>
            <a:normAutofit fontScale="92500"/>
          </a:bodyPr>
          <a:lstStyle/>
          <a:p>
            <a:pPr marL="0" indent="0">
              <a:buNone/>
            </a:pPr>
            <a:r>
              <a:rPr lang="en-US" sz="2400" dirty="0">
                <a:solidFill>
                  <a:schemeClr val="tx1"/>
                </a:solidFill>
              </a:rPr>
              <a:t>1. Teach statistical thinking. </a:t>
            </a:r>
          </a:p>
          <a:p>
            <a:pPr lvl="1"/>
            <a:r>
              <a:rPr lang="en-US" sz="2400" dirty="0">
                <a:solidFill>
                  <a:schemeClr val="tx1"/>
                </a:solidFill>
              </a:rPr>
              <a:t>Teach statistics as an investigative process of problem-solving and decision making. </a:t>
            </a:r>
          </a:p>
          <a:p>
            <a:pPr lvl="1"/>
            <a:r>
              <a:rPr lang="en-US" sz="2400" dirty="0">
                <a:solidFill>
                  <a:schemeClr val="tx1"/>
                </a:solidFill>
              </a:rPr>
              <a:t>Give students experience with multivariable thinking. </a:t>
            </a:r>
          </a:p>
          <a:p>
            <a:pPr marL="0" indent="0">
              <a:buNone/>
            </a:pPr>
            <a:r>
              <a:rPr lang="en-US" sz="2400" dirty="0">
                <a:solidFill>
                  <a:schemeClr val="tx1"/>
                </a:solidFill>
              </a:rPr>
              <a:t>2. Focus on conceptual understanding. </a:t>
            </a:r>
          </a:p>
          <a:p>
            <a:pPr marL="0" indent="0">
              <a:buNone/>
            </a:pPr>
            <a:r>
              <a:rPr lang="en-US" sz="2400" dirty="0">
                <a:solidFill>
                  <a:schemeClr val="tx1"/>
                </a:solidFill>
              </a:rPr>
              <a:t>3. Integrate real data with a context and purpose. </a:t>
            </a:r>
          </a:p>
          <a:p>
            <a:pPr marL="0" indent="0">
              <a:buNone/>
            </a:pPr>
            <a:r>
              <a:rPr lang="en-US" sz="2400" dirty="0">
                <a:solidFill>
                  <a:schemeClr val="tx1"/>
                </a:solidFill>
              </a:rPr>
              <a:t>4. Foster active learning. </a:t>
            </a:r>
          </a:p>
          <a:p>
            <a:pPr marL="0" indent="0">
              <a:buNone/>
            </a:pPr>
            <a:r>
              <a:rPr lang="en-US" sz="2400" dirty="0">
                <a:solidFill>
                  <a:schemeClr val="tx1"/>
                </a:solidFill>
              </a:rPr>
              <a:t>5. Use technology to explore concepts and analyze data. </a:t>
            </a:r>
          </a:p>
          <a:p>
            <a:pPr marL="0" indent="0">
              <a:buNone/>
            </a:pPr>
            <a:r>
              <a:rPr lang="en-US" sz="2400" dirty="0">
                <a:solidFill>
                  <a:schemeClr val="tx1"/>
                </a:solidFill>
              </a:rPr>
              <a:t>6. Use assessments to improve and evaluate student learning.</a:t>
            </a:r>
            <a:endParaRPr lang="en-US" dirty="0"/>
          </a:p>
        </p:txBody>
      </p:sp>
      <p:sp>
        <p:nvSpPr>
          <p:cNvPr id="3" name="Title 2"/>
          <p:cNvSpPr>
            <a:spLocks noGrp="1"/>
          </p:cNvSpPr>
          <p:nvPr>
            <p:ph type="title"/>
          </p:nvPr>
        </p:nvSpPr>
        <p:spPr/>
        <p:txBody>
          <a:bodyPr>
            <a:noAutofit/>
          </a:bodyPr>
          <a:lstStyle/>
          <a:p>
            <a:r>
              <a:rPr lang="en-US" sz="2400" dirty="0">
                <a:hlinkClick r:id="rId3">
                  <a:extLst>
                    <a:ext uri="{A12FA001-AC4F-418D-AE19-62706E023703}">
                      <ahyp:hlinkClr xmlns:ahyp="http://schemas.microsoft.com/office/drawing/2018/hyperlinkcolor" val="tx"/>
                    </a:ext>
                  </a:extLst>
                </a:hlinkClick>
              </a:rPr>
              <a:t>GAISE</a:t>
            </a:r>
            <a:r>
              <a:rPr lang="en-US" sz="2400" dirty="0"/>
              <a:t>: Guidelines for Assessment and Instruction in Statistics Education (ASA, 2005, 2016)</a:t>
            </a:r>
          </a:p>
        </p:txBody>
      </p:sp>
    </p:spTree>
    <p:extLst>
      <p:ext uri="{BB962C8B-B14F-4D97-AF65-F5344CB8AC3E}">
        <p14:creationId xmlns:p14="http://schemas.microsoft.com/office/powerpoint/2010/main" val="31108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2AD65-A4BF-4711-8370-C4F96CABE634}"/>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7F1A56AC-86CB-467F-B188-E10257CB0116}"/>
              </a:ext>
            </a:extLst>
          </p:cNvPr>
          <p:cNvSpPr>
            <a:spLocks noGrp="1"/>
          </p:cNvSpPr>
          <p:nvPr>
            <p:ph type="title"/>
          </p:nvPr>
        </p:nvSpPr>
        <p:spPr/>
        <p:txBody>
          <a:bodyPr>
            <a:normAutofit fontScale="90000"/>
          </a:bodyPr>
          <a:lstStyle/>
          <a:p>
            <a:br>
              <a:rPr lang="en-US" dirty="0"/>
            </a:br>
            <a:r>
              <a:rPr lang="en-US" dirty="0"/>
              <a:t>Example: Breakfast and GPA</a:t>
            </a:r>
          </a:p>
        </p:txBody>
      </p:sp>
      <p:sp>
        <p:nvSpPr>
          <p:cNvPr id="4" name="Content Placeholder 5">
            <a:extLst>
              <a:ext uri="{FF2B5EF4-FFF2-40B4-BE49-F238E27FC236}">
                <a16:creationId xmlns:a16="http://schemas.microsoft.com/office/drawing/2014/main" id="{CC9430B4-A84E-4F59-8A16-1C80426F0238}"/>
              </a:ext>
            </a:extLst>
          </p:cNvPr>
          <p:cNvSpPr txBox="1">
            <a:spLocks/>
          </p:cNvSpPr>
          <p:nvPr/>
        </p:nvSpPr>
        <p:spPr>
          <a:xfrm>
            <a:off x="4783707" y="1372973"/>
            <a:ext cx="3944283" cy="3182602"/>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Subset by males and females</a:t>
            </a:r>
          </a:p>
        </p:txBody>
      </p:sp>
      <p:pic>
        <p:nvPicPr>
          <p:cNvPr id="6" name="Picture 5">
            <a:extLst>
              <a:ext uri="{FF2B5EF4-FFF2-40B4-BE49-F238E27FC236}">
                <a16:creationId xmlns:a16="http://schemas.microsoft.com/office/drawing/2014/main" id="{EDD06049-0200-47F6-9715-FE11579CDDB9}"/>
              </a:ext>
            </a:extLst>
          </p:cNvPr>
          <p:cNvPicPr>
            <a:picLocks noChangeAspect="1"/>
          </p:cNvPicPr>
          <p:nvPr/>
        </p:nvPicPr>
        <p:blipFill>
          <a:blip r:embed="rId2"/>
          <a:stretch>
            <a:fillRect/>
          </a:stretch>
        </p:blipFill>
        <p:spPr>
          <a:xfrm>
            <a:off x="927270" y="1860838"/>
            <a:ext cx="3057525" cy="2419350"/>
          </a:xfrm>
          <a:prstGeom prst="rect">
            <a:avLst/>
          </a:prstGeom>
        </p:spPr>
      </p:pic>
      <p:pic>
        <p:nvPicPr>
          <p:cNvPr id="7" name="Picture 6">
            <a:extLst>
              <a:ext uri="{FF2B5EF4-FFF2-40B4-BE49-F238E27FC236}">
                <a16:creationId xmlns:a16="http://schemas.microsoft.com/office/drawing/2014/main" id="{7D2D63E2-1E42-4B0D-8242-DB698F05F3FC}"/>
              </a:ext>
            </a:extLst>
          </p:cNvPr>
          <p:cNvPicPr>
            <a:picLocks noChangeAspect="1"/>
          </p:cNvPicPr>
          <p:nvPr/>
        </p:nvPicPr>
        <p:blipFill>
          <a:blip r:embed="rId3"/>
          <a:stretch>
            <a:fillRect/>
          </a:stretch>
        </p:blipFill>
        <p:spPr>
          <a:xfrm>
            <a:off x="4895850" y="1860838"/>
            <a:ext cx="3124200" cy="2409825"/>
          </a:xfrm>
          <a:prstGeom prst="rect">
            <a:avLst/>
          </a:prstGeom>
        </p:spPr>
      </p:pic>
    </p:spTree>
    <p:extLst>
      <p:ext uri="{BB962C8B-B14F-4D97-AF65-F5344CB8AC3E}">
        <p14:creationId xmlns:p14="http://schemas.microsoft.com/office/powerpoint/2010/main" val="9611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38B60-4C6B-4F8E-9484-941417D513AA}"/>
              </a:ext>
            </a:extLst>
          </p:cNvPr>
          <p:cNvSpPr>
            <a:spLocks noGrp="1"/>
          </p:cNvSpPr>
          <p:nvPr>
            <p:ph idx="26"/>
          </p:nvPr>
        </p:nvSpPr>
        <p:spPr/>
        <p:txBody>
          <a:bodyPr/>
          <a:lstStyle/>
          <a:p>
            <a:endParaRPr lang="en-US" dirty="0"/>
          </a:p>
        </p:txBody>
      </p:sp>
      <p:sp>
        <p:nvSpPr>
          <p:cNvPr id="3" name="Title 2">
            <a:extLst>
              <a:ext uri="{FF2B5EF4-FFF2-40B4-BE49-F238E27FC236}">
                <a16:creationId xmlns:a16="http://schemas.microsoft.com/office/drawing/2014/main" id="{8293A988-D3CC-4242-90BC-75A39207D923}"/>
              </a:ext>
            </a:extLst>
          </p:cNvPr>
          <p:cNvSpPr>
            <a:spLocks noGrp="1"/>
          </p:cNvSpPr>
          <p:nvPr>
            <p:ph type="title"/>
          </p:nvPr>
        </p:nvSpPr>
        <p:spPr>
          <a:xfrm>
            <a:off x="403189" y="-8761"/>
            <a:ext cx="7792510" cy="906662"/>
          </a:xfrm>
        </p:spPr>
        <p:txBody>
          <a:bodyPr>
            <a:normAutofit fontScale="90000"/>
          </a:bodyPr>
          <a:lstStyle/>
          <a:p>
            <a:br>
              <a:rPr lang="en-US" dirty="0"/>
            </a:br>
            <a:r>
              <a:rPr lang="en-US" dirty="0"/>
              <a:t>Multivariable thinking</a:t>
            </a:r>
          </a:p>
        </p:txBody>
      </p:sp>
      <p:sp>
        <p:nvSpPr>
          <p:cNvPr id="10" name="TextBox 9">
            <a:extLst>
              <a:ext uri="{FF2B5EF4-FFF2-40B4-BE49-F238E27FC236}">
                <a16:creationId xmlns:a16="http://schemas.microsoft.com/office/drawing/2014/main" id="{5F77B8C7-EB14-4858-A9F4-CCF42B44FB8E}"/>
              </a:ext>
            </a:extLst>
          </p:cNvPr>
          <p:cNvSpPr txBox="1"/>
          <p:nvPr/>
        </p:nvSpPr>
        <p:spPr bwMode="auto">
          <a:xfrm>
            <a:off x="4774367" y="1199213"/>
            <a:ext cx="2975548" cy="280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2800" dirty="0">
                <a:solidFill>
                  <a:srgbClr val="29551A"/>
                </a:solidFill>
              </a:rPr>
              <a:t>Teaching tip: </a:t>
            </a:r>
          </a:p>
          <a:p>
            <a:r>
              <a:rPr lang="en-US" sz="2800" dirty="0">
                <a:solidFill>
                  <a:srgbClr val="29551A"/>
                </a:solidFill>
              </a:rPr>
              <a:t>Effective use of technology so students can</a:t>
            </a:r>
          </a:p>
          <a:p>
            <a:pPr lvl="1"/>
            <a:r>
              <a:rPr lang="en-US" sz="2800" dirty="0">
                <a:solidFill>
                  <a:srgbClr val="29551A"/>
                </a:solidFill>
              </a:rPr>
              <a:t>Explore </a:t>
            </a:r>
          </a:p>
          <a:p>
            <a:pPr lvl="1"/>
            <a:r>
              <a:rPr lang="en-US" sz="2800" dirty="0">
                <a:solidFill>
                  <a:srgbClr val="29551A"/>
                </a:solidFill>
              </a:rPr>
              <a:t>Ask questions</a:t>
            </a:r>
          </a:p>
        </p:txBody>
      </p:sp>
      <p:pic>
        <p:nvPicPr>
          <p:cNvPr id="9" name="Picture 8">
            <a:extLst>
              <a:ext uri="{FF2B5EF4-FFF2-40B4-BE49-F238E27FC236}">
                <a16:creationId xmlns:a16="http://schemas.microsoft.com/office/drawing/2014/main" id="{220A3BF4-46CF-432C-9626-10FACABA0F33}"/>
              </a:ext>
            </a:extLst>
          </p:cNvPr>
          <p:cNvPicPr>
            <a:picLocks noChangeAspect="1"/>
          </p:cNvPicPr>
          <p:nvPr/>
        </p:nvPicPr>
        <p:blipFill>
          <a:blip r:embed="rId3"/>
          <a:stretch>
            <a:fillRect/>
          </a:stretch>
        </p:blipFill>
        <p:spPr>
          <a:xfrm>
            <a:off x="302033" y="945391"/>
            <a:ext cx="3886245" cy="3752850"/>
          </a:xfrm>
          <a:prstGeom prst="rect">
            <a:avLst/>
          </a:prstGeom>
        </p:spPr>
      </p:pic>
      <p:cxnSp>
        <p:nvCxnSpPr>
          <p:cNvPr id="11" name="Straight Connector 10">
            <a:extLst>
              <a:ext uri="{FF2B5EF4-FFF2-40B4-BE49-F238E27FC236}">
                <a16:creationId xmlns:a16="http://schemas.microsoft.com/office/drawing/2014/main" id="{2A45E5F2-0568-46CF-BC2C-D5949F7D3D2A}"/>
              </a:ext>
            </a:extLst>
          </p:cNvPr>
          <p:cNvCxnSpPr/>
          <p:nvPr/>
        </p:nvCxnSpPr>
        <p:spPr>
          <a:xfrm flipV="1">
            <a:off x="2375055" y="2778518"/>
            <a:ext cx="582930" cy="3429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2C9F822-8B3E-461C-8781-CB459AF21CFE}"/>
              </a:ext>
            </a:extLst>
          </p:cNvPr>
          <p:cNvCxnSpPr/>
          <p:nvPr/>
        </p:nvCxnSpPr>
        <p:spPr>
          <a:xfrm flipV="1">
            <a:off x="1883565" y="2332748"/>
            <a:ext cx="822960" cy="48006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92DBF3C-2B15-4248-9A0D-3C1094C25DBC}"/>
              </a:ext>
            </a:extLst>
          </p:cNvPr>
          <p:cNvCxnSpPr/>
          <p:nvPr/>
        </p:nvCxnSpPr>
        <p:spPr>
          <a:xfrm flipV="1">
            <a:off x="1565827" y="1886978"/>
            <a:ext cx="720090" cy="89154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A5D675B-ABDF-4AEF-9504-DC27BE7EA7B4}"/>
              </a:ext>
            </a:extLst>
          </p:cNvPr>
          <p:cNvCxnSpPr>
            <a:cxnSpLocks/>
          </p:cNvCxnSpPr>
          <p:nvPr/>
        </p:nvCxnSpPr>
        <p:spPr>
          <a:xfrm flipV="1">
            <a:off x="1346355" y="1715528"/>
            <a:ext cx="685800" cy="82296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ABBA9B6-AB58-4468-9341-C8CD0FA4A73E}"/>
              </a:ext>
            </a:extLst>
          </p:cNvPr>
          <p:cNvCxnSpPr/>
          <p:nvPr/>
        </p:nvCxnSpPr>
        <p:spPr>
          <a:xfrm flipV="1">
            <a:off x="1037745" y="1578368"/>
            <a:ext cx="651510" cy="86868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678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0654D-2397-4E50-A9E8-F249EF3069E9}"/>
              </a:ext>
            </a:extLst>
          </p:cNvPr>
          <p:cNvSpPr>
            <a:spLocks noGrp="1"/>
          </p:cNvSpPr>
          <p:nvPr>
            <p:ph idx="26"/>
          </p:nvPr>
        </p:nvSpPr>
        <p:spPr/>
        <p:txBody>
          <a:bodyPr/>
          <a:lstStyle/>
          <a:p>
            <a:pPr marL="0" indent="0">
              <a:buNone/>
            </a:pPr>
            <a:r>
              <a:rPr lang="en-US" sz="2000" dirty="0"/>
              <a:t>(p. 3) “Using this dataset, students can ask real questions about real-life situations. These in turn raise ethical and moral questions, which motivate students’ learning, making the subject matter more relevant and interesting. Just as the teacher of history or literature would not avoid moral issues in her lessons, the statistics teacher likewise should not avoid them.”</a:t>
            </a:r>
          </a:p>
          <a:p>
            <a:pPr marL="0" indent="0">
              <a:buNone/>
            </a:pPr>
            <a:endParaRPr lang="en-US" sz="1800" dirty="0"/>
          </a:p>
          <a:p>
            <a:pPr marL="0" indent="0">
              <a:buNone/>
            </a:pPr>
            <a:r>
              <a:rPr lang="en-US" sz="1800" dirty="0"/>
              <a:t>The statistics of poverty and inequality. </a:t>
            </a:r>
            <a:r>
              <a:rPr lang="en-US" sz="1800" i="1" dirty="0"/>
              <a:t>Journal of Statistics Education, 3</a:t>
            </a:r>
            <a:r>
              <a:rPr lang="en-US" sz="1800" dirty="0"/>
              <a:t>(2).</a:t>
            </a:r>
          </a:p>
          <a:p>
            <a:pPr marL="0" indent="0">
              <a:buNone/>
            </a:pPr>
            <a:endParaRPr lang="en-US" sz="2000" dirty="0"/>
          </a:p>
          <a:p>
            <a:endParaRPr lang="en-US" dirty="0"/>
          </a:p>
        </p:txBody>
      </p:sp>
      <p:sp>
        <p:nvSpPr>
          <p:cNvPr id="3" name="Title 2">
            <a:extLst>
              <a:ext uri="{FF2B5EF4-FFF2-40B4-BE49-F238E27FC236}">
                <a16:creationId xmlns:a16="http://schemas.microsoft.com/office/drawing/2014/main" id="{6211D94F-53D7-4BF5-866E-272CD8812537}"/>
              </a:ext>
            </a:extLst>
          </p:cNvPr>
          <p:cNvSpPr>
            <a:spLocks noGrp="1"/>
          </p:cNvSpPr>
          <p:nvPr>
            <p:ph type="title"/>
          </p:nvPr>
        </p:nvSpPr>
        <p:spPr/>
        <p:txBody>
          <a:bodyPr>
            <a:normAutofit fontScale="90000"/>
          </a:bodyPr>
          <a:lstStyle/>
          <a:p>
            <a:br>
              <a:rPr lang="en-US" dirty="0"/>
            </a:br>
            <a:r>
              <a:rPr lang="en-US" dirty="0" err="1"/>
              <a:t>Rouncefield</a:t>
            </a:r>
            <a:r>
              <a:rPr lang="en-US" dirty="0"/>
              <a:t> (1995)</a:t>
            </a:r>
          </a:p>
        </p:txBody>
      </p:sp>
    </p:spTree>
    <p:extLst>
      <p:ext uri="{BB962C8B-B14F-4D97-AF65-F5344CB8AC3E}">
        <p14:creationId xmlns:p14="http://schemas.microsoft.com/office/powerpoint/2010/main" val="19164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26"/>
          </p:nvPr>
        </p:nvSpPr>
        <p:spPr/>
        <p:txBody>
          <a:bodyPr/>
          <a:lstStyle/>
          <a:p>
            <a:r>
              <a:rPr lang="en-US" i="1" dirty="0">
                <a:hlinkClick r:id="rId3"/>
              </a:rPr>
              <a:t>Strengthening Data Literacy Across the Curriculum</a:t>
            </a:r>
            <a:endParaRPr lang="en-US" i="1" dirty="0"/>
          </a:p>
          <a:p>
            <a:pPr lvl="1"/>
            <a:r>
              <a:rPr lang="en-US" sz="1800" dirty="0"/>
              <a:t>Funded by NSF DRK-12 (Award no. 1813956)</a:t>
            </a:r>
          </a:p>
          <a:p>
            <a:pPr lvl="1"/>
            <a:r>
              <a:rPr lang="en-US" sz="1800" dirty="0"/>
              <a:t>In collaboration with researchers at Education Development Center (EDC) and The Concord Consortium</a:t>
            </a:r>
          </a:p>
          <a:p>
            <a:pPr lvl="1"/>
            <a:r>
              <a:rPr lang="en-US" sz="1900" dirty="0"/>
              <a:t>Develop modules for use in non-AP Statistics courses in racially and ethnically diverse urban high schools</a:t>
            </a:r>
          </a:p>
          <a:p>
            <a:pPr lvl="1"/>
            <a:r>
              <a:rPr lang="en-US" sz="1900" dirty="0"/>
              <a:t>Raw data from U.S. Census and American Community Survey (IPUMS)</a:t>
            </a:r>
          </a:p>
          <a:p>
            <a:pPr lvl="1"/>
            <a:r>
              <a:rPr lang="en-US" sz="1900" dirty="0"/>
              <a:t>Common Online Data Analysis Platform (</a:t>
            </a:r>
            <a:r>
              <a:rPr lang="en-US" sz="1900" dirty="0">
                <a:hlinkClick r:id="rId4"/>
              </a:rPr>
              <a:t>CODAP</a:t>
            </a:r>
            <a:r>
              <a:rPr lang="en-US" sz="1900" dirty="0"/>
              <a:t>)</a:t>
            </a:r>
          </a:p>
          <a:p>
            <a:pPr lvl="1"/>
            <a:r>
              <a:rPr lang="en-US" sz="1900" dirty="0"/>
              <a:t>Team investigation</a:t>
            </a:r>
          </a:p>
          <a:p>
            <a:pPr lvl="1"/>
            <a:endParaRPr lang="en-US" sz="1900" dirty="0"/>
          </a:p>
          <a:p>
            <a:endParaRPr lang="en-US" i="1" dirty="0"/>
          </a:p>
        </p:txBody>
      </p:sp>
      <p:sp>
        <p:nvSpPr>
          <p:cNvPr id="3" name="Title 2"/>
          <p:cNvSpPr>
            <a:spLocks noGrp="1"/>
          </p:cNvSpPr>
          <p:nvPr>
            <p:ph type="title"/>
          </p:nvPr>
        </p:nvSpPr>
        <p:spPr>
          <a:xfrm>
            <a:off x="403189" y="6229"/>
            <a:ext cx="7792510" cy="906662"/>
          </a:xfrm>
        </p:spPr>
        <p:txBody>
          <a:bodyPr>
            <a:normAutofit fontScale="90000"/>
          </a:bodyPr>
          <a:lstStyle/>
          <a:p>
            <a:br>
              <a:rPr lang="en-US" dirty="0"/>
            </a:br>
            <a:r>
              <a:rPr lang="en-US" dirty="0"/>
              <a:t>Example (High school)</a:t>
            </a:r>
          </a:p>
        </p:txBody>
      </p:sp>
    </p:spTree>
    <p:extLst>
      <p:ext uri="{BB962C8B-B14F-4D97-AF65-F5344CB8AC3E}">
        <p14:creationId xmlns:p14="http://schemas.microsoft.com/office/powerpoint/2010/main" val="21706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AEB88-60B1-4A77-830E-BC09919B6F5E}"/>
              </a:ext>
            </a:extLst>
          </p:cNvPr>
          <p:cNvSpPr>
            <a:spLocks noGrp="1"/>
          </p:cNvSpPr>
          <p:nvPr>
            <p:ph idx="26"/>
          </p:nvPr>
        </p:nvSpPr>
        <p:spPr>
          <a:xfrm>
            <a:off x="423600" y="912273"/>
            <a:ext cx="8318119" cy="3650177"/>
          </a:xfrm>
        </p:spPr>
        <p:txBody>
          <a:bodyPr>
            <a:normAutofit fontScale="70000" lnSpcReduction="20000"/>
          </a:bodyPr>
          <a:lstStyle/>
          <a:p>
            <a:r>
              <a:rPr lang="en-US" sz="2900" dirty="0"/>
              <a:t>How is income measured (e.g., vs. wages)</a:t>
            </a:r>
          </a:p>
          <a:p>
            <a:r>
              <a:rPr lang="en-US" sz="2900" dirty="0"/>
              <a:t>What do we mean by “income inequality”?</a:t>
            </a:r>
          </a:p>
          <a:p>
            <a:r>
              <a:rPr lang="en-US" sz="2900" dirty="0"/>
              <a:t>What does the income distribution look like in 2017?</a:t>
            </a:r>
          </a:p>
          <a:p>
            <a:pPr lvl="1"/>
            <a:r>
              <a:rPr lang="en-US" sz="2600" dirty="0"/>
              <a:t>Random sampling</a:t>
            </a:r>
          </a:p>
          <a:p>
            <a:pPr lvl="1"/>
            <a:r>
              <a:rPr lang="en-US" sz="2600" dirty="0"/>
              <a:t>Data cleaning</a:t>
            </a:r>
          </a:p>
          <a:p>
            <a:pPr lvl="1"/>
            <a:r>
              <a:rPr lang="en-US" sz="2600" dirty="0"/>
              <a:t>Mean vs. Median</a:t>
            </a:r>
          </a:p>
          <a:p>
            <a:pPr lvl="1"/>
            <a:r>
              <a:rPr lang="en-US" sz="2600" dirty="0"/>
              <a:t>Percentiles (e.g., top 25% vs. bottom 25%), Boxplots</a:t>
            </a:r>
          </a:p>
          <a:p>
            <a:r>
              <a:rPr lang="en-US" sz="2900" dirty="0"/>
              <a:t>How has the distribution changed over time?</a:t>
            </a:r>
          </a:p>
          <a:p>
            <a:pPr lvl="1"/>
            <a:r>
              <a:rPr lang="en-US" sz="2600" dirty="0"/>
              <a:t>Adjusting for inflation</a:t>
            </a:r>
          </a:p>
          <a:p>
            <a:pPr lvl="1"/>
            <a:r>
              <a:rPr lang="en-US" sz="2600" dirty="0"/>
              <a:t>Mean/Median ratio</a:t>
            </a:r>
          </a:p>
          <a:p>
            <a:r>
              <a:rPr lang="en-US" sz="2900" dirty="0"/>
              <a:t>Males vs. Females (79 cents to dollar)</a:t>
            </a:r>
          </a:p>
          <a:p>
            <a:r>
              <a:rPr lang="en-US" sz="2900" dirty="0"/>
              <a:t>Males vs. Females after adjusting for education</a:t>
            </a:r>
          </a:p>
          <a:p>
            <a:pPr lvl="1"/>
            <a:endParaRPr lang="en-US" dirty="0"/>
          </a:p>
          <a:p>
            <a:endParaRPr lang="en-US" dirty="0"/>
          </a:p>
        </p:txBody>
      </p:sp>
      <p:sp>
        <p:nvSpPr>
          <p:cNvPr id="3" name="Title 2">
            <a:extLst>
              <a:ext uri="{FF2B5EF4-FFF2-40B4-BE49-F238E27FC236}">
                <a16:creationId xmlns:a16="http://schemas.microsoft.com/office/drawing/2014/main" id="{DFDD88F6-835B-4F31-82A3-BB95B573E030}"/>
              </a:ext>
            </a:extLst>
          </p:cNvPr>
          <p:cNvSpPr>
            <a:spLocks noGrp="1"/>
          </p:cNvSpPr>
          <p:nvPr>
            <p:ph type="title"/>
          </p:nvPr>
        </p:nvSpPr>
        <p:spPr/>
        <p:txBody>
          <a:bodyPr>
            <a:normAutofit fontScale="90000"/>
          </a:bodyPr>
          <a:lstStyle/>
          <a:p>
            <a:br>
              <a:rPr lang="en-US" dirty="0"/>
            </a:br>
            <a:r>
              <a:rPr lang="en-US" dirty="0"/>
              <a:t>Module 1 - </a:t>
            </a:r>
            <a:r>
              <a:rPr lang="en-US" sz="2800" dirty="0"/>
              <a:t>Income Inequality</a:t>
            </a:r>
            <a:br>
              <a:rPr lang="en-US" dirty="0"/>
            </a:br>
            <a:endParaRPr lang="en-US" dirty="0"/>
          </a:p>
        </p:txBody>
      </p:sp>
      <p:sp>
        <p:nvSpPr>
          <p:cNvPr id="5" name="Content Placeholder 2">
            <a:extLst>
              <a:ext uri="{FF2B5EF4-FFF2-40B4-BE49-F238E27FC236}">
                <a16:creationId xmlns:a16="http://schemas.microsoft.com/office/drawing/2014/main" id="{420C198F-2172-4013-84D5-EBA495B05DF3}"/>
              </a:ext>
            </a:extLst>
          </p:cNvPr>
          <p:cNvSpPr txBox="1">
            <a:spLocks/>
          </p:cNvSpPr>
          <p:nvPr/>
        </p:nvSpPr>
        <p:spPr>
          <a:xfrm>
            <a:off x="628650" y="1369219"/>
            <a:ext cx="7886700" cy="3263504"/>
          </a:xfrm>
          <a:prstGeom prst="rect">
            <a:avLst/>
          </a:prstGeom>
        </p:spPr>
        <p:txBody>
          <a:bodyPr>
            <a:normAutofit/>
          </a:bodyPr>
          <a:lstStyle>
            <a:lvl1pPr marL="342900" indent="-3429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595959"/>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pic>
        <p:nvPicPr>
          <p:cNvPr id="7" name="Picture 6">
            <a:extLst>
              <a:ext uri="{FF2B5EF4-FFF2-40B4-BE49-F238E27FC236}">
                <a16:creationId xmlns:a16="http://schemas.microsoft.com/office/drawing/2014/main" id="{C4907022-020D-4294-9407-47B7E184A18F}"/>
              </a:ext>
            </a:extLst>
          </p:cNvPr>
          <p:cNvPicPr>
            <a:picLocks noChangeAspect="1"/>
          </p:cNvPicPr>
          <p:nvPr/>
        </p:nvPicPr>
        <p:blipFill>
          <a:blip r:embed="rId2"/>
          <a:stretch>
            <a:fillRect/>
          </a:stretch>
        </p:blipFill>
        <p:spPr>
          <a:xfrm>
            <a:off x="4868057" y="942381"/>
            <a:ext cx="3972504" cy="2390775"/>
          </a:xfrm>
          <a:prstGeom prst="rect">
            <a:avLst/>
          </a:prstGeom>
        </p:spPr>
      </p:pic>
      <p:sp>
        <p:nvSpPr>
          <p:cNvPr id="8" name="TextBox 7">
            <a:extLst>
              <a:ext uri="{FF2B5EF4-FFF2-40B4-BE49-F238E27FC236}">
                <a16:creationId xmlns:a16="http://schemas.microsoft.com/office/drawing/2014/main" id="{31E05BEB-0133-43D2-97D2-B970C6AFC483}"/>
              </a:ext>
            </a:extLst>
          </p:cNvPr>
          <p:cNvSpPr txBox="1"/>
          <p:nvPr/>
        </p:nvSpPr>
        <p:spPr>
          <a:xfrm>
            <a:off x="6082400" y="1312071"/>
            <a:ext cx="944489" cy="369332"/>
          </a:xfrm>
          <a:prstGeom prst="rect">
            <a:avLst/>
          </a:prstGeom>
          <a:noFill/>
        </p:spPr>
        <p:txBody>
          <a:bodyPr wrap="none" rtlCol="0">
            <a:spAutoFit/>
          </a:bodyPr>
          <a:lstStyle/>
          <a:p>
            <a:r>
              <a:rPr lang="en-US" dirty="0"/>
              <a:t>$38,000</a:t>
            </a:r>
          </a:p>
        </p:txBody>
      </p:sp>
      <p:sp>
        <p:nvSpPr>
          <p:cNvPr id="9" name="TextBox 8">
            <a:extLst>
              <a:ext uri="{FF2B5EF4-FFF2-40B4-BE49-F238E27FC236}">
                <a16:creationId xmlns:a16="http://schemas.microsoft.com/office/drawing/2014/main" id="{4E78529F-5F36-4DEA-871D-558FFF219632}"/>
              </a:ext>
            </a:extLst>
          </p:cNvPr>
          <p:cNvSpPr txBox="1"/>
          <p:nvPr/>
        </p:nvSpPr>
        <p:spPr>
          <a:xfrm>
            <a:off x="6082399" y="2366881"/>
            <a:ext cx="944489" cy="369332"/>
          </a:xfrm>
          <a:prstGeom prst="rect">
            <a:avLst/>
          </a:prstGeom>
          <a:noFill/>
        </p:spPr>
        <p:txBody>
          <a:bodyPr wrap="none" rtlCol="0">
            <a:spAutoFit/>
          </a:bodyPr>
          <a:lstStyle/>
          <a:p>
            <a:r>
              <a:rPr lang="en-US" dirty="0"/>
              <a:t>$30,000</a:t>
            </a:r>
          </a:p>
        </p:txBody>
      </p:sp>
      <p:sp>
        <p:nvSpPr>
          <p:cNvPr id="10" name="TextBox 9">
            <a:extLst>
              <a:ext uri="{FF2B5EF4-FFF2-40B4-BE49-F238E27FC236}">
                <a16:creationId xmlns:a16="http://schemas.microsoft.com/office/drawing/2014/main" id="{F7299E6C-A4E8-4AA2-8233-325BF79DF5AE}"/>
              </a:ext>
            </a:extLst>
          </p:cNvPr>
          <p:cNvSpPr txBox="1"/>
          <p:nvPr/>
        </p:nvSpPr>
        <p:spPr>
          <a:xfrm>
            <a:off x="7614716" y="2400321"/>
            <a:ext cx="1289957" cy="369332"/>
          </a:xfrm>
          <a:prstGeom prst="rect">
            <a:avLst/>
          </a:prstGeom>
          <a:noFill/>
        </p:spPr>
        <p:txBody>
          <a:bodyPr wrap="square" rtlCol="0">
            <a:spAutoFit/>
          </a:bodyPr>
          <a:lstStyle/>
          <a:p>
            <a:r>
              <a:rPr lang="en-US" dirty="0"/>
              <a:t>30/38 = .79</a:t>
            </a:r>
          </a:p>
        </p:txBody>
      </p:sp>
      <p:pic>
        <p:nvPicPr>
          <p:cNvPr id="11" name="Picture 10">
            <a:extLst>
              <a:ext uri="{FF2B5EF4-FFF2-40B4-BE49-F238E27FC236}">
                <a16:creationId xmlns:a16="http://schemas.microsoft.com/office/drawing/2014/main" id="{D312D7C7-29D6-406D-9E03-3C434C91AD64}"/>
              </a:ext>
            </a:extLst>
          </p:cNvPr>
          <p:cNvPicPr>
            <a:picLocks noChangeAspect="1"/>
          </p:cNvPicPr>
          <p:nvPr/>
        </p:nvPicPr>
        <p:blipFill>
          <a:blip r:embed="rId3"/>
          <a:stretch>
            <a:fillRect/>
          </a:stretch>
        </p:blipFill>
        <p:spPr>
          <a:xfrm>
            <a:off x="4893438" y="3139343"/>
            <a:ext cx="4011235" cy="1585221"/>
          </a:xfrm>
          <a:prstGeom prst="rect">
            <a:avLst/>
          </a:prstGeom>
        </p:spPr>
      </p:pic>
      <p:pic>
        <p:nvPicPr>
          <p:cNvPr id="12" name="Picture 2">
            <a:extLst>
              <a:ext uri="{FF2B5EF4-FFF2-40B4-BE49-F238E27FC236}">
                <a16:creationId xmlns:a16="http://schemas.microsoft.com/office/drawing/2014/main" id="{632D2EF5-20EC-40C6-916A-825B60342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137" y="269820"/>
            <a:ext cx="4657725"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4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1D0D4-239C-46C8-AC5F-EB6C5CD998BB}"/>
              </a:ext>
            </a:extLst>
          </p:cNvPr>
          <p:cNvSpPr>
            <a:spLocks noGrp="1"/>
          </p:cNvSpPr>
          <p:nvPr>
            <p:ph idx="26"/>
          </p:nvPr>
        </p:nvSpPr>
        <p:spPr/>
        <p:txBody>
          <a:bodyPr>
            <a:normAutofit fontScale="47500" lnSpcReduction="20000"/>
          </a:bodyPr>
          <a:lstStyle/>
          <a:p>
            <a:r>
              <a:rPr lang="en-US" sz="3800" dirty="0"/>
              <a:t>Myths (TeachingTolerance.org)</a:t>
            </a:r>
          </a:p>
          <a:p>
            <a:r>
              <a:rPr lang="en-US" sz="3800" dirty="0"/>
              <a:t>Estimating proportion of population that are immigrants</a:t>
            </a:r>
          </a:p>
          <a:p>
            <a:pPr lvl="1"/>
            <a:r>
              <a:rPr lang="en-US" sz="3400" dirty="0"/>
              <a:t>Margin of error</a:t>
            </a:r>
          </a:p>
          <a:p>
            <a:r>
              <a:rPr lang="en-US" sz="3800" dirty="0"/>
              <a:t>Changes over time</a:t>
            </a:r>
          </a:p>
          <a:p>
            <a:r>
              <a:rPr lang="en-US" sz="3800" dirty="0"/>
              <a:t>Where have immigrants come from over time</a:t>
            </a:r>
          </a:p>
          <a:p>
            <a:pPr lvl="1"/>
            <a:r>
              <a:rPr lang="en-US" sz="3800" dirty="0"/>
              <a:t> </a:t>
            </a:r>
            <a:r>
              <a:rPr lang="en-US" sz="3400" dirty="0"/>
              <a:t>Immigration Timeline</a:t>
            </a:r>
          </a:p>
          <a:p>
            <a:r>
              <a:rPr lang="en-US" sz="3800" dirty="0"/>
              <a:t>Where have immigrants settled</a:t>
            </a:r>
          </a:p>
          <a:p>
            <a:pPr lvl="1"/>
            <a:r>
              <a:rPr lang="en-US" sz="3400" dirty="0"/>
              <a:t>Conditional proportions</a:t>
            </a:r>
          </a:p>
          <a:p>
            <a:r>
              <a:rPr lang="en-US" sz="3800" dirty="0"/>
              <a:t>Are immigrants as likely to be employed as U.S. born</a:t>
            </a:r>
          </a:p>
          <a:p>
            <a:pPr lvl="1"/>
            <a:r>
              <a:rPr lang="en-US" sz="3400" dirty="0"/>
              <a:t>Employment rate vs. Labor force participation</a:t>
            </a:r>
          </a:p>
          <a:p>
            <a:r>
              <a:rPr lang="en-US" sz="3800" dirty="0"/>
              <a:t>Are immigrants as likely to be employed as U.S. born after adjusting for education</a:t>
            </a:r>
          </a:p>
          <a:p>
            <a:pPr lvl="2"/>
            <a:endParaRPr lang="en-US" sz="3800" dirty="0"/>
          </a:p>
          <a:p>
            <a:pPr lvl="1"/>
            <a:endParaRPr lang="en-US" dirty="0"/>
          </a:p>
          <a:p>
            <a:endParaRPr lang="en-US" dirty="0"/>
          </a:p>
        </p:txBody>
      </p:sp>
      <p:sp>
        <p:nvSpPr>
          <p:cNvPr id="3" name="Title 2">
            <a:extLst>
              <a:ext uri="{FF2B5EF4-FFF2-40B4-BE49-F238E27FC236}">
                <a16:creationId xmlns:a16="http://schemas.microsoft.com/office/drawing/2014/main" id="{C4EB8B34-A4A2-489E-BAF1-73EAFEDF19CB}"/>
              </a:ext>
            </a:extLst>
          </p:cNvPr>
          <p:cNvSpPr>
            <a:spLocks noGrp="1"/>
          </p:cNvSpPr>
          <p:nvPr>
            <p:ph type="title"/>
          </p:nvPr>
        </p:nvSpPr>
        <p:spPr/>
        <p:txBody>
          <a:bodyPr>
            <a:normAutofit fontScale="90000"/>
          </a:bodyPr>
          <a:lstStyle/>
          <a:p>
            <a:br>
              <a:rPr lang="en-US" dirty="0"/>
            </a:br>
            <a:r>
              <a:rPr lang="en-US" dirty="0"/>
              <a:t>Module 2 - Immigration</a:t>
            </a:r>
          </a:p>
        </p:txBody>
      </p:sp>
    </p:spTree>
    <p:extLst>
      <p:ext uri="{BB962C8B-B14F-4D97-AF65-F5344CB8AC3E}">
        <p14:creationId xmlns:p14="http://schemas.microsoft.com/office/powerpoint/2010/main" val="4015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33833"/>
            <a:ext cx="8229600" cy="740676"/>
          </a:xfrm>
        </p:spPr>
        <p:txBody>
          <a:bodyPr>
            <a:noAutofit/>
          </a:bodyPr>
          <a:lstStyle/>
          <a:p>
            <a:pPr>
              <a:spcAft>
                <a:spcPts val="450"/>
              </a:spcAft>
            </a:pPr>
            <a:r>
              <a:rPr lang="en-US" sz="2700" dirty="0"/>
              <a:t>SDLC Student quote: </a:t>
            </a:r>
            <a:r>
              <a:rPr lang="en-US" sz="2700" dirty="0">
                <a:solidFill>
                  <a:srgbClr val="2387A6"/>
                </a:solidFill>
              </a:rPr>
              <a:t>Useful, fun, and interesting</a:t>
            </a:r>
          </a:p>
        </p:txBody>
      </p:sp>
      <p:sp>
        <p:nvSpPr>
          <p:cNvPr id="3" name="Content Placeholder 2"/>
          <p:cNvSpPr>
            <a:spLocks noGrp="1"/>
          </p:cNvSpPr>
          <p:nvPr>
            <p:ph idx="1"/>
          </p:nvPr>
        </p:nvSpPr>
        <p:spPr>
          <a:xfrm>
            <a:off x="1485900" y="623467"/>
            <a:ext cx="6172200" cy="3573378"/>
          </a:xfrm>
        </p:spPr>
        <p:txBody>
          <a:bodyPr vert="horz" wrap="square" lIns="68580" tIns="34290" rIns="68580" bIns="34290" numCol="1" rtlCol="0" anchor="t" anchorCtr="0" compatLnSpc="1">
            <a:prstTxWarp prst="textNoShape">
              <a:avLst/>
            </a:prstTxWarp>
            <a:normAutofit/>
          </a:bodyPr>
          <a:lstStyle/>
          <a:p>
            <a:pPr marL="0" indent="0">
              <a:buNone/>
            </a:pPr>
            <a:endParaRPr lang="en-US"/>
          </a:p>
          <a:p>
            <a:endParaRPr lang="en-US"/>
          </a:p>
        </p:txBody>
      </p:sp>
      <p:sp>
        <p:nvSpPr>
          <p:cNvPr id="7" name="Oval Callout 6">
            <a:extLst>
              <a:ext uri="{FF2B5EF4-FFF2-40B4-BE49-F238E27FC236}">
                <a16:creationId xmlns:a16="http://schemas.microsoft.com/office/drawing/2014/main" id="{FFED6961-4BC6-9742-870F-A4B705808C36}"/>
              </a:ext>
            </a:extLst>
          </p:cNvPr>
          <p:cNvSpPr/>
          <p:nvPr/>
        </p:nvSpPr>
        <p:spPr>
          <a:xfrm>
            <a:off x="411480" y="1004207"/>
            <a:ext cx="8321040" cy="3386861"/>
          </a:xfrm>
          <a:prstGeom prst="wedgeEllipseCallout">
            <a:avLst>
              <a:gd name="adj1" fmla="val -40821"/>
              <a:gd name="adj2" fmla="val 54927"/>
            </a:avLst>
          </a:prstGeom>
          <a:solidFill>
            <a:srgbClr val="00A0A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“It helped me </a:t>
            </a:r>
            <a:r>
              <a:rPr lang="en-US" b="1">
                <a:solidFill>
                  <a:srgbClr val="FFFF00"/>
                </a:solidFill>
              </a:rPr>
              <a:t>put the pieces together </a:t>
            </a:r>
            <a:r>
              <a:rPr lang="en-US">
                <a:solidFill>
                  <a:schemeClr val="bg1"/>
                </a:solidFill>
              </a:rPr>
              <a:t>when people say you’ll never use this in the </a:t>
            </a:r>
            <a:r>
              <a:rPr lang="en-US" b="1">
                <a:solidFill>
                  <a:srgbClr val="FFFF00"/>
                </a:solidFill>
              </a:rPr>
              <a:t>real world</a:t>
            </a:r>
            <a:r>
              <a:rPr lang="en-US">
                <a:solidFill>
                  <a:schemeClr val="bg1"/>
                </a:solidFill>
              </a:rPr>
              <a:t>. This was very helpful to understanding and it made me have a </a:t>
            </a:r>
            <a:r>
              <a:rPr lang="en-US" b="1">
                <a:solidFill>
                  <a:srgbClr val="FFFF00"/>
                </a:solidFill>
              </a:rPr>
              <a:t>new appreciation for math and especially statistics in general</a:t>
            </a:r>
            <a:r>
              <a:rPr lang="en-US">
                <a:solidFill>
                  <a:schemeClr val="bg1"/>
                </a:solidFill>
              </a:rPr>
              <a:t>. It just helped me be way more engaged throughout the year, and this was probably the </a:t>
            </a:r>
            <a:r>
              <a:rPr lang="en-US" b="1">
                <a:solidFill>
                  <a:srgbClr val="FFFF00"/>
                </a:solidFill>
              </a:rPr>
              <a:t>most fun I’ve had in math in a very long time and the most interesting thing I’ve done in years</a:t>
            </a:r>
            <a:r>
              <a:rPr lang="en-US">
                <a:solidFill>
                  <a:schemeClr val="bg1"/>
                </a:solidFill>
              </a:rPr>
              <a:t>.”</a:t>
            </a:r>
          </a:p>
        </p:txBody>
      </p:sp>
      <p:sp>
        <p:nvSpPr>
          <p:cNvPr id="8" name="Footer Placeholder 4">
            <a:extLst>
              <a:ext uri="{FF2B5EF4-FFF2-40B4-BE49-F238E27FC236}">
                <a16:creationId xmlns:a16="http://schemas.microsoft.com/office/drawing/2014/main" id="{D1BF6E20-7530-4FA9-BF8A-914CBA205E86}"/>
              </a:ext>
            </a:extLst>
          </p:cNvPr>
          <p:cNvSpPr txBox="1">
            <a:spLocks/>
          </p:cNvSpPr>
          <p:nvPr/>
        </p:nvSpPr>
        <p:spPr>
          <a:xfrm>
            <a:off x="459486" y="4867219"/>
            <a:ext cx="4612577" cy="276281"/>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a:solidFill>
                  <a:schemeClr val="tx2">
                    <a:lumMod val="40000"/>
                    <a:lumOff val="60000"/>
                  </a:schemeClr>
                </a:solidFill>
              </a:rPr>
              <a:t>Strengthening Data Literacy across the Curriculum</a:t>
            </a:r>
          </a:p>
        </p:txBody>
      </p:sp>
    </p:spTree>
    <p:extLst>
      <p:ext uri="{BB962C8B-B14F-4D97-AF65-F5344CB8AC3E}">
        <p14:creationId xmlns:p14="http://schemas.microsoft.com/office/powerpoint/2010/main" val="311054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735"/>
            <a:ext cx="8229600" cy="759335"/>
          </a:xfrm>
        </p:spPr>
        <p:txBody>
          <a:bodyPr>
            <a:noAutofit/>
          </a:bodyPr>
          <a:lstStyle/>
          <a:p>
            <a:pPr>
              <a:spcAft>
                <a:spcPts val="450"/>
              </a:spcAft>
            </a:pPr>
            <a:r>
              <a:rPr lang="en-US" sz="2700" dirty="0"/>
              <a:t>SDLC Student quote: </a:t>
            </a:r>
            <a:r>
              <a:rPr lang="en-US" sz="2700" dirty="0">
                <a:solidFill>
                  <a:srgbClr val="2387A6"/>
                </a:solidFill>
              </a:rPr>
              <a:t>Real-world relevance</a:t>
            </a:r>
          </a:p>
        </p:txBody>
      </p:sp>
      <p:sp>
        <p:nvSpPr>
          <p:cNvPr id="3" name="Content Placeholder 2"/>
          <p:cNvSpPr>
            <a:spLocks noGrp="1"/>
          </p:cNvSpPr>
          <p:nvPr>
            <p:ph idx="1"/>
          </p:nvPr>
        </p:nvSpPr>
        <p:spPr>
          <a:xfrm>
            <a:off x="1485900" y="623467"/>
            <a:ext cx="6172200" cy="3573378"/>
          </a:xfrm>
        </p:spPr>
        <p:txBody>
          <a:bodyPr vert="horz" wrap="square" lIns="68580" tIns="34290" rIns="68580" bIns="34290" numCol="1" rtlCol="0" anchor="t" anchorCtr="0" compatLnSpc="1">
            <a:prstTxWarp prst="textNoShape">
              <a:avLst/>
            </a:prstTxWarp>
            <a:normAutofit/>
          </a:bodyPr>
          <a:lstStyle/>
          <a:p>
            <a:pPr marL="0" indent="0">
              <a:buNone/>
            </a:pPr>
            <a:endParaRPr lang="en-US" dirty="0"/>
          </a:p>
          <a:p>
            <a:endParaRPr lang="en-US" dirty="0"/>
          </a:p>
        </p:txBody>
      </p:sp>
      <p:sp>
        <p:nvSpPr>
          <p:cNvPr id="7" name="Oval Callout 6">
            <a:extLst>
              <a:ext uri="{FF2B5EF4-FFF2-40B4-BE49-F238E27FC236}">
                <a16:creationId xmlns:a16="http://schemas.microsoft.com/office/drawing/2014/main" id="{FFED6961-4BC6-9742-870F-A4B705808C36}"/>
              </a:ext>
            </a:extLst>
          </p:cNvPr>
          <p:cNvSpPr/>
          <p:nvPr/>
        </p:nvSpPr>
        <p:spPr>
          <a:xfrm>
            <a:off x="540290" y="1094070"/>
            <a:ext cx="7999553" cy="3221615"/>
          </a:xfrm>
          <a:prstGeom prst="wedgeEllipseCallout">
            <a:avLst>
              <a:gd name="adj1" fmla="val 48771"/>
              <a:gd name="adj2" fmla="val 58027"/>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r>
              <a:rPr lang="en-US" dirty="0">
                <a:solidFill>
                  <a:schemeClr val="tx1"/>
                </a:solidFill>
                <a:cs typeface="Arial" panose="020B0604020202020204" pitchFamily="34" charset="0"/>
              </a:rPr>
              <a:t>I</a:t>
            </a:r>
            <a:r>
              <a:rPr lang="en-US" dirty="0">
                <a:solidFill>
                  <a:schemeClr val="tx1"/>
                </a:solidFill>
                <a:ea typeface="Calibri" panose="020F0502020204030204" pitchFamily="34" charset="0"/>
                <a:cs typeface="Arial" panose="020B0604020202020204" pitchFamily="34" charset="0"/>
              </a:rPr>
              <a:t>t was </a:t>
            </a:r>
            <a:r>
              <a:rPr lang="en-US" b="1" dirty="0">
                <a:solidFill>
                  <a:srgbClr val="C00000"/>
                </a:solidFill>
                <a:ea typeface="Calibri" panose="020F0502020204030204" pitchFamily="34" charset="0"/>
                <a:cs typeface="Arial" panose="020B0604020202020204" pitchFamily="34" charset="0"/>
              </a:rPr>
              <a:t>more akin to the real world </a:t>
            </a:r>
            <a:r>
              <a:rPr lang="en-US" dirty="0">
                <a:solidFill>
                  <a:schemeClr val="tx1"/>
                </a:solidFill>
                <a:ea typeface="Calibri" panose="020F0502020204030204" pitchFamily="34" charset="0"/>
                <a:cs typeface="Arial" panose="020B0604020202020204" pitchFamily="34" charset="0"/>
              </a:rPr>
              <a:t>and it had more to do with stuff that you see on the news or that you hear. Everyone needs to know about income and what you make and what you expect to make… I thought it was just really </a:t>
            </a:r>
            <a:r>
              <a:rPr lang="en-US" b="1" dirty="0">
                <a:solidFill>
                  <a:srgbClr val="C00000"/>
                </a:solidFill>
                <a:ea typeface="Calibri" panose="020F0502020204030204" pitchFamily="34" charset="0"/>
                <a:cs typeface="Arial" panose="020B0604020202020204" pitchFamily="34" charset="0"/>
              </a:rPr>
              <a:t>interesting compared to the regular put numbers on paper and see what comes out</a:t>
            </a:r>
            <a:r>
              <a:rPr lang="en-US" dirty="0">
                <a:solidFill>
                  <a:schemeClr val="tx1"/>
                </a:solidFill>
                <a:ea typeface="Calibri" panose="020F0502020204030204" pitchFamily="34" charset="0"/>
                <a:cs typeface="Arial" panose="020B0604020202020204" pitchFamily="34" charset="0"/>
              </a:rPr>
              <a:t>.</a:t>
            </a:r>
            <a:r>
              <a:rPr lang="en-US" dirty="0">
                <a:solidFill>
                  <a:schemeClr val="tx1"/>
                </a:solidFill>
              </a:rPr>
              <a:t>”</a:t>
            </a:r>
          </a:p>
        </p:txBody>
      </p:sp>
      <p:sp>
        <p:nvSpPr>
          <p:cNvPr id="6" name="Footer Placeholder 4">
            <a:extLst>
              <a:ext uri="{FF2B5EF4-FFF2-40B4-BE49-F238E27FC236}">
                <a16:creationId xmlns:a16="http://schemas.microsoft.com/office/drawing/2014/main" id="{7B1BF1E1-3D7A-47B6-90D8-C78F6A4D6BF9}"/>
              </a:ext>
            </a:extLst>
          </p:cNvPr>
          <p:cNvSpPr txBox="1">
            <a:spLocks/>
          </p:cNvSpPr>
          <p:nvPr/>
        </p:nvSpPr>
        <p:spPr>
          <a:xfrm>
            <a:off x="459486" y="4867219"/>
            <a:ext cx="4612577" cy="276281"/>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a:solidFill>
                  <a:schemeClr val="tx2">
                    <a:lumMod val="40000"/>
                    <a:lumOff val="60000"/>
                  </a:schemeClr>
                </a:solidFill>
              </a:rPr>
              <a:t>Strengthening Data Literacy across the Curriculum</a:t>
            </a:r>
          </a:p>
        </p:txBody>
      </p:sp>
    </p:spTree>
    <p:extLst>
      <p:ext uri="{BB962C8B-B14F-4D97-AF65-F5344CB8AC3E}">
        <p14:creationId xmlns:p14="http://schemas.microsoft.com/office/powerpoint/2010/main" val="302349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360228" cy="726678"/>
          </a:xfrm>
        </p:spPr>
        <p:txBody>
          <a:bodyPr>
            <a:noAutofit/>
          </a:bodyPr>
          <a:lstStyle/>
          <a:p>
            <a:pPr>
              <a:spcAft>
                <a:spcPts val="450"/>
              </a:spcAft>
            </a:pPr>
            <a:r>
              <a:rPr lang="en-US" dirty="0"/>
              <a:t>SDLC Student quote: </a:t>
            </a:r>
            <a:r>
              <a:rPr lang="en-US" dirty="0">
                <a:solidFill>
                  <a:srgbClr val="2387A6"/>
                </a:solidFill>
              </a:rPr>
              <a:t>Focus on current social issues</a:t>
            </a:r>
          </a:p>
        </p:txBody>
      </p:sp>
      <p:sp>
        <p:nvSpPr>
          <p:cNvPr id="3" name="Content Placeholder 2"/>
          <p:cNvSpPr>
            <a:spLocks noGrp="1"/>
          </p:cNvSpPr>
          <p:nvPr>
            <p:ph idx="1"/>
          </p:nvPr>
        </p:nvSpPr>
        <p:spPr>
          <a:xfrm>
            <a:off x="1485900" y="623467"/>
            <a:ext cx="6172200" cy="3573378"/>
          </a:xfrm>
        </p:spPr>
        <p:txBody>
          <a:bodyPr vert="horz" wrap="square" lIns="68580" tIns="34290" rIns="68580" bIns="34290" numCol="1" rtlCol="0" anchor="t" anchorCtr="0" compatLnSpc="1">
            <a:prstTxWarp prst="textNoShape">
              <a:avLst/>
            </a:prstTxWarp>
            <a:normAutofit/>
          </a:bodyPr>
          <a:lstStyle/>
          <a:p>
            <a:pPr marL="0" indent="0">
              <a:buNone/>
            </a:pPr>
            <a:endParaRPr lang="en-US" dirty="0"/>
          </a:p>
          <a:p>
            <a:endParaRPr lang="en-US" dirty="0"/>
          </a:p>
        </p:txBody>
      </p:sp>
      <p:sp>
        <p:nvSpPr>
          <p:cNvPr id="7" name="Oval Callout 6">
            <a:extLst>
              <a:ext uri="{FF2B5EF4-FFF2-40B4-BE49-F238E27FC236}">
                <a16:creationId xmlns:a16="http://schemas.microsoft.com/office/drawing/2014/main" id="{FFED6961-4BC6-9742-870F-A4B705808C36}"/>
              </a:ext>
            </a:extLst>
          </p:cNvPr>
          <p:cNvSpPr/>
          <p:nvPr/>
        </p:nvSpPr>
        <p:spPr>
          <a:xfrm>
            <a:off x="734786" y="1134835"/>
            <a:ext cx="7527472" cy="3127267"/>
          </a:xfrm>
          <a:prstGeom prst="wedgeEllipseCallout">
            <a:avLst>
              <a:gd name="adj1" fmla="val 53492"/>
              <a:gd name="adj2" fmla="val 54422"/>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a:t>
            </a:r>
            <a:r>
              <a:rPr lang="en-US">
                <a:ea typeface="Calibri" panose="020F0502020204030204" pitchFamily="34" charset="0"/>
              </a:rPr>
              <a:t>I enjoyed the lessons that discussed </a:t>
            </a:r>
            <a:r>
              <a:rPr lang="en-US" b="1">
                <a:solidFill>
                  <a:schemeClr val="accent2">
                    <a:lumMod val="60000"/>
                    <a:lumOff val="40000"/>
                  </a:schemeClr>
                </a:solidFill>
                <a:ea typeface="Calibri" panose="020F0502020204030204" pitchFamily="34" charset="0"/>
              </a:rPr>
              <a:t>current issues </a:t>
            </a:r>
            <a:r>
              <a:rPr lang="en-US">
                <a:ea typeface="Calibri" panose="020F0502020204030204" pitchFamily="34" charset="0"/>
              </a:rPr>
              <a:t>such as </a:t>
            </a:r>
            <a:r>
              <a:rPr lang="en-US" b="1">
                <a:solidFill>
                  <a:srgbClr val="FFC000"/>
                </a:solidFill>
                <a:ea typeface="Calibri" panose="020F0502020204030204" pitchFamily="34" charset="0"/>
              </a:rPr>
              <a:t>income inequality </a:t>
            </a:r>
            <a:r>
              <a:rPr lang="en-US">
                <a:ea typeface="Calibri" panose="020F0502020204030204" pitchFamily="34" charset="0"/>
              </a:rPr>
              <a:t>between men and women and people with different levels of education. It </a:t>
            </a:r>
            <a:r>
              <a:rPr lang="en-US">
                <a:solidFill>
                  <a:schemeClr val="bg1"/>
                </a:solidFill>
                <a:ea typeface="Calibri" panose="020F0502020204030204" pitchFamily="34" charset="0"/>
              </a:rPr>
              <a:t>connected the lesson with the </a:t>
            </a:r>
            <a:r>
              <a:rPr lang="en-US" b="1">
                <a:solidFill>
                  <a:schemeClr val="accent2">
                    <a:lumMod val="60000"/>
                    <a:lumOff val="40000"/>
                  </a:schemeClr>
                </a:solidFill>
                <a:ea typeface="Calibri" panose="020F0502020204030204" pitchFamily="34" charset="0"/>
              </a:rPr>
              <a:t>real world </a:t>
            </a:r>
            <a:r>
              <a:rPr lang="en-US">
                <a:ea typeface="Calibri" panose="020F0502020204030204" pitchFamily="34" charset="0"/>
              </a:rPr>
              <a:t>and helped me </a:t>
            </a:r>
            <a:r>
              <a:rPr lang="en-US" b="1">
                <a:solidFill>
                  <a:schemeClr val="accent2">
                    <a:lumMod val="60000"/>
                    <a:lumOff val="40000"/>
                  </a:schemeClr>
                </a:solidFill>
                <a:ea typeface="Calibri" panose="020F0502020204030204" pitchFamily="34" charset="0"/>
              </a:rPr>
              <a:t>understand both statistics and society in more in-depth ways</a:t>
            </a:r>
            <a:r>
              <a:rPr lang="en-US">
                <a:solidFill>
                  <a:schemeClr val="bg1"/>
                </a:solidFill>
              </a:rPr>
              <a:t>.”</a:t>
            </a:r>
          </a:p>
        </p:txBody>
      </p:sp>
      <p:sp>
        <p:nvSpPr>
          <p:cNvPr id="6" name="Footer Placeholder 4">
            <a:extLst>
              <a:ext uri="{FF2B5EF4-FFF2-40B4-BE49-F238E27FC236}">
                <a16:creationId xmlns:a16="http://schemas.microsoft.com/office/drawing/2014/main" id="{B3FD3DD0-664F-419A-ACDB-8AEF7204059F}"/>
              </a:ext>
            </a:extLst>
          </p:cNvPr>
          <p:cNvSpPr txBox="1">
            <a:spLocks/>
          </p:cNvSpPr>
          <p:nvPr/>
        </p:nvSpPr>
        <p:spPr>
          <a:xfrm>
            <a:off x="459486" y="4867219"/>
            <a:ext cx="4612577" cy="276281"/>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a:solidFill>
                  <a:schemeClr val="tx2">
                    <a:lumMod val="40000"/>
                    <a:lumOff val="60000"/>
                  </a:schemeClr>
                </a:solidFill>
              </a:rPr>
              <a:t>Strengthening Data Literacy across the Curriculum</a:t>
            </a:r>
          </a:p>
        </p:txBody>
      </p:sp>
    </p:spTree>
    <p:extLst>
      <p:ext uri="{BB962C8B-B14F-4D97-AF65-F5344CB8AC3E}">
        <p14:creationId xmlns:p14="http://schemas.microsoft.com/office/powerpoint/2010/main" val="1377065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F43E77-8E83-462D-9F33-EDD1262CC0D1}"/>
              </a:ext>
            </a:extLst>
          </p:cNvPr>
          <p:cNvSpPr>
            <a:spLocks noGrp="1"/>
          </p:cNvSpPr>
          <p:nvPr>
            <p:ph idx="26"/>
          </p:nvPr>
        </p:nvSpPr>
        <p:spPr/>
        <p:txBody>
          <a:bodyPr>
            <a:normAutofit lnSpcReduction="10000"/>
          </a:bodyPr>
          <a:lstStyle/>
          <a:p>
            <a:r>
              <a:rPr lang="en-US" b="0" i="0" dirty="0">
                <a:solidFill>
                  <a:srgbClr val="000000"/>
                </a:solidFill>
                <a:effectLst/>
                <a:latin typeface="Arial" panose="020B0604020202020204" pitchFamily="34" charset="0"/>
              </a:rPr>
              <a:t>The Current Population Survey (CPS) is “one of the oldest, largest, and most well-recognized surveys in the United States.  It is immensely important, providing information on many of the things that define us as individuals and as a society – our work, our earnings, and our education.”  (Optional: </a:t>
            </a:r>
            <a:r>
              <a:rPr lang="en-US" b="0" i="0" u="sng" dirty="0">
                <a:solidFill>
                  <a:srgbClr val="0563C1"/>
                </a:solidFill>
                <a:effectLst/>
                <a:latin typeface="Arial" panose="020B0604020202020204" pitchFamily="34" charset="0"/>
                <a:hlinkClick r:id="rId2"/>
              </a:rPr>
              <a:t>video overview</a:t>
            </a:r>
            <a:r>
              <a:rPr lang="en-US" b="0" i="0" dirty="0">
                <a:solidFill>
                  <a:srgbClr val="000000"/>
                </a:solidFill>
                <a:effectLst/>
                <a:latin typeface="Arial" panose="020B0604020202020204" pitchFamily="34" charset="0"/>
              </a:rPr>
              <a:t>)</a:t>
            </a:r>
          </a:p>
          <a:p>
            <a:r>
              <a:rPr lang="en-US" b="0" i="0" dirty="0">
                <a:solidFill>
                  <a:srgbClr val="000000"/>
                </a:solidFill>
                <a:effectLst/>
                <a:latin typeface="Arial" panose="020B0604020202020204" pitchFamily="34" charset="0"/>
              </a:rPr>
              <a:t>CPS webpage </a:t>
            </a:r>
            <a:r>
              <a:rPr lang="en-US" b="0" i="0" u="sng" dirty="0">
                <a:solidFill>
                  <a:srgbClr val="0563C1"/>
                </a:solidFill>
                <a:effectLst/>
                <a:latin typeface="Arial" panose="020B0604020202020204" pitchFamily="34" charset="0"/>
                <a:hlinkClick r:id="rId3"/>
              </a:rPr>
              <a:t>https://www.census.gov/programs-surveys/cps.html</a:t>
            </a:r>
            <a:r>
              <a:rPr lang="en-US" b="0" i="0" dirty="0">
                <a:solidFill>
                  <a:srgbClr val="000000"/>
                </a:solidFill>
                <a:effectLst/>
                <a:latin typeface="Arial" panose="020B0604020202020204" pitchFamily="34" charset="0"/>
              </a:rPr>
              <a:t>. Follow the links for Technical Documentation and then Methodology.</a:t>
            </a:r>
          </a:p>
          <a:p>
            <a:r>
              <a:rPr lang="en-US" b="0" i="0" dirty="0">
                <a:solidFill>
                  <a:srgbClr val="000000"/>
                </a:solidFill>
                <a:effectLst/>
                <a:latin typeface="Arial" panose="020B0604020202020204" pitchFamily="34" charset="0"/>
              </a:rPr>
              <a:t>Current Population Survey Datasets. Follow the link for Annual Social and Economic Supplements. Download a csv file.</a:t>
            </a:r>
            <a:endParaRPr lang="en-US" dirty="0">
              <a:solidFill>
                <a:srgbClr val="000000"/>
              </a:solidFill>
            </a:endParaRPr>
          </a:p>
          <a:p>
            <a:r>
              <a:rPr lang="en-US" b="0" i="0" u="sng" dirty="0">
                <a:solidFill>
                  <a:srgbClr val="0563C1"/>
                </a:solidFill>
                <a:effectLst/>
                <a:latin typeface="Arial" panose="020B0604020202020204" pitchFamily="34" charset="0"/>
                <a:hlinkClick r:id="rId4"/>
              </a:rPr>
              <a:t>Data Dictionary</a:t>
            </a:r>
            <a:r>
              <a:rPr lang="en-US" b="0" i="0" dirty="0">
                <a:solidFill>
                  <a:srgbClr val="000000"/>
                </a:solidFill>
                <a:effectLst/>
                <a:latin typeface="Arial" panose="020B0604020202020204" pitchFamily="34" charset="0"/>
              </a:rPr>
              <a:t>. Find the description of the A_HRSPAY variable. (How did you find it? What did you search on?)  What does this variable measure?  Who is measured for this variable?</a:t>
            </a:r>
            <a:endParaRPr lang="en-US" dirty="0"/>
          </a:p>
        </p:txBody>
      </p:sp>
      <p:sp>
        <p:nvSpPr>
          <p:cNvPr id="3" name="Title 2">
            <a:extLst>
              <a:ext uri="{FF2B5EF4-FFF2-40B4-BE49-F238E27FC236}">
                <a16:creationId xmlns:a16="http://schemas.microsoft.com/office/drawing/2014/main" id="{1B5E7E6C-D63A-4A40-8232-ED359661FA72}"/>
              </a:ext>
            </a:extLst>
          </p:cNvPr>
          <p:cNvSpPr>
            <a:spLocks noGrp="1"/>
          </p:cNvSpPr>
          <p:nvPr>
            <p:ph type="title"/>
          </p:nvPr>
        </p:nvSpPr>
        <p:spPr/>
        <p:txBody>
          <a:bodyPr>
            <a:normAutofit fontScale="90000"/>
          </a:bodyPr>
          <a:lstStyle/>
          <a:p>
            <a:br>
              <a:rPr lang="en-US" dirty="0"/>
            </a:br>
            <a:r>
              <a:rPr lang="en-US" dirty="0"/>
              <a:t>Example (HW exercise)</a:t>
            </a:r>
          </a:p>
        </p:txBody>
      </p:sp>
    </p:spTree>
    <p:extLst>
      <p:ext uri="{BB962C8B-B14F-4D97-AF65-F5344CB8AC3E}">
        <p14:creationId xmlns:p14="http://schemas.microsoft.com/office/powerpoint/2010/main" val="63701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34F7A1-993D-4E09-B92D-EF9F1CDD741C}"/>
              </a:ext>
            </a:extLst>
          </p:cNvPr>
          <p:cNvSpPr>
            <a:spLocks noGrp="1"/>
          </p:cNvSpPr>
          <p:nvPr>
            <p:ph idx="26"/>
          </p:nvPr>
        </p:nvSpPr>
        <p:spPr/>
        <p:txBody>
          <a:bodyPr/>
          <a:lstStyle/>
          <a:p>
            <a:r>
              <a:rPr lang="en-US" dirty="0"/>
              <a:t>What is the statistical investigative process?</a:t>
            </a:r>
          </a:p>
          <a:p>
            <a:r>
              <a:rPr lang="en-US" dirty="0"/>
              <a:t>What is multivariable thinking?</a:t>
            </a:r>
          </a:p>
          <a:p>
            <a:r>
              <a:rPr lang="en-US" dirty="0"/>
              <a:t>What are some newer technology options?</a:t>
            </a:r>
          </a:p>
          <a:p>
            <a:r>
              <a:rPr lang="en-US" dirty="0"/>
              <a:t>How can I incorporate more “real data with a context and a purpose” into my courses?</a:t>
            </a:r>
          </a:p>
          <a:p>
            <a:pPr lvl="1"/>
            <a:r>
              <a:rPr lang="en-US" dirty="0"/>
              <a:t>“Social Justice”: What role can “socially relevant” contexts play?</a:t>
            </a:r>
          </a:p>
          <a:p>
            <a:r>
              <a:rPr lang="en-US" dirty="0"/>
              <a:t>Examples </a:t>
            </a:r>
          </a:p>
          <a:p>
            <a:pPr lvl="1"/>
            <a:r>
              <a:rPr lang="en-US" dirty="0"/>
              <a:t>High school non-AP students</a:t>
            </a:r>
          </a:p>
          <a:p>
            <a:pPr lvl="1"/>
            <a:r>
              <a:rPr lang="en-US" dirty="0"/>
              <a:t>Math/Stat majors</a:t>
            </a:r>
          </a:p>
          <a:p>
            <a:r>
              <a:rPr lang="en-US" dirty="0"/>
              <a:t>References/Slides posted soon</a:t>
            </a:r>
          </a:p>
        </p:txBody>
      </p:sp>
      <p:sp>
        <p:nvSpPr>
          <p:cNvPr id="3" name="Title 2">
            <a:extLst>
              <a:ext uri="{FF2B5EF4-FFF2-40B4-BE49-F238E27FC236}">
                <a16:creationId xmlns:a16="http://schemas.microsoft.com/office/drawing/2014/main" id="{D768A112-9D74-4E19-8282-1E3C70C581CA}"/>
              </a:ext>
            </a:extLst>
          </p:cNvPr>
          <p:cNvSpPr>
            <a:spLocks noGrp="1"/>
          </p:cNvSpPr>
          <p:nvPr>
            <p:ph type="title"/>
          </p:nvPr>
        </p:nvSpPr>
        <p:spPr/>
        <p:txBody>
          <a:bodyPr>
            <a:normAutofit fontScale="90000"/>
          </a:bodyPr>
          <a:lstStyle/>
          <a:p>
            <a:br>
              <a:rPr lang="en-US" dirty="0"/>
            </a:br>
            <a:r>
              <a:rPr lang="en-US" dirty="0"/>
              <a:t>Outline</a:t>
            </a:r>
          </a:p>
        </p:txBody>
      </p:sp>
    </p:spTree>
    <p:extLst>
      <p:ext uri="{BB962C8B-B14F-4D97-AF65-F5344CB8AC3E}">
        <p14:creationId xmlns:p14="http://schemas.microsoft.com/office/powerpoint/2010/main" val="316300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0678E6-801A-48BA-A0F0-DFF5C4427CBB}"/>
              </a:ext>
            </a:extLst>
          </p:cNvPr>
          <p:cNvSpPr>
            <a:spLocks noGrp="1"/>
          </p:cNvSpPr>
          <p:nvPr>
            <p:ph idx="26"/>
          </p:nvPr>
        </p:nvSpPr>
        <p:spPr/>
        <p:txBody>
          <a:bodyPr/>
          <a:lstStyle/>
          <a:p>
            <a:r>
              <a:rPr lang="en-US" b="0" i="0" dirty="0">
                <a:solidFill>
                  <a:srgbClr val="000000"/>
                </a:solidFill>
                <a:effectLst/>
                <a:latin typeface="Arial" panose="020B0604020202020204" pitchFamily="34" charset="0"/>
              </a:rPr>
              <a:t>Subset the data to only include the individuals with A_HRLYWK = 1 and A_HRSPAY &gt; 0</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p>
        </p:txBody>
      </p:sp>
      <p:sp>
        <p:nvSpPr>
          <p:cNvPr id="3" name="Title 2">
            <a:extLst>
              <a:ext uri="{FF2B5EF4-FFF2-40B4-BE49-F238E27FC236}">
                <a16:creationId xmlns:a16="http://schemas.microsoft.com/office/drawing/2014/main" id="{C3EC04F3-C99C-4117-B144-213FF68CB57D}"/>
              </a:ext>
            </a:extLst>
          </p:cNvPr>
          <p:cNvSpPr>
            <a:spLocks noGrp="1"/>
          </p:cNvSpPr>
          <p:nvPr>
            <p:ph type="title"/>
          </p:nvPr>
        </p:nvSpPr>
        <p:spPr/>
        <p:txBody>
          <a:bodyPr>
            <a:normAutofit fontScale="90000"/>
          </a:bodyPr>
          <a:lstStyle/>
          <a:p>
            <a:br>
              <a:rPr lang="en-US" dirty="0"/>
            </a:br>
            <a:r>
              <a:rPr lang="en-US" dirty="0"/>
              <a:t>Example</a:t>
            </a:r>
          </a:p>
        </p:txBody>
      </p:sp>
      <p:pic>
        <p:nvPicPr>
          <p:cNvPr id="5" name="Picture 4">
            <a:extLst>
              <a:ext uri="{FF2B5EF4-FFF2-40B4-BE49-F238E27FC236}">
                <a16:creationId xmlns:a16="http://schemas.microsoft.com/office/drawing/2014/main" id="{9480BEF7-CCE2-4848-90A5-CE77BB140EC8}"/>
              </a:ext>
            </a:extLst>
          </p:cNvPr>
          <p:cNvPicPr>
            <a:picLocks noChangeAspect="1"/>
          </p:cNvPicPr>
          <p:nvPr/>
        </p:nvPicPr>
        <p:blipFill>
          <a:blip r:embed="rId2"/>
          <a:stretch>
            <a:fillRect/>
          </a:stretch>
        </p:blipFill>
        <p:spPr>
          <a:xfrm>
            <a:off x="485775" y="1795462"/>
            <a:ext cx="8172450" cy="1552575"/>
          </a:xfrm>
          <a:prstGeom prst="rect">
            <a:avLst/>
          </a:prstGeom>
        </p:spPr>
      </p:pic>
    </p:spTree>
    <p:extLst>
      <p:ext uri="{BB962C8B-B14F-4D97-AF65-F5344CB8AC3E}">
        <p14:creationId xmlns:p14="http://schemas.microsoft.com/office/powerpoint/2010/main" val="7198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57A64-01F4-4626-90FF-D31AEAED62A1}"/>
              </a:ext>
            </a:extLst>
          </p:cNvPr>
          <p:cNvSpPr>
            <a:spLocks noGrp="1"/>
          </p:cNvSpPr>
          <p:nvPr>
            <p:ph idx="26"/>
          </p:nvPr>
        </p:nvSpPr>
        <p:spPr/>
        <p:txBody>
          <a:bodyPr/>
          <a:lstStyle/>
          <a:p>
            <a:r>
              <a:rPr lang="en-US" b="0" i="0" u="sng" dirty="0">
                <a:solidFill>
                  <a:srgbClr val="0563C1"/>
                </a:solidFill>
                <a:effectLst/>
                <a:latin typeface="Arial" panose="020B0604020202020204" pitchFamily="34" charset="0"/>
                <a:hlinkClick r:id="rId2"/>
              </a:rPr>
              <a:t>https://www.pewresearch.org/fact-tank/2016/07/01/racial-gender-wage-gaps-persist-in-u-s-despite-some-progress/</a:t>
            </a:r>
            <a:endParaRPr lang="en-US" dirty="0"/>
          </a:p>
          <a:p>
            <a:r>
              <a:rPr lang="en-US" dirty="0"/>
              <a:t>Check out the </a:t>
            </a:r>
            <a:r>
              <a:rPr lang="en-US" i="1" dirty="0"/>
              <a:t>World Income Inequality</a:t>
            </a:r>
            <a:r>
              <a:rPr lang="en-US" dirty="0"/>
              <a:t> database, produce a graph for the </a:t>
            </a:r>
            <a:r>
              <a:rPr lang="en-US" dirty="0">
                <a:hlinkClick r:id="rId3"/>
              </a:rPr>
              <a:t>USA</a:t>
            </a:r>
            <a:r>
              <a:rPr lang="en-US" dirty="0"/>
              <a:t> over time and comment on what it reveals.</a:t>
            </a:r>
          </a:p>
          <a:p>
            <a:r>
              <a:rPr lang="en-US" dirty="0"/>
              <a:t>Work through Introductions to Databases and/or Introduction to Querying at the Databases for Many Majors </a:t>
            </a:r>
            <a:r>
              <a:rPr lang="en-US" dirty="0">
                <a:hlinkClick r:id="rId4"/>
              </a:rPr>
              <a:t>website</a:t>
            </a:r>
            <a:r>
              <a:rPr lang="en-US" dirty="0"/>
              <a:t>. </a:t>
            </a:r>
          </a:p>
        </p:txBody>
      </p:sp>
      <p:sp>
        <p:nvSpPr>
          <p:cNvPr id="3" name="Title 2">
            <a:extLst>
              <a:ext uri="{FF2B5EF4-FFF2-40B4-BE49-F238E27FC236}">
                <a16:creationId xmlns:a16="http://schemas.microsoft.com/office/drawing/2014/main" id="{C995ACFD-57F2-44DC-9089-DC38417B78D8}"/>
              </a:ext>
            </a:extLst>
          </p:cNvPr>
          <p:cNvSpPr>
            <a:spLocks noGrp="1"/>
          </p:cNvSpPr>
          <p:nvPr>
            <p:ph type="title"/>
          </p:nvPr>
        </p:nvSpPr>
        <p:spPr/>
        <p:txBody>
          <a:bodyPr>
            <a:normAutofit fontScale="90000"/>
          </a:bodyPr>
          <a:lstStyle/>
          <a:p>
            <a:br>
              <a:rPr lang="en-US" dirty="0"/>
            </a:br>
            <a:r>
              <a:rPr lang="en-US" dirty="0"/>
              <a:t>Extensions</a:t>
            </a:r>
          </a:p>
        </p:txBody>
      </p:sp>
    </p:spTree>
    <p:extLst>
      <p:ext uri="{BB962C8B-B14F-4D97-AF65-F5344CB8AC3E}">
        <p14:creationId xmlns:p14="http://schemas.microsoft.com/office/powerpoint/2010/main" val="18169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E88B71-DBFE-4DFF-8288-F5208459084C}"/>
              </a:ext>
            </a:extLst>
          </p:cNvPr>
          <p:cNvSpPr>
            <a:spLocks noGrp="1"/>
          </p:cNvSpPr>
          <p:nvPr>
            <p:ph idx="26"/>
          </p:nvPr>
        </p:nvSpPr>
        <p:spPr/>
        <p:txBody>
          <a:bodyPr>
            <a:normAutofit fontScale="92500" lnSpcReduction="10000"/>
          </a:bodyPr>
          <a:lstStyle/>
          <a:p>
            <a:pPr algn="l"/>
            <a:r>
              <a:rPr lang="en-US" b="0" i="0" dirty="0">
                <a:solidFill>
                  <a:srgbClr val="000000"/>
                </a:solidFill>
                <a:effectLst/>
                <a:latin typeface="Arial" panose="020B0604020202020204" pitchFamily="34" charset="0"/>
              </a:rPr>
              <a:t>The article discusses other concrete factors (which we didn’t explore in the homework) that might potentially affect the difference in median hourly wages by gender and race, such as workforce experience, industry/occupation, and standardized tests scores. Even controlling for these factors, the article points out there are still gaps in median hourly wages by gender and race, which could be attributed in part to racial or gender discrimination. However, there are what are referred to as “unmeasured differences” that could be due to factors other than </a:t>
            </a:r>
            <a:br>
              <a:rPr lang="en-US" b="0" i="0" dirty="0">
                <a:solidFill>
                  <a:srgbClr val="000000"/>
                </a:solidFill>
                <a:effectLst/>
                <a:latin typeface="Lato" panose="020F0502020204030203" pitchFamily="34" charset="0"/>
              </a:rPr>
            </a:br>
            <a:r>
              <a:rPr lang="en-US" b="0" i="0" dirty="0">
                <a:solidFill>
                  <a:srgbClr val="000000"/>
                </a:solidFill>
                <a:effectLst/>
                <a:latin typeface="Arial" panose="020B0604020202020204" pitchFamily="34" charset="0"/>
              </a:rPr>
              <a:t>discrimination, for example women or minority groups may be discouraged from entering high-paying STEM fields. I though this reference to “unmeasured differences” was cool, since the </a:t>
            </a:r>
            <a:br>
              <a:rPr lang="en-US" b="0" i="0" dirty="0">
                <a:solidFill>
                  <a:srgbClr val="000000"/>
                </a:solidFill>
                <a:effectLst/>
                <a:latin typeface="Lato" panose="020F0502020204030203" pitchFamily="34" charset="0"/>
              </a:rPr>
            </a:br>
            <a:r>
              <a:rPr lang="en-US" b="0" i="0" dirty="0">
                <a:solidFill>
                  <a:srgbClr val="000000"/>
                </a:solidFill>
                <a:effectLst/>
                <a:latin typeface="Arial" panose="020B0604020202020204" pitchFamily="34" charset="0"/>
              </a:rPr>
              <a:t>researchers are essentially talking about potential confounding variables, but using a more accessible name for it! </a:t>
            </a:r>
            <a:endParaRPr lang="en-US" b="0" i="0" dirty="0">
              <a:solidFill>
                <a:srgbClr val="000000"/>
              </a:solidFill>
              <a:effectLst/>
              <a:latin typeface="Lato" panose="020F0502020204030203" pitchFamily="34" charset="0"/>
            </a:endParaRPr>
          </a:p>
          <a:p>
            <a:endParaRPr lang="en-US" dirty="0"/>
          </a:p>
        </p:txBody>
      </p:sp>
      <p:sp>
        <p:nvSpPr>
          <p:cNvPr id="3" name="Title 2">
            <a:extLst>
              <a:ext uri="{FF2B5EF4-FFF2-40B4-BE49-F238E27FC236}">
                <a16:creationId xmlns:a16="http://schemas.microsoft.com/office/drawing/2014/main" id="{630685DA-94E6-4421-B568-D9B2E6F3B06B}"/>
              </a:ext>
            </a:extLst>
          </p:cNvPr>
          <p:cNvSpPr>
            <a:spLocks noGrp="1"/>
          </p:cNvSpPr>
          <p:nvPr>
            <p:ph type="title"/>
          </p:nvPr>
        </p:nvSpPr>
        <p:spPr/>
        <p:txBody>
          <a:bodyPr>
            <a:normAutofit fontScale="90000"/>
          </a:bodyPr>
          <a:lstStyle/>
          <a:p>
            <a:br>
              <a:rPr lang="en-US" dirty="0"/>
            </a:br>
            <a:r>
              <a:rPr lang="en-US" dirty="0"/>
              <a:t>Example student response</a:t>
            </a:r>
          </a:p>
        </p:txBody>
      </p:sp>
    </p:spTree>
    <p:extLst>
      <p:ext uri="{BB962C8B-B14F-4D97-AF65-F5344CB8AC3E}">
        <p14:creationId xmlns:p14="http://schemas.microsoft.com/office/powerpoint/2010/main" val="76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 Poly end of (intermediate) course survey</a:t>
            </a:r>
          </a:p>
        </p:txBody>
      </p:sp>
      <p:sp>
        <p:nvSpPr>
          <p:cNvPr id="3" name="Content Placeholder 2"/>
          <p:cNvSpPr>
            <a:spLocks noGrp="1"/>
          </p:cNvSpPr>
          <p:nvPr>
            <p:ph idx="1"/>
          </p:nvPr>
        </p:nvSpPr>
        <p:spPr/>
        <p:txBody>
          <a:bodyPr/>
          <a:lstStyle/>
          <a:p>
            <a:r>
              <a:rPr lang="en-US" dirty="0"/>
              <a:t>Favorite part of course</a:t>
            </a:r>
          </a:p>
          <a:p>
            <a:pPr lvl="1"/>
            <a:r>
              <a:rPr lang="en-US" dirty="0"/>
              <a:t>looking at data with multiple variables and how the impacts differed when certain variables/interactions were included and not included</a:t>
            </a:r>
          </a:p>
          <a:p>
            <a:r>
              <a:rPr lang="en-US" dirty="0"/>
              <a:t>Best feature</a:t>
            </a:r>
          </a:p>
          <a:p>
            <a:pPr lvl="1"/>
            <a:r>
              <a:rPr lang="en-US" dirty="0"/>
              <a:t>loved how we had an interactive day where we got to work on our own and ask questions when needed. However, this lab part of class would not have been beneficial if we did not get the class time the next day to discuss everything. </a:t>
            </a:r>
          </a:p>
          <a:p>
            <a:pPr lvl="1"/>
            <a:r>
              <a:rPr lang="en-US" dirty="0"/>
              <a:t>the course allows us to get practice doing statistical analyses ourselves, and be able to discuss them later. </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201364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673F3-0F87-4A35-9F1C-8118982A8174}"/>
              </a:ext>
            </a:extLst>
          </p:cNvPr>
          <p:cNvSpPr>
            <a:spLocks noGrp="1"/>
          </p:cNvSpPr>
          <p:nvPr>
            <p:ph idx="26"/>
          </p:nvPr>
        </p:nvSpPr>
        <p:spPr/>
        <p:txBody>
          <a:bodyPr/>
          <a:lstStyle/>
          <a:p>
            <a:r>
              <a:rPr lang="en-US" sz="2400" dirty="0"/>
              <a:t>Need careful consideration of how to have these conversations in class (e.g., “myths”)</a:t>
            </a:r>
          </a:p>
          <a:p>
            <a:r>
              <a:rPr lang="en-US" sz="2400" dirty="0"/>
              <a:t>Make sure students feel empowered for change</a:t>
            </a:r>
          </a:p>
          <a:p>
            <a:r>
              <a:rPr lang="en-US" sz="2400" dirty="0"/>
              <a:t>Need to balance data cleaning/messiness of real data with more productive struggle, open exploration </a:t>
            </a:r>
          </a:p>
          <a:p>
            <a:r>
              <a:rPr lang="en-US" sz="2400" dirty="0"/>
              <a:t>Importance of scaffolding experiences across the grades and across disciplines</a:t>
            </a:r>
          </a:p>
          <a:p>
            <a:endParaRPr lang="en-US" dirty="0"/>
          </a:p>
        </p:txBody>
      </p:sp>
      <p:sp>
        <p:nvSpPr>
          <p:cNvPr id="3" name="Title 2">
            <a:extLst>
              <a:ext uri="{FF2B5EF4-FFF2-40B4-BE49-F238E27FC236}">
                <a16:creationId xmlns:a16="http://schemas.microsoft.com/office/drawing/2014/main" id="{45AC1D6A-4FAB-43EB-A98D-FB252E2CFBA6}"/>
              </a:ext>
            </a:extLst>
          </p:cNvPr>
          <p:cNvSpPr>
            <a:spLocks noGrp="1"/>
          </p:cNvSpPr>
          <p:nvPr>
            <p:ph type="title"/>
          </p:nvPr>
        </p:nvSpPr>
        <p:spPr/>
        <p:txBody>
          <a:bodyPr>
            <a:normAutofit fontScale="90000"/>
          </a:bodyPr>
          <a:lstStyle/>
          <a:p>
            <a:br>
              <a:rPr lang="en-US" dirty="0"/>
            </a:br>
            <a:r>
              <a:rPr lang="en-US" dirty="0"/>
              <a:t>Lessons learned</a:t>
            </a:r>
          </a:p>
        </p:txBody>
      </p:sp>
    </p:spTree>
    <p:extLst>
      <p:ext uri="{BB962C8B-B14F-4D97-AF65-F5344CB8AC3E}">
        <p14:creationId xmlns:p14="http://schemas.microsoft.com/office/powerpoint/2010/main" val="44120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4EFA1-130C-41C7-B529-8CAFDC925002}"/>
              </a:ext>
            </a:extLst>
          </p:cNvPr>
          <p:cNvSpPr>
            <a:spLocks noGrp="1"/>
          </p:cNvSpPr>
          <p:nvPr>
            <p:ph idx="26"/>
          </p:nvPr>
        </p:nvSpPr>
        <p:spPr/>
        <p:txBody>
          <a:bodyPr>
            <a:normAutofit fontScale="55000" lnSpcReduction="20000"/>
          </a:bodyPr>
          <a:lstStyle/>
          <a:p>
            <a:pPr>
              <a:lnSpc>
                <a:spcPct val="120000"/>
              </a:lnSpc>
            </a:pPr>
            <a:r>
              <a:rPr lang="en-US" sz="3400" u="sng" dirty="0">
                <a:hlinkClick r:id="rId2"/>
              </a:rPr>
              <a:t>Establishing Classroom Ground Rul</a:t>
            </a:r>
            <a:r>
              <a:rPr lang="en-US" sz="3400" dirty="0">
                <a:hlinkClick r:id="rId2"/>
              </a:rPr>
              <a:t>es</a:t>
            </a:r>
            <a:r>
              <a:rPr lang="en-US" sz="2300" dirty="0"/>
              <a:t> </a:t>
            </a:r>
            <a:r>
              <a:rPr lang="en-US" sz="3400" dirty="0"/>
              <a:t>Washington University in St. Louis, 2009</a:t>
            </a:r>
            <a:endParaRPr lang="en-US" sz="2300" dirty="0"/>
          </a:p>
          <a:p>
            <a:pPr lvl="1">
              <a:lnSpc>
                <a:spcPct val="120000"/>
              </a:lnSpc>
            </a:pPr>
            <a:r>
              <a:rPr lang="en-US" sz="3000" i="1" u="sng" dirty="0">
                <a:hlinkClick r:id="rId3"/>
              </a:rPr>
              <a:t>Facilitating Challenging Conversations in the Classroom</a:t>
            </a:r>
            <a:r>
              <a:rPr lang="en-US" sz="3000" i="1" dirty="0"/>
              <a:t>. </a:t>
            </a:r>
            <a:endParaRPr lang="en-US" sz="1900" dirty="0"/>
          </a:p>
          <a:p>
            <a:pPr>
              <a:lnSpc>
                <a:spcPct val="120000"/>
              </a:lnSpc>
            </a:pPr>
            <a:r>
              <a:rPr lang="en-US" sz="3400" u="sng" dirty="0">
                <a:hlinkClick r:id="rId4"/>
              </a:rPr>
              <a:t>Four Ways to Facilitate Teaching About Immigrati</a:t>
            </a:r>
            <a:r>
              <a:rPr lang="en-US" sz="3400" dirty="0">
                <a:hlinkClick r:id="rId4"/>
              </a:rPr>
              <a:t>on</a:t>
            </a:r>
            <a:r>
              <a:rPr lang="en-US" sz="3400" dirty="0"/>
              <a:t> ProQuest, 2017</a:t>
            </a:r>
            <a:endParaRPr lang="en-US" sz="2300" dirty="0"/>
          </a:p>
          <a:p>
            <a:pPr>
              <a:lnSpc>
                <a:spcPct val="120000"/>
              </a:lnSpc>
            </a:pPr>
            <a:r>
              <a:rPr lang="en-US" sz="3400" u="sng" dirty="0">
                <a:hlinkClick r:id="rId5"/>
              </a:rPr>
              <a:t>Making the Most of “Hot Moments” in the Classroo</a:t>
            </a:r>
            <a:r>
              <a:rPr lang="en-US" sz="3400" dirty="0">
                <a:hlinkClick r:id="rId5"/>
              </a:rPr>
              <a:t>m</a:t>
            </a:r>
            <a:r>
              <a:rPr lang="en-US" sz="3400" dirty="0"/>
              <a:t> University of Michigan</a:t>
            </a:r>
            <a:endParaRPr lang="en-US" sz="2300" dirty="0"/>
          </a:p>
          <a:p>
            <a:pPr>
              <a:lnSpc>
                <a:spcPct val="120000"/>
              </a:lnSpc>
            </a:pPr>
            <a:r>
              <a:rPr lang="en-US" sz="3400" u="sng" dirty="0">
                <a:hlinkClick r:id="rId6"/>
              </a:rPr>
              <a:t>Speak Up At School: How to Respond to Everyday Prejudice, Bias and Stereoty</a:t>
            </a:r>
            <a:r>
              <a:rPr lang="en-US" sz="3400" dirty="0">
                <a:hlinkClick r:id="rId6"/>
              </a:rPr>
              <a:t>pes</a:t>
            </a:r>
            <a:r>
              <a:rPr lang="en-US" sz="3400" dirty="0"/>
              <a:t> Teaching Tolerance, 2018</a:t>
            </a:r>
            <a:endParaRPr lang="en-US" sz="2300" dirty="0"/>
          </a:p>
          <a:p>
            <a:pPr>
              <a:lnSpc>
                <a:spcPct val="120000"/>
              </a:lnSpc>
            </a:pPr>
            <a:r>
              <a:rPr lang="en-US" sz="3400" u="sng" dirty="0">
                <a:hlinkClick r:id="rId7"/>
              </a:rPr>
              <a:t>Race Talk: Engaging Young People in Conversations about Race and Raci</a:t>
            </a:r>
            <a:r>
              <a:rPr lang="en-US" sz="3400" dirty="0">
                <a:hlinkClick r:id="rId7"/>
              </a:rPr>
              <a:t>sm</a:t>
            </a:r>
            <a:r>
              <a:rPr lang="en-US" sz="3400" dirty="0"/>
              <a:t> Anti-Defamation League, n.d.</a:t>
            </a:r>
            <a:endParaRPr lang="en-US" sz="2300" dirty="0"/>
          </a:p>
          <a:p>
            <a:pPr>
              <a:lnSpc>
                <a:spcPct val="120000"/>
              </a:lnSpc>
            </a:pPr>
            <a:r>
              <a:rPr lang="en-US" sz="3400" u="sng" dirty="0">
                <a:hlinkClick r:id="rId8"/>
              </a:rPr>
              <a:t>Teaching Race: Pedagogy and Practic</a:t>
            </a:r>
            <a:r>
              <a:rPr lang="en-US" sz="3400" dirty="0">
                <a:hlinkClick r:id="rId8"/>
              </a:rPr>
              <a:t>e</a:t>
            </a:r>
            <a:r>
              <a:rPr lang="en-US" sz="3400" dirty="0"/>
              <a:t> Vanderbilt University, 2019</a:t>
            </a:r>
            <a:endParaRPr lang="en-US" sz="2300" dirty="0"/>
          </a:p>
          <a:p>
            <a:endParaRPr lang="en-US" dirty="0"/>
          </a:p>
        </p:txBody>
      </p:sp>
      <p:sp>
        <p:nvSpPr>
          <p:cNvPr id="3" name="Title 2">
            <a:extLst>
              <a:ext uri="{FF2B5EF4-FFF2-40B4-BE49-F238E27FC236}">
                <a16:creationId xmlns:a16="http://schemas.microsoft.com/office/drawing/2014/main" id="{2927A5BF-9EDC-4713-A64C-3686719360AC}"/>
              </a:ext>
            </a:extLst>
          </p:cNvPr>
          <p:cNvSpPr>
            <a:spLocks noGrp="1"/>
          </p:cNvSpPr>
          <p:nvPr>
            <p:ph type="title"/>
          </p:nvPr>
        </p:nvSpPr>
        <p:spPr/>
        <p:txBody>
          <a:bodyPr>
            <a:normAutofit fontScale="90000"/>
          </a:bodyPr>
          <a:lstStyle/>
          <a:p>
            <a:br>
              <a:rPr lang="en-US" dirty="0"/>
            </a:br>
            <a:r>
              <a:rPr lang="en-US" dirty="0"/>
              <a:t>Resources</a:t>
            </a:r>
          </a:p>
        </p:txBody>
      </p:sp>
    </p:spTree>
    <p:extLst>
      <p:ext uri="{BB962C8B-B14F-4D97-AF65-F5344CB8AC3E}">
        <p14:creationId xmlns:p14="http://schemas.microsoft.com/office/powerpoint/2010/main" val="16211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CA8FFC-4D37-4DA8-A001-AF209D66706D}"/>
              </a:ext>
            </a:extLst>
          </p:cNvPr>
          <p:cNvSpPr>
            <a:spLocks noGrp="1"/>
          </p:cNvSpPr>
          <p:nvPr>
            <p:ph idx="26"/>
          </p:nvPr>
        </p:nvSpPr>
        <p:spPr/>
        <p:txBody>
          <a:bodyPr>
            <a:noAutofit/>
          </a:bodyPr>
          <a:lstStyle/>
          <a:p>
            <a:r>
              <a:rPr lang="en-US" sz="1500" dirty="0"/>
              <a:t>Gutstein, E. (2003). Teaching and learning mathematics for social justice in an urban, Latino school. </a:t>
            </a:r>
            <a:r>
              <a:rPr lang="en-US" sz="1500" i="1" dirty="0"/>
              <a:t>Journal for Research in Mathematics Education</a:t>
            </a:r>
            <a:r>
              <a:rPr lang="en-US" sz="1500" dirty="0"/>
              <a:t>, 37–73.</a:t>
            </a:r>
          </a:p>
          <a:p>
            <a:r>
              <a:rPr lang="en-US" sz="1500" dirty="0"/>
              <a:t>Lesser, L. M. (2007). Critical values and transforming data: Teaching statistics with social justice. </a:t>
            </a:r>
            <a:r>
              <a:rPr lang="en-US" sz="1500" i="1" dirty="0"/>
              <a:t>Journal of Statistics Education</a:t>
            </a:r>
            <a:r>
              <a:rPr lang="en-US" sz="1500" dirty="0"/>
              <a:t>, </a:t>
            </a:r>
            <a:r>
              <a:rPr lang="en-US" sz="1500" i="1" dirty="0"/>
              <a:t>15</a:t>
            </a:r>
            <a:r>
              <a:rPr lang="en-US" sz="1500" dirty="0"/>
              <a:t>(1), 1–21.</a:t>
            </a:r>
          </a:p>
          <a:p>
            <a:r>
              <a:rPr lang="en-US" sz="1500" dirty="0" err="1"/>
              <a:t>Linnenbrink</a:t>
            </a:r>
            <a:r>
              <a:rPr lang="en-US" sz="1500" dirty="0"/>
              <a:t>-Garcia et al. (2010). Measuring situational interest in academic domains. </a:t>
            </a:r>
            <a:r>
              <a:rPr lang="en-US" sz="1500" i="1" dirty="0"/>
              <a:t>Educational and Psychological Measurement, 70</a:t>
            </a:r>
            <a:r>
              <a:rPr lang="en-US" sz="1500" dirty="0"/>
              <a:t>, 647–6</a:t>
            </a:r>
          </a:p>
          <a:p>
            <a:r>
              <a:rPr lang="en-US" sz="1500" dirty="0" err="1"/>
              <a:t>Manyika</a:t>
            </a:r>
            <a:r>
              <a:rPr lang="en-US" sz="1500" dirty="0"/>
              <a:t>, J., Chui, M., Brown, B., </a:t>
            </a:r>
            <a:r>
              <a:rPr lang="en-US" sz="1500" dirty="0" err="1"/>
              <a:t>Bughin</a:t>
            </a:r>
            <a:r>
              <a:rPr lang="en-US" sz="1500" dirty="0"/>
              <a:t>, J., Dobbs, R., Roxburgh, C., &amp; Hung Byers, A. (2011). </a:t>
            </a:r>
            <a:r>
              <a:rPr lang="en-US" sz="1500" i="1" dirty="0"/>
              <a:t>Big data: The next frontier for innovation, competition, and productivity</a:t>
            </a:r>
            <a:r>
              <a:rPr lang="en-US" sz="1500" dirty="0"/>
              <a:t> (pp. 1–143). McKinsey Global Institute.</a:t>
            </a:r>
          </a:p>
          <a:p>
            <a:r>
              <a:rPr lang="en-US" sz="1500" dirty="0" err="1"/>
              <a:t>Priceonomics</a:t>
            </a:r>
            <a:r>
              <a:rPr lang="en-US" sz="1500" dirty="0"/>
              <a:t>. (2017, September 28). The data science diversity gap. </a:t>
            </a:r>
            <a:r>
              <a:rPr lang="en-US" sz="1500" i="1" dirty="0"/>
              <a:t>Forbes</a:t>
            </a:r>
            <a:r>
              <a:rPr lang="en-US" sz="1500" dirty="0"/>
              <a:t>. Increasing demands for data fluency, including in K-12 curriculum (e.g., McKinsey Report, 2016)</a:t>
            </a:r>
          </a:p>
          <a:p>
            <a:r>
              <a:rPr lang="en-US" sz="1500" dirty="0"/>
              <a:t>Voss, R., &amp; Rickards, T. (2016). Using Social Justice Pedagogies to Improve Student Numeracy in Secondary School Education. </a:t>
            </a:r>
            <a:r>
              <a:rPr lang="en-US" sz="1500" i="1" dirty="0"/>
              <a:t>Journal of Education and Practice</a:t>
            </a:r>
            <a:r>
              <a:rPr lang="en-US" sz="1500" dirty="0"/>
              <a:t>, </a:t>
            </a:r>
            <a:r>
              <a:rPr lang="en-US" sz="1500" i="1" dirty="0"/>
              <a:t>7</a:t>
            </a:r>
            <a:r>
              <a:rPr lang="en-US" sz="1500" dirty="0"/>
              <a:t>(15), 40–47. </a:t>
            </a:r>
          </a:p>
          <a:p>
            <a:r>
              <a:rPr lang="en-US" sz="1500" dirty="0" err="1"/>
              <a:t>Sproesser</a:t>
            </a:r>
            <a:r>
              <a:rPr lang="en-US" sz="1500" dirty="0"/>
              <a:t>, Engel, &amp; </a:t>
            </a:r>
            <a:r>
              <a:rPr lang="en-US" sz="1500" dirty="0" err="1"/>
              <a:t>Kuntze</a:t>
            </a:r>
            <a:r>
              <a:rPr lang="en-US" sz="1500" dirty="0"/>
              <a:t> (2016). Fostering self-concept and interest for statistics through specific learning environments. </a:t>
            </a:r>
            <a:r>
              <a:rPr lang="en-US" sz="1500" i="1" dirty="0"/>
              <a:t>Statistics Education Research Journal, 15</a:t>
            </a:r>
            <a:r>
              <a:rPr lang="en-US" sz="1500" dirty="0"/>
              <a:t>(1), 28–54.</a:t>
            </a:r>
          </a:p>
        </p:txBody>
      </p:sp>
      <p:sp>
        <p:nvSpPr>
          <p:cNvPr id="3" name="Title 2">
            <a:extLst>
              <a:ext uri="{FF2B5EF4-FFF2-40B4-BE49-F238E27FC236}">
                <a16:creationId xmlns:a16="http://schemas.microsoft.com/office/drawing/2014/main" id="{D0578783-18C0-4FBF-8670-F14E72E0B33E}"/>
              </a:ext>
            </a:extLst>
          </p:cNvPr>
          <p:cNvSpPr>
            <a:spLocks noGrp="1"/>
          </p:cNvSpPr>
          <p:nvPr>
            <p:ph type="title"/>
          </p:nvPr>
        </p:nvSpPr>
        <p:spPr/>
        <p:txBody>
          <a:bodyPr>
            <a:normAutofit fontScale="90000"/>
          </a:bodyPr>
          <a:lstStyle/>
          <a:p>
            <a:br>
              <a:rPr lang="en-US" dirty="0"/>
            </a:br>
            <a:r>
              <a:rPr lang="en-US" dirty="0"/>
              <a:t>References</a:t>
            </a:r>
          </a:p>
        </p:txBody>
      </p:sp>
    </p:spTree>
    <p:extLst>
      <p:ext uri="{BB962C8B-B14F-4D97-AF65-F5344CB8AC3E}">
        <p14:creationId xmlns:p14="http://schemas.microsoft.com/office/powerpoint/2010/main" val="168459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BFE718-5C97-4D1A-98ED-6474ADD92928}"/>
              </a:ext>
            </a:extLst>
          </p:cNvPr>
          <p:cNvSpPr>
            <a:spLocks noGrp="1"/>
          </p:cNvSpPr>
          <p:nvPr>
            <p:ph idx="26"/>
          </p:nvPr>
        </p:nvSpPr>
        <p:spPr/>
        <p:txBody>
          <a:bodyPr/>
          <a:lstStyle/>
          <a:p>
            <a:endParaRPr lang="en-US" dirty="0"/>
          </a:p>
        </p:txBody>
      </p:sp>
      <p:sp>
        <p:nvSpPr>
          <p:cNvPr id="3" name="Title 2">
            <a:extLst>
              <a:ext uri="{FF2B5EF4-FFF2-40B4-BE49-F238E27FC236}">
                <a16:creationId xmlns:a16="http://schemas.microsoft.com/office/drawing/2014/main" id="{C95ADA6B-BC83-45DF-9ECC-D9E7869890B2}"/>
              </a:ext>
            </a:extLst>
          </p:cNvPr>
          <p:cNvSpPr>
            <a:spLocks noGrp="1"/>
          </p:cNvSpPr>
          <p:nvPr>
            <p:ph type="title"/>
          </p:nvPr>
        </p:nvSpPr>
        <p:spPr/>
        <p:txBody>
          <a:bodyPr>
            <a:normAutofit fontScale="90000"/>
          </a:bodyPr>
          <a:lstStyle/>
          <a:p>
            <a:br>
              <a:rPr lang="en-US" dirty="0"/>
            </a:br>
            <a:r>
              <a:rPr lang="en-US" dirty="0"/>
              <a:t>References</a:t>
            </a:r>
          </a:p>
        </p:txBody>
      </p:sp>
      <p:pic>
        <p:nvPicPr>
          <p:cNvPr id="1026" name="Picture 2">
            <a:extLst>
              <a:ext uri="{FF2B5EF4-FFF2-40B4-BE49-F238E27FC236}">
                <a16:creationId xmlns:a16="http://schemas.microsoft.com/office/drawing/2014/main" id="{DBBA5093-9E43-4A8E-A591-BA1FDDBF8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37" y="1025013"/>
            <a:ext cx="2150635" cy="278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7838A32-E1C1-42B9-A459-0DE69E107289}"/>
              </a:ext>
            </a:extLst>
          </p:cNvPr>
          <p:cNvPicPr>
            <a:picLocks noChangeAspect="1"/>
          </p:cNvPicPr>
          <p:nvPr/>
        </p:nvPicPr>
        <p:blipFill>
          <a:blip r:embed="rId3"/>
          <a:stretch>
            <a:fillRect/>
          </a:stretch>
        </p:blipFill>
        <p:spPr>
          <a:xfrm>
            <a:off x="3281805" y="1025013"/>
            <a:ext cx="3286125"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ABFA1FD2-1447-4214-8AB8-EC46986C0D36}"/>
              </a:ext>
            </a:extLst>
          </p:cNvPr>
          <p:cNvPicPr>
            <a:picLocks noChangeAspect="1"/>
          </p:cNvPicPr>
          <p:nvPr/>
        </p:nvPicPr>
        <p:blipFill>
          <a:blip r:embed="rId4"/>
          <a:stretch>
            <a:fillRect/>
          </a:stretch>
        </p:blipFill>
        <p:spPr>
          <a:xfrm>
            <a:off x="6869654" y="1634613"/>
            <a:ext cx="1850746" cy="1337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4959212-81FC-4EE9-842B-B953D01A82A2}"/>
              </a:ext>
            </a:extLst>
          </p:cNvPr>
          <p:cNvPicPr>
            <a:picLocks noChangeAspect="1"/>
          </p:cNvPicPr>
          <p:nvPr/>
        </p:nvPicPr>
        <p:blipFill>
          <a:blip r:embed="rId5"/>
          <a:stretch>
            <a:fillRect/>
          </a:stretch>
        </p:blipFill>
        <p:spPr>
          <a:xfrm>
            <a:off x="3404100" y="2637196"/>
            <a:ext cx="2828925" cy="1771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D3B81F89-0E7C-45B5-959A-3DB8E23C7FBA}"/>
              </a:ext>
            </a:extLst>
          </p:cNvPr>
          <p:cNvPicPr>
            <a:picLocks noChangeAspect="1"/>
          </p:cNvPicPr>
          <p:nvPr/>
        </p:nvPicPr>
        <p:blipFill>
          <a:blip r:embed="rId6"/>
          <a:stretch>
            <a:fillRect/>
          </a:stretch>
        </p:blipFill>
        <p:spPr>
          <a:xfrm>
            <a:off x="3346949" y="4347952"/>
            <a:ext cx="2943225" cy="561975"/>
          </a:xfrm>
          <a:prstGeom prst="rect">
            <a:avLst/>
          </a:prstGeom>
        </p:spPr>
      </p:pic>
    </p:spTree>
    <p:extLst>
      <p:ext uri="{BB962C8B-B14F-4D97-AF65-F5344CB8AC3E}">
        <p14:creationId xmlns:p14="http://schemas.microsoft.com/office/powerpoint/2010/main" val="6622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2703D-6931-4863-B506-8DE109C2D55B}"/>
              </a:ext>
            </a:extLst>
          </p:cNvPr>
          <p:cNvSpPr>
            <a:spLocks noGrp="1"/>
          </p:cNvSpPr>
          <p:nvPr>
            <p:ph idx="26"/>
          </p:nvPr>
        </p:nvSpPr>
        <p:spPr/>
        <p:txBody>
          <a:bodyPr>
            <a:normAutofit fontScale="25000" lnSpcReduction="20000"/>
          </a:bodyPr>
          <a:lstStyle/>
          <a:p>
            <a:pPr>
              <a:lnSpc>
                <a:spcPct val="120000"/>
              </a:lnSpc>
            </a:pPr>
            <a:r>
              <a:rPr lang="en-US" sz="7200" dirty="0"/>
              <a:t>Focus on technology for learning</a:t>
            </a:r>
          </a:p>
          <a:p>
            <a:pPr lvl="1">
              <a:lnSpc>
                <a:spcPct val="120000"/>
              </a:lnSpc>
            </a:pPr>
            <a:r>
              <a:rPr lang="en-US" sz="6400" dirty="0"/>
              <a:t>Ease of use, free, platform-independent</a:t>
            </a:r>
          </a:p>
          <a:p>
            <a:pPr lvl="2">
              <a:lnSpc>
                <a:spcPct val="120000"/>
              </a:lnSpc>
            </a:pPr>
            <a:r>
              <a:rPr lang="en-US" sz="6400" dirty="0"/>
              <a:t>Able to handle large (new) datasets</a:t>
            </a:r>
          </a:p>
          <a:p>
            <a:pPr lvl="1">
              <a:lnSpc>
                <a:spcPct val="120000"/>
              </a:lnSpc>
            </a:pPr>
            <a:r>
              <a:rPr lang="en-US" sz="6400" dirty="0"/>
              <a:t>Encourages student exploration and discovery</a:t>
            </a:r>
          </a:p>
          <a:p>
            <a:pPr lvl="2">
              <a:lnSpc>
                <a:spcPct val="120000"/>
              </a:lnSpc>
            </a:pPr>
            <a:r>
              <a:rPr lang="en-US" sz="6400" dirty="0"/>
              <a:t>Data visualization </a:t>
            </a:r>
          </a:p>
          <a:p>
            <a:pPr lvl="2">
              <a:lnSpc>
                <a:spcPct val="120000"/>
              </a:lnSpc>
            </a:pPr>
            <a:r>
              <a:rPr lang="en-US" sz="6400" dirty="0"/>
              <a:t>Multiple variables</a:t>
            </a:r>
          </a:p>
          <a:p>
            <a:pPr lvl="1">
              <a:lnSpc>
                <a:spcPct val="120000"/>
              </a:lnSpc>
            </a:pPr>
            <a:r>
              <a:rPr lang="en-US" sz="6400" dirty="0"/>
              <a:t>Interactive and dynamic </a:t>
            </a:r>
          </a:p>
          <a:p>
            <a:pPr lvl="2">
              <a:lnSpc>
                <a:spcPct val="120000"/>
              </a:lnSpc>
            </a:pPr>
            <a:r>
              <a:rPr lang="en-US" sz="6400" dirty="0"/>
              <a:t>Provides meaningful feedback to/back-and-forth with the student</a:t>
            </a:r>
          </a:p>
          <a:p>
            <a:pPr lvl="2">
              <a:lnSpc>
                <a:spcPct val="120000"/>
              </a:lnSpc>
            </a:pPr>
            <a:r>
              <a:rPr lang="en-US" sz="6400" dirty="0"/>
              <a:t>Doesn’t behave like a “black box”</a:t>
            </a:r>
          </a:p>
          <a:p>
            <a:pPr>
              <a:lnSpc>
                <a:spcPct val="120000"/>
              </a:lnSpc>
            </a:pPr>
            <a:r>
              <a:rPr lang="en-US" sz="6400" dirty="0"/>
              <a:t>Can be used to teach as well as do statistics</a:t>
            </a:r>
          </a:p>
          <a:p>
            <a:pPr lvl="1">
              <a:lnSpc>
                <a:spcPct val="120000"/>
              </a:lnSpc>
            </a:pPr>
            <a:r>
              <a:rPr lang="en-US" sz="6400" dirty="0"/>
              <a:t>Conceptual understanding</a:t>
            </a:r>
          </a:p>
          <a:p>
            <a:pPr lvl="1">
              <a:lnSpc>
                <a:spcPct val="120000"/>
              </a:lnSpc>
            </a:pPr>
            <a:r>
              <a:rPr lang="en-US" sz="6400" dirty="0"/>
              <a:t>Communication tool</a:t>
            </a:r>
          </a:p>
          <a:p>
            <a:endParaRPr lang="en-US" dirty="0"/>
          </a:p>
          <a:p>
            <a:pPr lvl="1"/>
            <a:endParaRPr lang="en-US" dirty="0"/>
          </a:p>
        </p:txBody>
      </p:sp>
      <p:sp>
        <p:nvSpPr>
          <p:cNvPr id="3" name="Title 2">
            <a:extLst>
              <a:ext uri="{FF2B5EF4-FFF2-40B4-BE49-F238E27FC236}">
                <a16:creationId xmlns:a16="http://schemas.microsoft.com/office/drawing/2014/main" id="{AFC33C6D-6CBA-4861-A381-D24169BA679A}"/>
              </a:ext>
            </a:extLst>
          </p:cNvPr>
          <p:cNvSpPr>
            <a:spLocks noGrp="1"/>
          </p:cNvSpPr>
          <p:nvPr>
            <p:ph type="title"/>
          </p:nvPr>
        </p:nvSpPr>
        <p:spPr/>
        <p:txBody>
          <a:bodyPr>
            <a:normAutofit fontScale="90000"/>
          </a:bodyPr>
          <a:lstStyle/>
          <a:p>
            <a:br>
              <a:rPr lang="en-US" dirty="0"/>
            </a:br>
            <a:r>
              <a:rPr lang="en-US" dirty="0"/>
              <a:t>Technology for good</a:t>
            </a:r>
          </a:p>
        </p:txBody>
      </p:sp>
    </p:spTree>
    <p:extLst>
      <p:ext uri="{BB962C8B-B14F-4D97-AF65-F5344CB8AC3E}">
        <p14:creationId xmlns:p14="http://schemas.microsoft.com/office/powerpoint/2010/main" val="363596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7B342D-E80E-4B90-A1E6-89FF65CE91AE}"/>
              </a:ext>
            </a:extLst>
          </p:cNvPr>
          <p:cNvSpPr>
            <a:spLocks noGrp="1"/>
          </p:cNvSpPr>
          <p:nvPr>
            <p:ph idx="26"/>
          </p:nvPr>
        </p:nvSpPr>
        <p:spPr/>
        <p:txBody>
          <a:bodyPr/>
          <a:lstStyle/>
          <a:p>
            <a:r>
              <a:rPr lang="en-US" dirty="0"/>
              <a:t>Questions or Comments?</a:t>
            </a:r>
          </a:p>
          <a:p>
            <a:endParaRPr lang="en-US" dirty="0"/>
          </a:p>
          <a:p>
            <a:r>
              <a:rPr lang="en-US" dirty="0">
                <a:hlinkClick r:id="rId2"/>
              </a:rPr>
              <a:t>bchance@calpoly.edu</a:t>
            </a:r>
            <a:endParaRPr lang="en-US" dirty="0"/>
          </a:p>
          <a:p>
            <a:r>
              <a:rPr lang="en-US" dirty="0"/>
              <a:t>Copy of slides will be available from the CMC</a:t>
            </a:r>
            <a:r>
              <a:rPr lang="en-US" baseline="30000" dirty="0"/>
              <a:t>3</a:t>
            </a:r>
            <a:r>
              <a:rPr lang="en-US" dirty="0"/>
              <a:t> conference webpage soon.</a:t>
            </a:r>
          </a:p>
        </p:txBody>
      </p:sp>
      <p:sp>
        <p:nvSpPr>
          <p:cNvPr id="3" name="Title 2">
            <a:extLst>
              <a:ext uri="{FF2B5EF4-FFF2-40B4-BE49-F238E27FC236}">
                <a16:creationId xmlns:a16="http://schemas.microsoft.com/office/drawing/2014/main" id="{4721F360-FEE2-461B-AC8D-BADB6A8C45C7}"/>
              </a:ext>
            </a:extLst>
          </p:cNvPr>
          <p:cNvSpPr>
            <a:spLocks noGrp="1"/>
          </p:cNvSpPr>
          <p:nvPr>
            <p:ph type="title"/>
          </p:nvPr>
        </p:nvSpPr>
        <p:spPr/>
        <p:txBody>
          <a:bodyPr>
            <a:normAutofit fontScale="90000"/>
          </a:bodyPr>
          <a:lstStyle/>
          <a:p>
            <a:br>
              <a:rPr lang="en-US" dirty="0"/>
            </a:br>
            <a:r>
              <a:rPr lang="en-US" dirty="0"/>
              <a:t>Thank you!</a:t>
            </a:r>
          </a:p>
        </p:txBody>
      </p:sp>
    </p:spTree>
    <p:extLst>
      <p:ext uri="{BB962C8B-B14F-4D97-AF65-F5344CB8AC3E}">
        <p14:creationId xmlns:p14="http://schemas.microsoft.com/office/powerpoint/2010/main" val="5726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31CE60-82B1-4B27-A0AC-41F9FD666481}"/>
              </a:ext>
            </a:extLst>
          </p:cNvPr>
          <p:cNvSpPr>
            <a:spLocks noGrp="1"/>
          </p:cNvSpPr>
          <p:nvPr>
            <p:ph idx="26"/>
          </p:nvPr>
        </p:nvSpPr>
        <p:spPr/>
        <p:txBody>
          <a:bodyPr/>
          <a:lstStyle/>
          <a:p>
            <a:r>
              <a:rPr lang="en-US" dirty="0"/>
              <a:t>Are many variations, but key idea is helping students see the entire process from beginning to end to replication/revision</a:t>
            </a:r>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3"/>
              </a:rPr>
              <a:t>GAISEIIPreK-12</a:t>
            </a:r>
            <a:endParaRPr lang="en-US" dirty="0"/>
          </a:p>
        </p:txBody>
      </p:sp>
      <p:sp>
        <p:nvSpPr>
          <p:cNvPr id="3" name="Title 2">
            <a:extLst>
              <a:ext uri="{FF2B5EF4-FFF2-40B4-BE49-F238E27FC236}">
                <a16:creationId xmlns:a16="http://schemas.microsoft.com/office/drawing/2014/main" id="{1845B6EC-E11F-45D5-BBC8-15BBF51697CA}"/>
              </a:ext>
            </a:extLst>
          </p:cNvPr>
          <p:cNvSpPr>
            <a:spLocks noGrp="1"/>
          </p:cNvSpPr>
          <p:nvPr>
            <p:ph type="title"/>
          </p:nvPr>
        </p:nvSpPr>
        <p:spPr/>
        <p:txBody>
          <a:bodyPr>
            <a:normAutofit fontScale="90000"/>
          </a:bodyPr>
          <a:lstStyle/>
          <a:p>
            <a:br>
              <a:rPr lang="en-US" dirty="0"/>
            </a:br>
            <a:r>
              <a:rPr lang="en-US" dirty="0"/>
              <a:t>What is the “statistical investigative process”?</a:t>
            </a:r>
          </a:p>
        </p:txBody>
      </p:sp>
      <p:pic>
        <p:nvPicPr>
          <p:cNvPr id="6" name="Picture 5">
            <a:extLst>
              <a:ext uri="{FF2B5EF4-FFF2-40B4-BE49-F238E27FC236}">
                <a16:creationId xmlns:a16="http://schemas.microsoft.com/office/drawing/2014/main" id="{AD6ECF95-A45A-4D46-8E29-798D6AAE232F}"/>
              </a:ext>
            </a:extLst>
          </p:cNvPr>
          <p:cNvPicPr>
            <a:picLocks noChangeAspect="1"/>
          </p:cNvPicPr>
          <p:nvPr/>
        </p:nvPicPr>
        <p:blipFill>
          <a:blip r:embed="rId4"/>
          <a:stretch>
            <a:fillRect/>
          </a:stretch>
        </p:blipFill>
        <p:spPr>
          <a:xfrm>
            <a:off x="718684" y="1765181"/>
            <a:ext cx="6734175" cy="2276475"/>
          </a:xfrm>
          <a:prstGeom prst="rect">
            <a:avLst/>
          </a:prstGeom>
        </p:spPr>
      </p:pic>
    </p:spTree>
    <p:extLst>
      <p:ext uri="{BB962C8B-B14F-4D97-AF65-F5344CB8AC3E}">
        <p14:creationId xmlns:p14="http://schemas.microsoft.com/office/powerpoint/2010/main" val="5831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F774E-BC17-4D84-9D83-286ECF931CFF}"/>
              </a:ext>
            </a:extLst>
          </p:cNvPr>
          <p:cNvSpPr>
            <a:spLocks noGrp="1"/>
          </p:cNvSpPr>
          <p:nvPr>
            <p:ph idx="26"/>
          </p:nvPr>
        </p:nvSpPr>
        <p:spPr/>
        <p:txBody>
          <a:bodyPr/>
          <a:lstStyle/>
          <a:p>
            <a:r>
              <a:rPr lang="en-US" dirty="0"/>
              <a:t>Dana Center </a:t>
            </a:r>
            <a:r>
              <a:rPr lang="en-US" dirty="0" err="1">
                <a:hlinkClick r:id="rId2"/>
              </a:rPr>
              <a:t>Statway</a:t>
            </a:r>
            <a:r>
              <a:rPr lang="en-US" dirty="0"/>
              <a:t> (and other resources)</a:t>
            </a:r>
          </a:p>
          <a:p>
            <a:r>
              <a:rPr lang="en-US" dirty="0" err="1"/>
              <a:t>HollyLynne</a:t>
            </a:r>
            <a:r>
              <a:rPr lang="en-US" dirty="0"/>
              <a:t> Lee </a:t>
            </a:r>
            <a:r>
              <a:rPr lang="en-US" dirty="0">
                <a:hlinkClick r:id="rId3"/>
              </a:rPr>
              <a:t>MOOC</a:t>
            </a:r>
            <a:r>
              <a:rPr lang="en-US" dirty="0"/>
              <a:t>: Teaching Statistics Through Data Investigations (and other resources)</a:t>
            </a:r>
          </a:p>
          <a:p>
            <a:r>
              <a:rPr lang="en-US" b="0" i="0" dirty="0">
                <a:solidFill>
                  <a:srgbClr val="000000"/>
                </a:solidFill>
                <a:effectLst/>
                <a:latin typeface="helvetica" panose="020B0604020202020204" pitchFamily="34" charset="0"/>
              </a:rPr>
              <a:t>Active-learning in an Online Environment, Wiley webinar (to receive access to the recording register for the workshop (</a:t>
            </a:r>
            <a:r>
              <a:rPr lang="en-US" b="0" i="0" dirty="0">
                <a:effectLst/>
                <a:latin typeface="helvetica" panose="020B0604020202020204" pitchFamily="34" charset="0"/>
                <a:hlinkClick r:id="rId4"/>
              </a:rPr>
              <a:t>https://register.gotowebinar.com/register/7958307348926986763</a:t>
            </a:r>
            <a:r>
              <a:rPr lang="en-US" b="0" i="0" dirty="0">
                <a:solidFill>
                  <a:srgbClr val="000000"/>
                </a:solidFill>
                <a:effectLst/>
                <a:latin typeface="helvetica" panose="020B0604020202020204" pitchFamily="34" charset="0"/>
              </a:rPr>
              <a:t> )</a:t>
            </a:r>
          </a:p>
          <a:p>
            <a:pPr lvl="1"/>
            <a:r>
              <a:rPr lang="en-US" dirty="0">
                <a:solidFill>
                  <a:srgbClr val="000000"/>
                </a:solidFill>
                <a:latin typeface="helvetica" panose="020B0604020202020204" pitchFamily="34" charset="0"/>
              </a:rPr>
              <a:t>Collaborative keys/Engaging diverse learners online (</a:t>
            </a:r>
            <a:r>
              <a:rPr lang="en-US" dirty="0">
                <a:solidFill>
                  <a:srgbClr val="000000"/>
                </a:solidFill>
                <a:latin typeface="helvetica" panose="020B0604020202020204" pitchFamily="34" charset="0"/>
                <a:hlinkClick r:id="rId5"/>
              </a:rPr>
              <a:t>talk</a:t>
            </a:r>
            <a:r>
              <a:rPr lang="en-US" dirty="0">
                <a:solidFill>
                  <a:srgbClr val="000000"/>
                </a:solidFill>
                <a:latin typeface="helvetica" panose="020B0604020202020204" pitchFamily="34" charset="0"/>
              </a:rPr>
              <a:t>)</a:t>
            </a:r>
          </a:p>
          <a:p>
            <a:r>
              <a:rPr lang="en-US" b="0" i="0" dirty="0">
                <a:solidFill>
                  <a:srgbClr val="000000"/>
                </a:solidFill>
                <a:effectLst/>
                <a:latin typeface="helvetica" panose="020B0604020202020204" pitchFamily="34" charset="0"/>
              </a:rPr>
              <a:t>Flipgrid</a:t>
            </a:r>
          </a:p>
          <a:p>
            <a:pPr lvl="1"/>
            <a:endParaRPr lang="en-US" dirty="0"/>
          </a:p>
        </p:txBody>
      </p:sp>
      <p:sp>
        <p:nvSpPr>
          <p:cNvPr id="3" name="Title 2">
            <a:extLst>
              <a:ext uri="{FF2B5EF4-FFF2-40B4-BE49-F238E27FC236}">
                <a16:creationId xmlns:a16="http://schemas.microsoft.com/office/drawing/2014/main" id="{AB258CEC-139D-4226-ABFD-8F70D6B1C1B7}"/>
              </a:ext>
            </a:extLst>
          </p:cNvPr>
          <p:cNvSpPr>
            <a:spLocks noGrp="1"/>
          </p:cNvSpPr>
          <p:nvPr>
            <p:ph type="title"/>
          </p:nvPr>
        </p:nvSpPr>
        <p:spPr/>
        <p:txBody>
          <a:bodyPr>
            <a:normAutofit fontScale="90000"/>
          </a:bodyPr>
          <a:lstStyle/>
          <a:p>
            <a:br>
              <a:rPr lang="en-US" dirty="0"/>
            </a:br>
            <a:r>
              <a:rPr lang="en-US" dirty="0"/>
              <a:t>More references from discussion</a:t>
            </a:r>
          </a:p>
        </p:txBody>
      </p:sp>
    </p:spTree>
    <p:extLst>
      <p:ext uri="{BB962C8B-B14F-4D97-AF65-F5344CB8AC3E}">
        <p14:creationId xmlns:p14="http://schemas.microsoft.com/office/powerpoint/2010/main" val="287563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38B60-4C6B-4F8E-9484-941417D513AA}"/>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293A988-D3CC-4242-90BC-75A39207D923}"/>
              </a:ext>
            </a:extLst>
          </p:cNvPr>
          <p:cNvSpPr>
            <a:spLocks noGrp="1"/>
          </p:cNvSpPr>
          <p:nvPr>
            <p:ph type="title"/>
          </p:nvPr>
        </p:nvSpPr>
        <p:spPr/>
        <p:txBody>
          <a:bodyPr>
            <a:normAutofit fontScale="90000"/>
          </a:bodyPr>
          <a:lstStyle/>
          <a:p>
            <a:br>
              <a:rPr lang="en-US" dirty="0"/>
            </a:br>
            <a:r>
              <a:rPr lang="en-US" dirty="0"/>
              <a:t>Focusing on the statistical investigative process</a:t>
            </a:r>
          </a:p>
        </p:txBody>
      </p:sp>
      <p:pic>
        <p:nvPicPr>
          <p:cNvPr id="5" name="Picture 4">
            <a:extLst>
              <a:ext uri="{FF2B5EF4-FFF2-40B4-BE49-F238E27FC236}">
                <a16:creationId xmlns:a16="http://schemas.microsoft.com/office/drawing/2014/main" id="{B40ADE54-3EFD-41F0-9F73-A595A92F0EF1}"/>
              </a:ext>
            </a:extLst>
          </p:cNvPr>
          <p:cNvPicPr>
            <a:picLocks noChangeAspect="1"/>
          </p:cNvPicPr>
          <p:nvPr/>
        </p:nvPicPr>
        <p:blipFill rotWithShape="1">
          <a:blip r:embed="rId2"/>
          <a:srcRect l="22629" t="17417"/>
          <a:stretch/>
        </p:blipFill>
        <p:spPr>
          <a:xfrm>
            <a:off x="427226" y="1066352"/>
            <a:ext cx="4023296" cy="3134275"/>
          </a:xfrm>
          <a:prstGeom prst="rect">
            <a:avLst/>
          </a:prstGeom>
        </p:spPr>
      </p:pic>
      <p:sp>
        <p:nvSpPr>
          <p:cNvPr id="10" name="TextBox 9">
            <a:extLst>
              <a:ext uri="{FF2B5EF4-FFF2-40B4-BE49-F238E27FC236}">
                <a16:creationId xmlns:a16="http://schemas.microsoft.com/office/drawing/2014/main" id="{5F77B8C7-EB14-4858-A9F4-CCF42B44FB8E}"/>
              </a:ext>
            </a:extLst>
          </p:cNvPr>
          <p:cNvSpPr txBox="1"/>
          <p:nvPr/>
        </p:nvSpPr>
        <p:spPr bwMode="auto">
          <a:xfrm>
            <a:off x="4774367" y="1199213"/>
            <a:ext cx="2975548" cy="280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lnSpcReduction="10000"/>
          </a:bodyPr>
          <a:lstStyle/>
          <a:p>
            <a:r>
              <a:rPr lang="en-US" sz="2800" dirty="0">
                <a:solidFill>
                  <a:srgbClr val="29551A"/>
                </a:solidFill>
              </a:rPr>
              <a:t>Teaching tip: </a:t>
            </a:r>
          </a:p>
          <a:p>
            <a:r>
              <a:rPr lang="en-US" sz="2800" dirty="0">
                <a:solidFill>
                  <a:srgbClr val="29551A"/>
                </a:solidFill>
              </a:rPr>
              <a:t>Effective use of technology so Step 3 and even Step 4 do </a:t>
            </a:r>
            <a:r>
              <a:rPr lang="en-US" sz="2800" i="1" dirty="0">
                <a:solidFill>
                  <a:srgbClr val="29551A"/>
                </a:solidFill>
              </a:rPr>
              <a:t>not</a:t>
            </a:r>
            <a:r>
              <a:rPr lang="en-US" sz="2800" dirty="0">
                <a:solidFill>
                  <a:srgbClr val="29551A"/>
                </a:solidFill>
              </a:rPr>
              <a:t> take the majority of the course</a:t>
            </a:r>
          </a:p>
        </p:txBody>
      </p:sp>
    </p:spTree>
    <p:extLst>
      <p:ext uri="{BB962C8B-B14F-4D97-AF65-F5344CB8AC3E}">
        <p14:creationId xmlns:p14="http://schemas.microsoft.com/office/powerpoint/2010/main" val="12097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F8E8B-FCE4-4654-A591-0D0FDD4E31FD}"/>
              </a:ext>
            </a:extLst>
          </p:cNvPr>
          <p:cNvSpPr>
            <a:spLocks noGrp="1"/>
          </p:cNvSpPr>
          <p:nvPr>
            <p:ph idx="26"/>
          </p:nvPr>
        </p:nvSpPr>
        <p:spPr/>
        <p:txBody>
          <a:bodyPr/>
          <a:lstStyle/>
          <a:p>
            <a:r>
              <a:rPr lang="en-US" dirty="0"/>
              <a:t>Can dogs detect cancer from breath samples?</a:t>
            </a:r>
          </a:p>
          <a:p>
            <a:r>
              <a:rPr lang="en-US" dirty="0"/>
              <a:t>Marine was repeatedly given sets of 5 bags, one from a patient with colorectal cancer</a:t>
            </a:r>
          </a:p>
          <a:p>
            <a:r>
              <a:rPr lang="en-US" dirty="0"/>
              <a:t>Marine was correct in 30 out of 33 attempts </a:t>
            </a:r>
          </a:p>
          <a:p>
            <a:r>
              <a:rPr lang="en-US" dirty="0"/>
              <a:t>Could Marine have been simply guessing?</a:t>
            </a:r>
          </a:p>
        </p:txBody>
      </p:sp>
      <p:sp>
        <p:nvSpPr>
          <p:cNvPr id="3" name="Title 2">
            <a:extLst>
              <a:ext uri="{FF2B5EF4-FFF2-40B4-BE49-F238E27FC236}">
                <a16:creationId xmlns:a16="http://schemas.microsoft.com/office/drawing/2014/main" id="{453F960D-332F-4D86-85F9-D2672E06F9E5}"/>
              </a:ext>
            </a:extLst>
          </p:cNvPr>
          <p:cNvSpPr>
            <a:spLocks noGrp="1"/>
          </p:cNvSpPr>
          <p:nvPr>
            <p:ph type="title"/>
          </p:nvPr>
        </p:nvSpPr>
        <p:spPr/>
        <p:txBody>
          <a:bodyPr>
            <a:normAutofit fontScale="90000"/>
          </a:bodyPr>
          <a:lstStyle/>
          <a:p>
            <a:br>
              <a:rPr lang="en-US" dirty="0"/>
            </a:br>
            <a:r>
              <a:rPr lang="en-US" dirty="0"/>
              <a:t>Example</a:t>
            </a:r>
          </a:p>
        </p:txBody>
      </p:sp>
      <p:pic>
        <p:nvPicPr>
          <p:cNvPr id="1026" name="Picture 2">
            <a:extLst>
              <a:ext uri="{FF2B5EF4-FFF2-40B4-BE49-F238E27FC236}">
                <a16:creationId xmlns:a16="http://schemas.microsoft.com/office/drawing/2014/main" id="{A04AF117-AE61-4218-879A-67515C042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984" y="172623"/>
            <a:ext cx="1571415" cy="11165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0D7F362-E398-495C-8739-6E31139A8A73}"/>
              </a:ext>
            </a:extLst>
          </p:cNvPr>
          <p:cNvPicPr>
            <a:picLocks noChangeAspect="1"/>
          </p:cNvPicPr>
          <p:nvPr/>
        </p:nvPicPr>
        <p:blipFill>
          <a:blip r:embed="rId4"/>
          <a:stretch>
            <a:fillRect/>
          </a:stretch>
        </p:blipFill>
        <p:spPr>
          <a:xfrm>
            <a:off x="4582659" y="2882886"/>
            <a:ext cx="3190875" cy="1657350"/>
          </a:xfrm>
          <a:prstGeom prst="rect">
            <a:avLst/>
          </a:prstGeom>
        </p:spPr>
      </p:pic>
      <p:pic>
        <p:nvPicPr>
          <p:cNvPr id="12" name="Picture 11">
            <a:extLst>
              <a:ext uri="{FF2B5EF4-FFF2-40B4-BE49-F238E27FC236}">
                <a16:creationId xmlns:a16="http://schemas.microsoft.com/office/drawing/2014/main" id="{5B8257E0-69B2-45E6-BF2A-7DFD7C9A93FA}"/>
              </a:ext>
            </a:extLst>
          </p:cNvPr>
          <p:cNvPicPr>
            <a:picLocks noChangeAspect="1"/>
          </p:cNvPicPr>
          <p:nvPr/>
        </p:nvPicPr>
        <p:blipFill>
          <a:blip r:embed="rId5"/>
          <a:stretch>
            <a:fillRect/>
          </a:stretch>
        </p:blipFill>
        <p:spPr>
          <a:xfrm>
            <a:off x="4385923" y="1709515"/>
            <a:ext cx="3448050" cy="2800350"/>
          </a:xfrm>
          <a:prstGeom prst="rect">
            <a:avLst/>
          </a:prstGeom>
        </p:spPr>
      </p:pic>
      <p:pic>
        <p:nvPicPr>
          <p:cNvPr id="15" name="Picture 14">
            <a:extLst>
              <a:ext uri="{FF2B5EF4-FFF2-40B4-BE49-F238E27FC236}">
                <a16:creationId xmlns:a16="http://schemas.microsoft.com/office/drawing/2014/main" id="{239749A8-2DC3-432C-9AD7-D53A842D8AA7}"/>
              </a:ext>
            </a:extLst>
          </p:cNvPr>
          <p:cNvPicPr>
            <a:picLocks noChangeAspect="1"/>
          </p:cNvPicPr>
          <p:nvPr/>
        </p:nvPicPr>
        <p:blipFill rotWithShape="1">
          <a:blip r:embed="rId6"/>
          <a:srcRect l="3872"/>
          <a:stretch/>
        </p:blipFill>
        <p:spPr>
          <a:xfrm>
            <a:off x="909956" y="2882886"/>
            <a:ext cx="1593173" cy="1609725"/>
          </a:xfrm>
          <a:prstGeom prst="rect">
            <a:avLst/>
          </a:prstGeom>
        </p:spPr>
      </p:pic>
      <p:pic>
        <p:nvPicPr>
          <p:cNvPr id="17" name="Picture 16">
            <a:extLst>
              <a:ext uri="{FF2B5EF4-FFF2-40B4-BE49-F238E27FC236}">
                <a16:creationId xmlns:a16="http://schemas.microsoft.com/office/drawing/2014/main" id="{A254D827-0157-4187-8F77-832B74AFBC53}"/>
              </a:ext>
            </a:extLst>
          </p:cNvPr>
          <p:cNvPicPr>
            <a:picLocks noChangeAspect="1"/>
          </p:cNvPicPr>
          <p:nvPr/>
        </p:nvPicPr>
        <p:blipFill>
          <a:blip r:embed="rId7"/>
          <a:stretch>
            <a:fillRect/>
          </a:stretch>
        </p:blipFill>
        <p:spPr>
          <a:xfrm>
            <a:off x="721251" y="2752148"/>
            <a:ext cx="2228850" cy="2057400"/>
          </a:xfrm>
          <a:prstGeom prst="rect">
            <a:avLst/>
          </a:prstGeom>
        </p:spPr>
      </p:pic>
      <p:pic>
        <p:nvPicPr>
          <p:cNvPr id="20" name="Picture 19">
            <a:extLst>
              <a:ext uri="{FF2B5EF4-FFF2-40B4-BE49-F238E27FC236}">
                <a16:creationId xmlns:a16="http://schemas.microsoft.com/office/drawing/2014/main" id="{F5A63A76-FE5B-47FE-8109-102FE041F304}"/>
              </a:ext>
            </a:extLst>
          </p:cNvPr>
          <p:cNvPicPr>
            <a:picLocks noChangeAspect="1"/>
          </p:cNvPicPr>
          <p:nvPr/>
        </p:nvPicPr>
        <p:blipFill rotWithShape="1">
          <a:blip r:embed="rId5"/>
          <a:srcRect r="15649"/>
          <a:stretch/>
        </p:blipFill>
        <p:spPr>
          <a:xfrm>
            <a:off x="4420496" y="1709517"/>
            <a:ext cx="2908458" cy="2800350"/>
          </a:xfrm>
          <a:prstGeom prst="rect">
            <a:avLst/>
          </a:prstGeom>
        </p:spPr>
      </p:pic>
    </p:spTree>
    <p:extLst>
      <p:ext uri="{BB962C8B-B14F-4D97-AF65-F5344CB8AC3E}">
        <p14:creationId xmlns:p14="http://schemas.microsoft.com/office/powerpoint/2010/main" val="129271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38B60-4C6B-4F8E-9484-941417D513AA}"/>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293A988-D3CC-4242-90BC-75A39207D923}"/>
              </a:ext>
            </a:extLst>
          </p:cNvPr>
          <p:cNvSpPr>
            <a:spLocks noGrp="1"/>
          </p:cNvSpPr>
          <p:nvPr>
            <p:ph type="title"/>
          </p:nvPr>
        </p:nvSpPr>
        <p:spPr/>
        <p:txBody>
          <a:bodyPr>
            <a:normAutofit fontScale="90000"/>
          </a:bodyPr>
          <a:lstStyle/>
          <a:p>
            <a:br>
              <a:rPr lang="en-US" dirty="0"/>
            </a:br>
            <a:r>
              <a:rPr lang="en-US" dirty="0"/>
              <a:t>Focusing on the statistical investigative process</a:t>
            </a:r>
          </a:p>
        </p:txBody>
      </p:sp>
      <p:pic>
        <p:nvPicPr>
          <p:cNvPr id="5" name="Picture 4">
            <a:extLst>
              <a:ext uri="{FF2B5EF4-FFF2-40B4-BE49-F238E27FC236}">
                <a16:creationId xmlns:a16="http://schemas.microsoft.com/office/drawing/2014/main" id="{B40ADE54-3EFD-41F0-9F73-A595A92F0EF1}"/>
              </a:ext>
            </a:extLst>
          </p:cNvPr>
          <p:cNvPicPr>
            <a:picLocks noChangeAspect="1"/>
          </p:cNvPicPr>
          <p:nvPr/>
        </p:nvPicPr>
        <p:blipFill rotWithShape="1">
          <a:blip r:embed="rId3"/>
          <a:srcRect l="22629" t="17417"/>
          <a:stretch/>
        </p:blipFill>
        <p:spPr>
          <a:xfrm>
            <a:off x="427226" y="1066352"/>
            <a:ext cx="4023296" cy="3134275"/>
          </a:xfrm>
          <a:prstGeom prst="rect">
            <a:avLst/>
          </a:prstGeom>
        </p:spPr>
      </p:pic>
      <p:sp>
        <p:nvSpPr>
          <p:cNvPr id="10" name="TextBox 9">
            <a:extLst>
              <a:ext uri="{FF2B5EF4-FFF2-40B4-BE49-F238E27FC236}">
                <a16:creationId xmlns:a16="http://schemas.microsoft.com/office/drawing/2014/main" id="{5F77B8C7-EB14-4858-A9F4-CCF42B44FB8E}"/>
              </a:ext>
            </a:extLst>
          </p:cNvPr>
          <p:cNvSpPr txBox="1"/>
          <p:nvPr/>
        </p:nvSpPr>
        <p:spPr bwMode="auto">
          <a:xfrm>
            <a:off x="4774367" y="1199213"/>
            <a:ext cx="2975548" cy="280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lnSpcReduction="10000"/>
          </a:bodyPr>
          <a:lstStyle/>
          <a:p>
            <a:r>
              <a:rPr lang="en-US" sz="2800" dirty="0">
                <a:solidFill>
                  <a:srgbClr val="29551A"/>
                </a:solidFill>
              </a:rPr>
              <a:t>Teaching tip: </a:t>
            </a:r>
          </a:p>
          <a:p>
            <a:r>
              <a:rPr lang="en-US" sz="2800" dirty="0">
                <a:solidFill>
                  <a:srgbClr val="29551A"/>
                </a:solidFill>
              </a:rPr>
              <a:t>Effective use of technology so Step 3 and even Step 4 do </a:t>
            </a:r>
            <a:r>
              <a:rPr lang="en-US" sz="2800" i="1" dirty="0">
                <a:solidFill>
                  <a:srgbClr val="29551A"/>
                </a:solidFill>
              </a:rPr>
              <a:t>not</a:t>
            </a:r>
            <a:r>
              <a:rPr lang="en-US" sz="2800" dirty="0">
                <a:solidFill>
                  <a:srgbClr val="29551A"/>
                </a:solidFill>
              </a:rPr>
              <a:t> take the majority of the course</a:t>
            </a:r>
          </a:p>
        </p:txBody>
      </p:sp>
      <p:sp>
        <p:nvSpPr>
          <p:cNvPr id="6" name="TextBox 5">
            <a:extLst>
              <a:ext uri="{FF2B5EF4-FFF2-40B4-BE49-F238E27FC236}">
                <a16:creationId xmlns:a16="http://schemas.microsoft.com/office/drawing/2014/main" id="{79BD7E47-ABD3-4811-9286-E22CC26956E9}"/>
              </a:ext>
            </a:extLst>
          </p:cNvPr>
          <p:cNvSpPr txBox="1"/>
          <p:nvPr/>
        </p:nvSpPr>
        <p:spPr bwMode="auto">
          <a:xfrm>
            <a:off x="4869915" y="3944063"/>
            <a:ext cx="2784451" cy="25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p>
            <a:r>
              <a:rPr lang="en-US" dirty="0">
                <a:solidFill>
                  <a:srgbClr val="29551A"/>
                </a:solidFill>
              </a:rPr>
              <a:t>Simulation-based Inference</a:t>
            </a:r>
          </a:p>
          <a:p>
            <a:r>
              <a:rPr lang="en-US" dirty="0">
                <a:solidFill>
                  <a:srgbClr val="29551A"/>
                </a:solidFill>
              </a:rPr>
              <a:t>www.causeweb.org/sbi</a:t>
            </a:r>
          </a:p>
        </p:txBody>
      </p:sp>
    </p:spTree>
    <p:extLst>
      <p:ext uri="{BB962C8B-B14F-4D97-AF65-F5344CB8AC3E}">
        <p14:creationId xmlns:p14="http://schemas.microsoft.com/office/powerpoint/2010/main" val="20791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F38B60-4C6B-4F8E-9484-941417D513AA}"/>
              </a:ext>
            </a:extLst>
          </p:cNvPr>
          <p:cNvSpPr>
            <a:spLocks noGrp="1"/>
          </p:cNvSpPr>
          <p:nvPr>
            <p:ph idx="26"/>
          </p:nvPr>
        </p:nvSpPr>
        <p:spPr/>
        <p:txBody>
          <a:bodyPr/>
          <a:lstStyle/>
          <a:p>
            <a:endParaRPr lang="en-US"/>
          </a:p>
        </p:txBody>
      </p:sp>
      <p:sp>
        <p:nvSpPr>
          <p:cNvPr id="3" name="Title 2">
            <a:extLst>
              <a:ext uri="{FF2B5EF4-FFF2-40B4-BE49-F238E27FC236}">
                <a16:creationId xmlns:a16="http://schemas.microsoft.com/office/drawing/2014/main" id="{8293A988-D3CC-4242-90BC-75A39207D923}"/>
              </a:ext>
            </a:extLst>
          </p:cNvPr>
          <p:cNvSpPr>
            <a:spLocks noGrp="1"/>
          </p:cNvSpPr>
          <p:nvPr>
            <p:ph type="title"/>
          </p:nvPr>
        </p:nvSpPr>
        <p:spPr>
          <a:xfrm>
            <a:off x="403189" y="6229"/>
            <a:ext cx="7792510" cy="906662"/>
          </a:xfrm>
        </p:spPr>
        <p:txBody>
          <a:bodyPr>
            <a:normAutofit fontScale="90000"/>
          </a:bodyPr>
          <a:lstStyle/>
          <a:p>
            <a:br>
              <a:rPr lang="en-US" dirty="0"/>
            </a:br>
            <a:r>
              <a:rPr lang="en-US" dirty="0"/>
              <a:t>Focusing on the statistical investigative process</a:t>
            </a:r>
          </a:p>
        </p:txBody>
      </p:sp>
      <p:pic>
        <p:nvPicPr>
          <p:cNvPr id="5" name="Picture 4">
            <a:extLst>
              <a:ext uri="{FF2B5EF4-FFF2-40B4-BE49-F238E27FC236}">
                <a16:creationId xmlns:a16="http://schemas.microsoft.com/office/drawing/2014/main" id="{B40ADE54-3EFD-41F0-9F73-A595A92F0EF1}"/>
              </a:ext>
            </a:extLst>
          </p:cNvPr>
          <p:cNvPicPr>
            <a:picLocks noChangeAspect="1"/>
          </p:cNvPicPr>
          <p:nvPr/>
        </p:nvPicPr>
        <p:blipFill rotWithShape="1">
          <a:blip r:embed="rId3"/>
          <a:srcRect l="22629" t="17417"/>
          <a:stretch/>
        </p:blipFill>
        <p:spPr>
          <a:xfrm>
            <a:off x="427226" y="1066352"/>
            <a:ext cx="4023296" cy="3134275"/>
          </a:xfrm>
          <a:prstGeom prst="rect">
            <a:avLst/>
          </a:prstGeom>
        </p:spPr>
      </p:pic>
      <p:sp>
        <p:nvSpPr>
          <p:cNvPr id="10" name="TextBox 9">
            <a:extLst>
              <a:ext uri="{FF2B5EF4-FFF2-40B4-BE49-F238E27FC236}">
                <a16:creationId xmlns:a16="http://schemas.microsoft.com/office/drawing/2014/main" id="{5F77B8C7-EB14-4858-A9F4-CCF42B44FB8E}"/>
              </a:ext>
            </a:extLst>
          </p:cNvPr>
          <p:cNvSpPr txBox="1"/>
          <p:nvPr/>
        </p:nvSpPr>
        <p:spPr bwMode="auto">
          <a:xfrm>
            <a:off x="4774367" y="1199213"/>
            <a:ext cx="2975548" cy="280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2800" dirty="0">
                <a:solidFill>
                  <a:srgbClr val="29551A"/>
                </a:solidFill>
              </a:rPr>
              <a:t>Teaching tip: </a:t>
            </a:r>
          </a:p>
          <a:p>
            <a:r>
              <a:rPr lang="en-US" sz="2800" dirty="0">
                <a:solidFill>
                  <a:srgbClr val="29551A"/>
                </a:solidFill>
              </a:rPr>
              <a:t>Involve students</a:t>
            </a:r>
          </a:p>
        </p:txBody>
      </p:sp>
    </p:spTree>
    <p:extLst>
      <p:ext uri="{BB962C8B-B14F-4D97-AF65-F5344CB8AC3E}">
        <p14:creationId xmlns:p14="http://schemas.microsoft.com/office/powerpoint/2010/main" val="82527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DFD19-1E4A-4EBD-A370-29206C51A386}"/>
              </a:ext>
            </a:extLst>
          </p:cNvPr>
          <p:cNvSpPr>
            <a:spLocks noGrp="1"/>
          </p:cNvSpPr>
          <p:nvPr>
            <p:ph idx="26"/>
          </p:nvPr>
        </p:nvSpPr>
        <p:spPr/>
        <p:txBody>
          <a:bodyPr/>
          <a:lstStyle/>
          <a:p>
            <a:pPr marL="228600" indent="-228600">
              <a:buFont typeface="Arial" panose="020B0604020202020204" pitchFamily="34" charset="0"/>
              <a:buChar char="•"/>
            </a:pPr>
            <a:r>
              <a:rPr lang="en-US" dirty="0"/>
              <a:t>Simulation-based inference (SBI) implementation questions</a:t>
            </a:r>
          </a:p>
          <a:p>
            <a:pPr marL="521208" lvl="1" indent="-228600">
              <a:buFont typeface="Arial" panose="020B0604020202020204" pitchFamily="34" charset="0"/>
              <a:buChar char="•"/>
            </a:pPr>
            <a:r>
              <a:rPr lang="en-US" dirty="0"/>
              <a:t>How important is the tactile simulation?</a:t>
            </a:r>
          </a:p>
          <a:p>
            <a:pPr marL="521208" lvl="1" indent="-228600">
              <a:buFont typeface="Arial" panose="020B0604020202020204" pitchFamily="34" charset="0"/>
              <a:buChar char="•"/>
            </a:pPr>
            <a:r>
              <a:rPr lang="en-US" dirty="0"/>
              <a:t>How important is being an individual dot in the distribution?</a:t>
            </a:r>
          </a:p>
          <a:p>
            <a:pPr marL="521208" lvl="1" indent="-228600">
              <a:buFont typeface="Arial" panose="020B0604020202020204" pitchFamily="34" charset="0"/>
              <a:buChar char="•"/>
            </a:pPr>
            <a:r>
              <a:rPr lang="en-US" dirty="0"/>
              <a:t>How well do they “map” to the context?</a:t>
            </a:r>
          </a:p>
          <a:p>
            <a:r>
              <a:rPr lang="en-US" dirty="0"/>
              <a:t>Last year: randomly assigned students in Canvas to different introductions to this topic, then assessed understanding of process</a:t>
            </a:r>
          </a:p>
          <a:p>
            <a:pPr lvl="1">
              <a:buFont typeface="Arial" panose="020B0604020202020204" pitchFamily="34" charset="0"/>
              <a:buChar char="•"/>
            </a:pPr>
            <a:r>
              <a:rPr lang="en-US" dirty="0"/>
              <a:t>Appears helpful for students to “be one of the dots”</a:t>
            </a:r>
          </a:p>
          <a:p>
            <a:pPr lvl="1">
              <a:buFont typeface="Arial" panose="020B0604020202020204" pitchFamily="34" charset="0"/>
              <a:buChar char="•"/>
            </a:pPr>
            <a:r>
              <a:rPr lang="en-US" dirty="0"/>
              <a:t>Asked students to reflect and critique on the process themselves</a:t>
            </a:r>
          </a:p>
          <a:p>
            <a:pPr lvl="2"/>
            <a:r>
              <a:rPr lang="en-US" dirty="0"/>
              <a:t>Ethics, fidelity, blindness, power </a:t>
            </a:r>
          </a:p>
        </p:txBody>
      </p:sp>
      <p:sp>
        <p:nvSpPr>
          <p:cNvPr id="3" name="Title 2">
            <a:extLst>
              <a:ext uri="{FF2B5EF4-FFF2-40B4-BE49-F238E27FC236}">
                <a16:creationId xmlns:a16="http://schemas.microsoft.com/office/drawing/2014/main" id="{06578A7E-354B-4FB0-8579-968D97DB4799}"/>
              </a:ext>
            </a:extLst>
          </p:cNvPr>
          <p:cNvSpPr>
            <a:spLocks noGrp="1"/>
          </p:cNvSpPr>
          <p:nvPr>
            <p:ph type="title"/>
          </p:nvPr>
        </p:nvSpPr>
        <p:spPr/>
        <p:txBody>
          <a:bodyPr>
            <a:normAutofit fontScale="90000"/>
          </a:bodyPr>
          <a:lstStyle/>
          <a:p>
            <a:br>
              <a:rPr lang="en-US" dirty="0"/>
            </a:br>
            <a:r>
              <a:rPr lang="en-US" dirty="0"/>
              <a:t>Example</a:t>
            </a:r>
          </a:p>
        </p:txBody>
      </p:sp>
    </p:spTree>
    <p:extLst>
      <p:ext uri="{BB962C8B-B14F-4D97-AF65-F5344CB8AC3E}">
        <p14:creationId xmlns:p14="http://schemas.microsoft.com/office/powerpoint/2010/main" val="154017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P_PPT_STANDARD_V1" val="bFGnCw1I"/>
  <p:tag name="ARTICULATE_SLIDE_THUMBNAIL_REFRESH" val="1"/>
  <p:tag name="ARTICULATE_SLIDE_COUNT"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P_ppt_standard_v1">
  <a:themeElements>
    <a:clrScheme name="Cal Poly Theme 1">
      <a:dk1>
        <a:srgbClr val="000000"/>
      </a:dk1>
      <a:lt1>
        <a:sysClr val="window" lastClr="FFFFFF"/>
      </a:lt1>
      <a:dk2>
        <a:srgbClr val="143B1E"/>
      </a:dk2>
      <a:lt2>
        <a:srgbClr val="EEECE1"/>
      </a:lt2>
      <a:accent1>
        <a:srgbClr val="857756"/>
      </a:accent1>
      <a:accent2>
        <a:srgbClr val="7E7462"/>
      </a:accent2>
      <a:accent3>
        <a:srgbClr val="3B3523"/>
      </a:accent3>
      <a:accent4>
        <a:srgbClr val="4F512F"/>
      </a:accent4>
      <a:accent5>
        <a:srgbClr val="273015"/>
      </a:accent5>
      <a:accent6>
        <a:srgbClr val="C6C0B7"/>
      </a:accent6>
      <a:hlink>
        <a:srgbClr val="857756"/>
      </a:hlink>
      <a:folHlink>
        <a:srgbClr val="7E746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anchor="t" anchorCtr="0" compatLnSpc="1">
        <a:prstTxWarp prst="textNoShape">
          <a:avLst/>
        </a:prstTxWarp>
        <a:normAutofit/>
      </a:bodyPr>
      <a:lstStyle>
        <a:defPPr>
          <a:defRPr sz="2800" dirty="0" smtClean="0">
            <a:solidFill>
              <a:srgbClr val="29551A"/>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6011</TotalTime>
  <Words>2666</Words>
  <Application>Microsoft Office PowerPoint</Application>
  <PresentationFormat>On-screen Show (16:9)</PresentationFormat>
  <Paragraphs>269</Paragraphs>
  <Slides>40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helvetica</vt:lpstr>
      <vt:lpstr>Lato</vt:lpstr>
      <vt:lpstr>Palatino Linotype</vt:lpstr>
      <vt:lpstr>CP_ppt_standard_v1</vt:lpstr>
      <vt:lpstr> Incorporating "Social Justice" and Multivariable Thinking Topics in Introductory Statistics Courses </vt:lpstr>
      <vt:lpstr>GAISE: Guidelines for Assessment and Instruction in Statistics Education (ASA, 2005, 2016)</vt:lpstr>
      <vt:lpstr> Outline</vt:lpstr>
      <vt:lpstr> What is the “statistical investigative process”?</vt:lpstr>
      <vt:lpstr> Focusing on the statistical investigative process</vt:lpstr>
      <vt:lpstr> Example</vt:lpstr>
      <vt:lpstr> Focusing on the statistical investigative process</vt:lpstr>
      <vt:lpstr> Focusing on the statistical investigative process</vt:lpstr>
      <vt:lpstr> Example</vt:lpstr>
      <vt:lpstr> Focusing on the statistical investigative process</vt:lpstr>
      <vt:lpstr> Examples</vt:lpstr>
      <vt:lpstr> What is multivariable thinking?</vt:lpstr>
      <vt:lpstr> Why multivariable thinking?</vt:lpstr>
      <vt:lpstr> Example: Berkeley admissions</vt:lpstr>
      <vt:lpstr> Example: Berkeley admissions</vt:lpstr>
      <vt:lpstr> Example: Housing Prices in Michigan </vt:lpstr>
      <vt:lpstr> Sources of variation diagram</vt:lpstr>
      <vt:lpstr> Multivariable thinking</vt:lpstr>
      <vt:lpstr> Examples</vt:lpstr>
      <vt:lpstr> Example: Breakfast and GPA</vt:lpstr>
      <vt:lpstr> Multivariable thinking</vt:lpstr>
      <vt:lpstr> Rouncefield (1995)</vt:lpstr>
      <vt:lpstr> Example (High school)</vt:lpstr>
      <vt:lpstr> Module 1 - Income Inequality </vt:lpstr>
      <vt:lpstr> Module 2 - Immigration</vt:lpstr>
      <vt:lpstr>SDLC Student quote: Useful, fun, and interesting</vt:lpstr>
      <vt:lpstr>SDLC Student quote: Real-world relevance</vt:lpstr>
      <vt:lpstr>SDLC Student quote: Focus on current social issues</vt:lpstr>
      <vt:lpstr> Example (HW exercise)</vt:lpstr>
      <vt:lpstr> Example</vt:lpstr>
      <vt:lpstr> Extensions</vt:lpstr>
      <vt:lpstr> Example student response</vt:lpstr>
      <vt:lpstr>Cal Poly end of (intermediate) course survey</vt:lpstr>
      <vt:lpstr> Lessons learned</vt:lpstr>
      <vt:lpstr> Resources</vt:lpstr>
      <vt:lpstr> References</vt:lpstr>
      <vt:lpstr> References</vt:lpstr>
      <vt:lpstr> Technology for good</vt:lpstr>
      <vt:lpstr> Thank you!</vt:lpstr>
      <vt:lpstr> More references from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L. Chance</dc:creator>
  <cp:lastModifiedBy>Beth L. Chance</cp:lastModifiedBy>
  <cp:revision>31</cp:revision>
  <dcterms:modified xsi:type="dcterms:W3CDTF">2021-12-11T03:46:57Z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118AC62C-6063-445C-83E0-64D5A29EA3D4</vt:lpwstr>
  </property>
  <property fmtid="{D5CDD505-2E9C-101B-9397-08002B2CF9AE}" pid="3" name="ArticulatePath">
    <vt:lpwstr>Unconscious Bias in the Engineering Faculty Search Process_v3</vt:lpwstr>
  </property>
</Properties>
</file>