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74" r:id="rId2"/>
    <p:sldId id="289" r:id="rId3"/>
    <p:sldId id="290" r:id="rId4"/>
    <p:sldId id="292" r:id="rId5"/>
    <p:sldId id="291" r:id="rId6"/>
    <p:sldId id="271" r:id="rId7"/>
    <p:sldId id="272" r:id="rId8"/>
    <p:sldId id="275" r:id="rId9"/>
    <p:sldId id="301" r:id="rId10"/>
    <p:sldId id="302" r:id="rId11"/>
    <p:sldId id="294" r:id="rId12"/>
    <p:sldId id="280" r:id="rId13"/>
    <p:sldId id="281" r:id="rId14"/>
    <p:sldId id="282" r:id="rId15"/>
    <p:sldId id="270" r:id="rId16"/>
    <p:sldId id="266" r:id="rId17"/>
    <p:sldId id="267" r:id="rId18"/>
    <p:sldId id="269" r:id="rId19"/>
    <p:sldId id="264" r:id="rId20"/>
    <p:sldId id="265" r:id="rId21"/>
    <p:sldId id="268" r:id="rId22"/>
    <p:sldId id="304" r:id="rId23"/>
    <p:sldId id="293" r:id="rId24"/>
    <p:sldId id="276" r:id="rId25"/>
    <p:sldId id="283" r:id="rId26"/>
    <p:sldId id="288" r:id="rId27"/>
    <p:sldId id="286" r:id="rId28"/>
    <p:sldId id="279" r:id="rId29"/>
    <p:sldId id="277" r:id="rId30"/>
    <p:sldId id="278" r:id="rId31"/>
    <p:sldId id="297" r:id="rId32"/>
    <p:sldId id="285" r:id="rId33"/>
    <p:sldId id="287" r:id="rId34"/>
    <p:sldId id="284" r:id="rId35"/>
    <p:sldId id="298" r:id="rId36"/>
    <p:sldId id="299" r:id="rId37"/>
    <p:sldId id="300" r:id="rId38"/>
    <p:sldId id="296"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264" y="-3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E9FC07-BF41-F247-8475-C5C147A458A8}" type="datetimeFigureOut">
              <a:rPr lang="en-US" smtClean="0"/>
              <a:t>4/15/19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F258628-B104-114C-95EA-4F2477FF3B3C}" type="slidenum">
              <a:rPr lang="en-US" smtClean="0"/>
              <a:t>‹#›</a:t>
            </a:fld>
            <a:endParaRPr lang="en-US"/>
          </a:p>
        </p:txBody>
      </p:sp>
    </p:spTree>
    <p:extLst>
      <p:ext uri="{BB962C8B-B14F-4D97-AF65-F5344CB8AC3E}">
        <p14:creationId xmlns:p14="http://schemas.microsoft.com/office/powerpoint/2010/main" val="41804816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DC5298-C565-5B4D-8AC4-BC9E7D2D62C9}" type="datetimeFigureOut">
              <a:rPr lang="en-US" smtClean="0"/>
              <a:t>4/15/19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85C2F7-F33D-0641-AB9D-1F5133E48B07}" type="slidenum">
              <a:rPr lang="en-US" smtClean="0"/>
              <a:t>‹#›</a:t>
            </a:fld>
            <a:endParaRPr lang="en-US"/>
          </a:p>
        </p:txBody>
      </p:sp>
    </p:spTree>
    <p:extLst>
      <p:ext uri="{BB962C8B-B14F-4D97-AF65-F5344CB8AC3E}">
        <p14:creationId xmlns:p14="http://schemas.microsoft.com/office/powerpoint/2010/main" val="7880164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1B724D-BF21-9B41-9FF9-FFD7D925E0FF}" type="datetime1">
              <a:rPr lang="en-US" smtClean="0"/>
              <a:t>4/15/19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76C632-22A3-094E-9097-F3E297A2CAC0}" type="slidenum">
              <a:rPr lang="en-US" smtClean="0"/>
              <a:pPr/>
              <a:t>‹#›</a:t>
            </a:fld>
            <a:endParaRPr lang="en-US"/>
          </a:p>
        </p:txBody>
      </p:sp>
    </p:spTree>
    <p:extLst>
      <p:ext uri="{BB962C8B-B14F-4D97-AF65-F5344CB8AC3E}">
        <p14:creationId xmlns:p14="http://schemas.microsoft.com/office/powerpoint/2010/main" val="2357318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2FB45E-879F-CB45-8C40-218C858CB7FF}" type="datetime1">
              <a:rPr lang="en-US" smtClean="0"/>
              <a:t>4/15/19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76C632-22A3-094E-9097-F3E297A2CAC0}" type="slidenum">
              <a:rPr lang="en-US" smtClean="0"/>
              <a:pPr/>
              <a:t>‹#›</a:t>
            </a:fld>
            <a:endParaRPr lang="en-US"/>
          </a:p>
        </p:txBody>
      </p:sp>
    </p:spTree>
    <p:extLst>
      <p:ext uri="{BB962C8B-B14F-4D97-AF65-F5344CB8AC3E}">
        <p14:creationId xmlns:p14="http://schemas.microsoft.com/office/powerpoint/2010/main" val="4241712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06CEE8-F0A2-884C-A561-6BA2636F4E4F}" type="datetime1">
              <a:rPr lang="en-US" smtClean="0"/>
              <a:t>4/15/19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76C632-22A3-094E-9097-F3E297A2CAC0}" type="slidenum">
              <a:rPr lang="en-US" smtClean="0"/>
              <a:pPr/>
              <a:t>‹#›</a:t>
            </a:fld>
            <a:endParaRPr lang="en-US"/>
          </a:p>
        </p:txBody>
      </p:sp>
    </p:spTree>
    <p:extLst>
      <p:ext uri="{BB962C8B-B14F-4D97-AF65-F5344CB8AC3E}">
        <p14:creationId xmlns:p14="http://schemas.microsoft.com/office/powerpoint/2010/main" val="4176771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ACF1CA-E075-1F48-BC7F-258CF1BE519E}" type="datetime1">
              <a:rPr lang="en-US" smtClean="0"/>
              <a:t>4/15/19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76C632-22A3-094E-9097-F3E297A2CAC0}" type="slidenum">
              <a:rPr lang="en-US" smtClean="0"/>
              <a:pPr/>
              <a:t>‹#›</a:t>
            </a:fld>
            <a:endParaRPr lang="en-US"/>
          </a:p>
        </p:txBody>
      </p:sp>
    </p:spTree>
    <p:extLst>
      <p:ext uri="{BB962C8B-B14F-4D97-AF65-F5344CB8AC3E}">
        <p14:creationId xmlns:p14="http://schemas.microsoft.com/office/powerpoint/2010/main" val="2733614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F69AA5-1FB9-FB42-88C7-34C4E90A1D30}" type="datetime1">
              <a:rPr lang="en-US" smtClean="0"/>
              <a:t>4/15/19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76C632-22A3-094E-9097-F3E297A2CAC0}" type="slidenum">
              <a:rPr lang="en-US" smtClean="0"/>
              <a:pPr/>
              <a:t>‹#›</a:t>
            </a:fld>
            <a:endParaRPr lang="en-US"/>
          </a:p>
        </p:txBody>
      </p:sp>
    </p:spTree>
    <p:extLst>
      <p:ext uri="{BB962C8B-B14F-4D97-AF65-F5344CB8AC3E}">
        <p14:creationId xmlns:p14="http://schemas.microsoft.com/office/powerpoint/2010/main" val="2963417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701967-6C9E-FC41-9530-52B4D9835822}" type="datetime1">
              <a:rPr lang="en-US" smtClean="0"/>
              <a:t>4/15/19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76C632-22A3-094E-9097-F3E297A2CAC0}" type="slidenum">
              <a:rPr lang="en-US" smtClean="0"/>
              <a:pPr/>
              <a:t>‹#›</a:t>
            </a:fld>
            <a:endParaRPr lang="en-US"/>
          </a:p>
        </p:txBody>
      </p:sp>
    </p:spTree>
    <p:extLst>
      <p:ext uri="{BB962C8B-B14F-4D97-AF65-F5344CB8AC3E}">
        <p14:creationId xmlns:p14="http://schemas.microsoft.com/office/powerpoint/2010/main" val="1227010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E35AD9-66A7-0640-B1C1-F50894FCF12F}" type="datetime1">
              <a:rPr lang="en-US" smtClean="0"/>
              <a:t>4/15/19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76C632-22A3-094E-9097-F3E297A2CAC0}" type="slidenum">
              <a:rPr lang="en-US" smtClean="0"/>
              <a:pPr/>
              <a:t>‹#›</a:t>
            </a:fld>
            <a:endParaRPr lang="en-US"/>
          </a:p>
        </p:txBody>
      </p:sp>
    </p:spTree>
    <p:extLst>
      <p:ext uri="{BB962C8B-B14F-4D97-AF65-F5344CB8AC3E}">
        <p14:creationId xmlns:p14="http://schemas.microsoft.com/office/powerpoint/2010/main" val="70333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8533E0-9851-6C44-AB71-AFE3D46BFED2}" type="datetime1">
              <a:rPr lang="en-US" smtClean="0"/>
              <a:t>4/15/19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76C632-22A3-094E-9097-F3E297A2CAC0}" type="slidenum">
              <a:rPr lang="en-US" smtClean="0"/>
              <a:pPr/>
              <a:t>‹#›</a:t>
            </a:fld>
            <a:endParaRPr lang="en-US"/>
          </a:p>
        </p:txBody>
      </p:sp>
    </p:spTree>
    <p:extLst>
      <p:ext uri="{BB962C8B-B14F-4D97-AF65-F5344CB8AC3E}">
        <p14:creationId xmlns:p14="http://schemas.microsoft.com/office/powerpoint/2010/main" val="2090226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31B95-DFB2-DB40-981D-EC02716523F1}" type="datetime1">
              <a:rPr lang="en-US" smtClean="0"/>
              <a:t>4/15/19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76C632-22A3-094E-9097-F3E297A2CAC0}" type="slidenum">
              <a:rPr lang="en-US" smtClean="0"/>
              <a:pPr/>
              <a:t>‹#›</a:t>
            </a:fld>
            <a:endParaRPr lang="en-US"/>
          </a:p>
        </p:txBody>
      </p:sp>
    </p:spTree>
    <p:extLst>
      <p:ext uri="{BB962C8B-B14F-4D97-AF65-F5344CB8AC3E}">
        <p14:creationId xmlns:p14="http://schemas.microsoft.com/office/powerpoint/2010/main" val="2272113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ED9D25-ECBA-DB45-8EC0-51A5B6709C80}" type="datetime1">
              <a:rPr lang="en-US" smtClean="0"/>
              <a:t>4/15/19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76C632-22A3-094E-9097-F3E297A2CAC0}" type="slidenum">
              <a:rPr lang="en-US" smtClean="0"/>
              <a:pPr/>
              <a:t>‹#›</a:t>
            </a:fld>
            <a:endParaRPr lang="en-US"/>
          </a:p>
        </p:txBody>
      </p:sp>
    </p:spTree>
    <p:extLst>
      <p:ext uri="{BB962C8B-B14F-4D97-AF65-F5344CB8AC3E}">
        <p14:creationId xmlns:p14="http://schemas.microsoft.com/office/powerpoint/2010/main" val="3685161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2E74E0-95BC-F74C-904A-6D28C796ACF4}" type="datetime1">
              <a:rPr lang="en-US" smtClean="0"/>
              <a:t>4/15/19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76C632-22A3-094E-9097-F3E297A2CAC0}" type="slidenum">
              <a:rPr lang="en-US" smtClean="0"/>
              <a:pPr/>
              <a:t>‹#›</a:t>
            </a:fld>
            <a:endParaRPr lang="en-US"/>
          </a:p>
        </p:txBody>
      </p:sp>
    </p:spTree>
    <p:extLst>
      <p:ext uri="{BB962C8B-B14F-4D97-AF65-F5344CB8AC3E}">
        <p14:creationId xmlns:p14="http://schemas.microsoft.com/office/powerpoint/2010/main" val="32829620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86FD2-01E0-4241-94FE-8900D1E21B5A}" type="datetime1">
              <a:rPr lang="en-US" smtClean="0"/>
              <a:t>4/15/19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6C632-22A3-094E-9097-F3E297A2CAC0}" type="slidenum">
              <a:rPr lang="en-US" smtClean="0"/>
              <a:pPr/>
              <a:t>‹#›</a:t>
            </a:fld>
            <a:endParaRPr lang="en-US"/>
          </a:p>
        </p:txBody>
      </p:sp>
    </p:spTree>
    <p:extLst>
      <p:ext uri="{BB962C8B-B14F-4D97-AF65-F5344CB8AC3E}">
        <p14:creationId xmlns:p14="http://schemas.microsoft.com/office/powerpoint/2010/main" val="1630523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emf"/><Relationship Id="rId3" Type="http://schemas.openxmlformats.org/officeDocument/2006/relationships/image" Target="../media/image1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 Id="rId3" Type="http://schemas.openxmlformats.org/officeDocument/2006/relationships/image" Target="../media/image2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5.emf"/><Relationship Id="rId7" Type="http://schemas.openxmlformats.org/officeDocument/2006/relationships/image" Target="../media/image6.emf"/><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1.emf"/><Relationship Id="rId7" Type="http://schemas.openxmlformats.org/officeDocument/2006/relationships/image" Target="../media/image12.emf"/><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8121" y="602901"/>
            <a:ext cx="6927759" cy="646331"/>
          </a:xfrm>
          <a:prstGeom prst="rect">
            <a:avLst/>
          </a:prstGeom>
          <a:noFill/>
        </p:spPr>
        <p:txBody>
          <a:bodyPr wrap="square" rtlCol="0">
            <a:spAutoFit/>
          </a:bodyPr>
          <a:lstStyle/>
          <a:p>
            <a:pPr algn="ctr"/>
            <a:r>
              <a:rPr lang="en-US" b="1" dirty="0" smtClean="0"/>
              <a:t>The Pancake and Ham Sandwich Theorems; Scottish Café; Polish Mathematics during WWII Occupation </a:t>
            </a:r>
            <a:endParaRPr lang="en-US" b="1" dirty="0"/>
          </a:p>
        </p:txBody>
      </p:sp>
      <p:sp>
        <p:nvSpPr>
          <p:cNvPr id="3" name="Rectangle 2"/>
          <p:cNvSpPr/>
          <p:nvPr/>
        </p:nvSpPr>
        <p:spPr>
          <a:xfrm>
            <a:off x="2286000" y="1864154"/>
            <a:ext cx="4572000" cy="923330"/>
          </a:xfrm>
          <a:prstGeom prst="rect">
            <a:avLst/>
          </a:prstGeom>
        </p:spPr>
        <p:txBody>
          <a:bodyPr>
            <a:spAutoFit/>
          </a:bodyPr>
          <a:lstStyle/>
          <a:p>
            <a:pPr algn="ctr"/>
            <a:r>
              <a:rPr lang="en-US" b="1" dirty="0">
                <a:latin typeface="Palatino"/>
                <a:cs typeface="Palatino"/>
              </a:rPr>
              <a:t>Charles S. Barnett</a:t>
            </a:r>
          </a:p>
          <a:p>
            <a:pPr algn="ctr"/>
            <a:r>
              <a:rPr lang="en-US" b="1" dirty="0">
                <a:latin typeface="Palatino"/>
                <a:cs typeface="Palatino"/>
              </a:rPr>
              <a:t>Formerly Adjunct Instructor</a:t>
            </a:r>
          </a:p>
          <a:p>
            <a:pPr algn="ctr"/>
            <a:r>
              <a:rPr lang="en-US" b="1" dirty="0">
                <a:latin typeface="Palatino"/>
                <a:cs typeface="Palatino"/>
              </a:rPr>
              <a:t>Las </a:t>
            </a:r>
            <a:r>
              <a:rPr lang="en-US" b="1" dirty="0" err="1">
                <a:latin typeface="Palatino"/>
                <a:cs typeface="Palatino"/>
              </a:rPr>
              <a:t>Positas</a:t>
            </a:r>
            <a:r>
              <a:rPr lang="en-US" b="1" dirty="0">
                <a:latin typeface="Palatino"/>
                <a:cs typeface="Palatino"/>
              </a:rPr>
              <a:t> College</a:t>
            </a:r>
          </a:p>
        </p:txBody>
      </p:sp>
      <p:sp>
        <p:nvSpPr>
          <p:cNvPr id="4" name="TextBox 3"/>
          <p:cNvSpPr txBox="1"/>
          <p:nvPr/>
        </p:nvSpPr>
        <p:spPr>
          <a:xfrm>
            <a:off x="1411388" y="3600322"/>
            <a:ext cx="6321224" cy="1397711"/>
          </a:xfrm>
          <a:prstGeom prst="rect">
            <a:avLst/>
          </a:prstGeom>
          <a:noFill/>
        </p:spPr>
        <p:txBody>
          <a:bodyPr wrap="square" rtlCol="0">
            <a:spAutoFit/>
          </a:bodyPr>
          <a:lstStyle/>
          <a:p>
            <a:pPr algn="ctr"/>
            <a:r>
              <a:rPr lang="en-US" b="1" dirty="0" smtClean="0"/>
              <a:t>Presented at the 23</a:t>
            </a:r>
            <a:r>
              <a:rPr lang="en-US" b="1" baseline="30000" dirty="0" smtClean="0"/>
              <a:t>rd</a:t>
            </a:r>
            <a:r>
              <a:rPr lang="en-US" b="1" dirty="0" smtClean="0"/>
              <a:t> Annual Spring Conference</a:t>
            </a:r>
          </a:p>
          <a:p>
            <a:pPr algn="ctr"/>
            <a:r>
              <a:rPr lang="en-US" b="1" dirty="0" smtClean="0"/>
              <a:t>California Mathematics Council, Community Colleges</a:t>
            </a:r>
          </a:p>
          <a:p>
            <a:pPr algn="ctr"/>
            <a:r>
              <a:rPr lang="en-US" b="1" dirty="0"/>
              <a:t>Lake Tahoe Community College</a:t>
            </a:r>
          </a:p>
          <a:p>
            <a:pPr algn="ctr"/>
            <a:r>
              <a:rPr lang="en-US" b="1" dirty="0"/>
              <a:t>April </a:t>
            </a:r>
            <a:r>
              <a:rPr lang="en-US" b="1" dirty="0" smtClean="0"/>
              <a:t>26-</a:t>
            </a:r>
            <a:r>
              <a:rPr lang="en-US" b="1" dirty="0"/>
              <a:t>April </a:t>
            </a:r>
            <a:r>
              <a:rPr lang="en-US" b="1" dirty="0" smtClean="0"/>
              <a:t>27, 2019</a:t>
            </a:r>
            <a:endParaRPr lang="en-US" b="1" dirty="0"/>
          </a:p>
          <a:p>
            <a:endParaRPr lang="en-US" dirty="0"/>
          </a:p>
          <a:p>
            <a:pPr algn="ctr"/>
            <a:r>
              <a:rPr lang="en-US" b="1" dirty="0" smtClean="0"/>
              <a:t> </a:t>
            </a:r>
          </a:p>
        </p:txBody>
      </p:sp>
      <p:sp>
        <p:nvSpPr>
          <p:cNvPr id="5" name="Slide Number Placeholder 4"/>
          <p:cNvSpPr>
            <a:spLocks noGrp="1"/>
          </p:cNvSpPr>
          <p:nvPr>
            <p:ph type="sldNum" sz="quarter" idx="12"/>
          </p:nvPr>
        </p:nvSpPr>
        <p:spPr/>
        <p:txBody>
          <a:bodyPr/>
          <a:lstStyle/>
          <a:p>
            <a:fld id="{9376C632-22A3-094E-9097-F3E297A2CAC0}" type="slidenum">
              <a:rPr lang="en-US" smtClean="0"/>
              <a:pPr/>
              <a:t>1</a:t>
            </a:fld>
            <a:endParaRPr lang="en-US"/>
          </a:p>
        </p:txBody>
      </p:sp>
    </p:spTree>
    <p:extLst>
      <p:ext uri="{BB962C8B-B14F-4D97-AF65-F5344CB8AC3E}">
        <p14:creationId xmlns:p14="http://schemas.microsoft.com/office/powerpoint/2010/main" val="9236419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0" y="2070100"/>
            <a:ext cx="4572000" cy="2717800"/>
          </a:xfrm>
          <a:prstGeom prst="rect">
            <a:avLst/>
          </a:prstGeom>
        </p:spPr>
      </p:pic>
      <p:sp>
        <p:nvSpPr>
          <p:cNvPr id="4" name="TextBox 3"/>
          <p:cNvSpPr txBox="1"/>
          <p:nvPr/>
        </p:nvSpPr>
        <p:spPr>
          <a:xfrm>
            <a:off x="867358" y="403586"/>
            <a:ext cx="7409285" cy="369332"/>
          </a:xfrm>
          <a:prstGeom prst="rect">
            <a:avLst/>
          </a:prstGeom>
          <a:noFill/>
        </p:spPr>
        <p:txBody>
          <a:bodyPr wrap="square" rtlCol="0">
            <a:spAutoFit/>
          </a:bodyPr>
          <a:lstStyle/>
          <a:p>
            <a:pPr algn="ctr"/>
            <a:r>
              <a:rPr lang="en-US" b="1" dirty="0" smtClean="0"/>
              <a:t>A not-so-simple example of equality of a function at antipodal points</a:t>
            </a:r>
            <a:endParaRPr lang="en-US" b="1" dirty="0"/>
          </a:p>
        </p:txBody>
      </p:sp>
      <p:sp>
        <p:nvSpPr>
          <p:cNvPr id="3" name="Slide Number Placeholder 2"/>
          <p:cNvSpPr>
            <a:spLocks noGrp="1"/>
          </p:cNvSpPr>
          <p:nvPr>
            <p:ph type="sldNum" sz="quarter" idx="12"/>
          </p:nvPr>
        </p:nvSpPr>
        <p:spPr/>
        <p:txBody>
          <a:bodyPr/>
          <a:lstStyle/>
          <a:p>
            <a:fld id="{9376C632-22A3-094E-9097-F3E297A2CAC0}" type="slidenum">
              <a:rPr lang="en-US" smtClean="0"/>
              <a:pPr/>
              <a:t>10</a:t>
            </a:fld>
            <a:endParaRPr lang="en-US"/>
          </a:p>
        </p:txBody>
      </p:sp>
    </p:spTree>
    <p:extLst>
      <p:ext uri="{BB962C8B-B14F-4D97-AF65-F5344CB8AC3E}">
        <p14:creationId xmlns:p14="http://schemas.microsoft.com/office/powerpoint/2010/main" val="1358926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3856" y="1587500"/>
            <a:ext cx="6876288" cy="923330"/>
          </a:xfrm>
          <a:prstGeom prst="rect">
            <a:avLst/>
          </a:prstGeom>
          <a:noFill/>
        </p:spPr>
        <p:txBody>
          <a:bodyPr wrap="square" rtlCol="0">
            <a:spAutoFit/>
          </a:bodyPr>
          <a:lstStyle/>
          <a:p>
            <a:r>
              <a:rPr lang="en-US" dirty="0" smtClean="0"/>
              <a:t>A coffee can</a:t>
            </a:r>
            <a:r>
              <a:rPr lang="en-US" dirty="0"/>
              <a:t>,</a:t>
            </a:r>
            <a:r>
              <a:rPr lang="en-US" dirty="0" smtClean="0"/>
              <a:t> a strip of paper, a pair of scissors and a wooden dowel suffice to illustrate the </a:t>
            </a:r>
            <a:r>
              <a:rPr lang="en-US" b="1" i="1" dirty="0" smtClean="0"/>
              <a:t>n=1 </a:t>
            </a:r>
            <a:r>
              <a:rPr lang="en-US" dirty="0" smtClean="0"/>
              <a:t>case of the </a:t>
            </a:r>
            <a:r>
              <a:rPr lang="en-US" dirty="0" err="1" smtClean="0"/>
              <a:t>Borsuk-Ulam</a:t>
            </a:r>
            <a:r>
              <a:rPr lang="en-US" dirty="0" smtClean="0"/>
              <a:t> theorem.</a:t>
            </a:r>
            <a:endParaRPr lang="en-US" dirty="0"/>
          </a:p>
        </p:txBody>
      </p:sp>
      <p:sp>
        <p:nvSpPr>
          <p:cNvPr id="3" name="TextBox 2"/>
          <p:cNvSpPr txBox="1"/>
          <p:nvPr/>
        </p:nvSpPr>
        <p:spPr>
          <a:xfrm>
            <a:off x="1133475" y="2844800"/>
            <a:ext cx="6877050" cy="646331"/>
          </a:xfrm>
          <a:prstGeom prst="rect">
            <a:avLst/>
          </a:prstGeom>
          <a:noFill/>
        </p:spPr>
        <p:txBody>
          <a:bodyPr wrap="square" rtlCol="0">
            <a:spAutoFit/>
          </a:bodyPr>
          <a:lstStyle/>
          <a:p>
            <a:r>
              <a:rPr lang="en-US" dirty="0" smtClean="0"/>
              <a:t>The crude model now circulating illustrates the assertion.  Observe that continuity is required but differentiability is not.</a:t>
            </a:r>
            <a:endParaRPr lang="en-US" dirty="0"/>
          </a:p>
        </p:txBody>
      </p:sp>
      <p:sp>
        <p:nvSpPr>
          <p:cNvPr id="4" name="TextBox 3"/>
          <p:cNvSpPr txBox="1"/>
          <p:nvPr/>
        </p:nvSpPr>
        <p:spPr>
          <a:xfrm>
            <a:off x="1454150" y="558800"/>
            <a:ext cx="6235700" cy="369332"/>
          </a:xfrm>
          <a:prstGeom prst="rect">
            <a:avLst/>
          </a:prstGeom>
          <a:noFill/>
        </p:spPr>
        <p:txBody>
          <a:bodyPr wrap="square" rtlCol="0">
            <a:spAutoFit/>
          </a:bodyPr>
          <a:lstStyle/>
          <a:p>
            <a:pPr algn="ctr"/>
            <a:r>
              <a:rPr lang="en-US" b="1" dirty="0" smtClean="0"/>
              <a:t>A physical model of the n=1 case is easy to construct</a:t>
            </a:r>
            <a:endParaRPr lang="en-US" b="1" dirty="0"/>
          </a:p>
        </p:txBody>
      </p:sp>
      <p:sp>
        <p:nvSpPr>
          <p:cNvPr id="5" name="Slide Number Placeholder 4"/>
          <p:cNvSpPr>
            <a:spLocks noGrp="1"/>
          </p:cNvSpPr>
          <p:nvPr>
            <p:ph type="sldNum" sz="quarter" idx="12"/>
          </p:nvPr>
        </p:nvSpPr>
        <p:spPr/>
        <p:txBody>
          <a:bodyPr/>
          <a:lstStyle/>
          <a:p>
            <a:fld id="{9376C632-22A3-094E-9097-F3E297A2CAC0}" type="slidenum">
              <a:rPr lang="en-US" smtClean="0"/>
              <a:pPr/>
              <a:t>11</a:t>
            </a:fld>
            <a:endParaRPr lang="en-US"/>
          </a:p>
        </p:txBody>
      </p:sp>
    </p:spTree>
    <p:extLst>
      <p:ext uri="{BB962C8B-B14F-4D97-AF65-F5344CB8AC3E}">
        <p14:creationId xmlns:p14="http://schemas.microsoft.com/office/powerpoint/2010/main" val="618442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723900"/>
            <a:ext cx="8686800" cy="393700"/>
          </a:xfrm>
          <a:prstGeom prst="rect">
            <a:avLst/>
          </a:prstGeom>
        </p:spPr>
      </p:pic>
      <p:pic>
        <p:nvPicPr>
          <p:cNvPr id="4" name="Picture 3"/>
          <p:cNvPicPr>
            <a:picLocks noChangeAspect="1"/>
          </p:cNvPicPr>
          <p:nvPr/>
        </p:nvPicPr>
        <p:blipFill>
          <a:blip r:embed="rId3"/>
          <a:stretch>
            <a:fillRect/>
          </a:stretch>
        </p:blipFill>
        <p:spPr>
          <a:xfrm>
            <a:off x="457200" y="1854201"/>
            <a:ext cx="8229600" cy="1491915"/>
          </a:xfrm>
          <a:prstGeom prst="rect">
            <a:avLst/>
          </a:prstGeom>
        </p:spPr>
      </p:pic>
      <p:sp>
        <p:nvSpPr>
          <p:cNvPr id="2" name="TextBox 1"/>
          <p:cNvSpPr txBox="1"/>
          <p:nvPr/>
        </p:nvSpPr>
        <p:spPr>
          <a:xfrm>
            <a:off x="1263650" y="3898900"/>
            <a:ext cx="6616700" cy="369332"/>
          </a:xfrm>
          <a:prstGeom prst="rect">
            <a:avLst/>
          </a:prstGeom>
          <a:noFill/>
        </p:spPr>
        <p:txBody>
          <a:bodyPr wrap="square" rtlCol="0">
            <a:spAutoFit/>
          </a:bodyPr>
          <a:lstStyle/>
          <a:p>
            <a:pPr algn="ctr"/>
            <a:r>
              <a:rPr lang="en-US" dirty="0" smtClean="0">
                <a:latin typeface="Times New Roman"/>
                <a:cs typeface="Times New Roman"/>
              </a:rPr>
              <a:t>The theorem takes its name from the </a:t>
            </a:r>
            <a:r>
              <a:rPr lang="en-US" b="1" i="1" dirty="0" smtClean="0">
                <a:latin typeface="Times New Roman"/>
                <a:cs typeface="Times New Roman"/>
              </a:rPr>
              <a:t>n=3 </a:t>
            </a:r>
            <a:r>
              <a:rPr lang="en-US" dirty="0" smtClean="0">
                <a:latin typeface="Times New Roman"/>
                <a:cs typeface="Times New Roman"/>
              </a:rPr>
              <a:t>case.</a:t>
            </a:r>
            <a:endParaRPr lang="en-US" dirty="0">
              <a:latin typeface="Times New Roman"/>
              <a:cs typeface="Times New Roman"/>
            </a:endParaRPr>
          </a:p>
        </p:txBody>
      </p:sp>
      <p:sp>
        <p:nvSpPr>
          <p:cNvPr id="5" name="Slide Number Placeholder 4"/>
          <p:cNvSpPr>
            <a:spLocks noGrp="1"/>
          </p:cNvSpPr>
          <p:nvPr>
            <p:ph type="sldNum" sz="quarter" idx="12"/>
          </p:nvPr>
        </p:nvSpPr>
        <p:spPr/>
        <p:txBody>
          <a:bodyPr/>
          <a:lstStyle/>
          <a:p>
            <a:fld id="{9376C632-22A3-094E-9097-F3E297A2CAC0}" type="slidenum">
              <a:rPr lang="en-US" smtClean="0"/>
              <a:pPr/>
              <a:t>12</a:t>
            </a:fld>
            <a:endParaRPr lang="en-US"/>
          </a:p>
        </p:txBody>
      </p:sp>
    </p:spTree>
    <p:extLst>
      <p:ext uri="{BB962C8B-B14F-4D97-AF65-F5344CB8AC3E}">
        <p14:creationId xmlns:p14="http://schemas.microsoft.com/office/powerpoint/2010/main" val="913232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9500" y="800100"/>
            <a:ext cx="6985000" cy="369332"/>
          </a:xfrm>
          <a:prstGeom prst="rect">
            <a:avLst/>
          </a:prstGeom>
          <a:noFill/>
        </p:spPr>
        <p:txBody>
          <a:bodyPr wrap="square" rtlCol="0">
            <a:spAutoFit/>
          </a:bodyPr>
          <a:lstStyle/>
          <a:p>
            <a:pPr algn="ctr"/>
            <a:r>
              <a:rPr lang="en-US" b="1" dirty="0" smtClean="0"/>
              <a:t>Ham Sandwich Theorem for n=2 is the Pancake Theorem</a:t>
            </a:r>
            <a:endParaRPr lang="en-US" b="1" dirty="0"/>
          </a:p>
        </p:txBody>
      </p:sp>
      <p:sp>
        <p:nvSpPr>
          <p:cNvPr id="3" name="TextBox 2"/>
          <p:cNvSpPr txBox="1"/>
          <p:nvPr/>
        </p:nvSpPr>
        <p:spPr>
          <a:xfrm>
            <a:off x="1352550" y="2133600"/>
            <a:ext cx="6438900" cy="923330"/>
          </a:xfrm>
          <a:prstGeom prst="rect">
            <a:avLst/>
          </a:prstGeom>
          <a:noFill/>
        </p:spPr>
        <p:txBody>
          <a:bodyPr wrap="square" rtlCol="0">
            <a:spAutoFit/>
          </a:bodyPr>
          <a:lstStyle/>
          <a:p>
            <a:r>
              <a:rPr lang="en-US" dirty="0" smtClean="0"/>
              <a:t>The area of two plane pancakes of arbitrary shape can be simultaneously bisected by a single straight-line cut of the knife.</a:t>
            </a:r>
            <a:endParaRPr lang="en-US" dirty="0"/>
          </a:p>
        </p:txBody>
      </p:sp>
      <p:sp>
        <p:nvSpPr>
          <p:cNvPr id="4" name="TextBox 3"/>
          <p:cNvSpPr txBox="1"/>
          <p:nvPr/>
        </p:nvSpPr>
        <p:spPr>
          <a:xfrm>
            <a:off x="1352550" y="3835400"/>
            <a:ext cx="6438900" cy="646331"/>
          </a:xfrm>
          <a:prstGeom prst="rect">
            <a:avLst/>
          </a:prstGeom>
          <a:noFill/>
        </p:spPr>
        <p:txBody>
          <a:bodyPr wrap="square" rtlCol="0">
            <a:spAutoFit/>
          </a:bodyPr>
          <a:lstStyle/>
          <a:p>
            <a:r>
              <a:rPr lang="en-US" dirty="0" smtClean="0"/>
              <a:t>Note the generality of the assertion.  No particular shapes are required. The pancakes can </a:t>
            </a:r>
            <a:r>
              <a:rPr lang="en-US" dirty="0"/>
              <a:t>e</a:t>
            </a:r>
            <a:r>
              <a:rPr lang="en-US" dirty="0" smtClean="0"/>
              <a:t>ven have holes in them.</a:t>
            </a:r>
            <a:endParaRPr lang="en-US" dirty="0"/>
          </a:p>
        </p:txBody>
      </p:sp>
      <p:sp>
        <p:nvSpPr>
          <p:cNvPr id="5" name="Slide Number Placeholder 4"/>
          <p:cNvSpPr>
            <a:spLocks noGrp="1"/>
          </p:cNvSpPr>
          <p:nvPr>
            <p:ph type="sldNum" sz="quarter" idx="12"/>
          </p:nvPr>
        </p:nvSpPr>
        <p:spPr/>
        <p:txBody>
          <a:bodyPr/>
          <a:lstStyle/>
          <a:p>
            <a:fld id="{9376C632-22A3-094E-9097-F3E297A2CAC0}" type="slidenum">
              <a:rPr lang="en-US" smtClean="0"/>
              <a:pPr/>
              <a:t>13</a:t>
            </a:fld>
            <a:endParaRPr lang="en-US"/>
          </a:p>
        </p:txBody>
      </p:sp>
    </p:spTree>
    <p:extLst>
      <p:ext uri="{BB962C8B-B14F-4D97-AF65-F5344CB8AC3E}">
        <p14:creationId xmlns:p14="http://schemas.microsoft.com/office/powerpoint/2010/main" val="4217145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3100" y="901700"/>
            <a:ext cx="5257800" cy="369332"/>
          </a:xfrm>
          <a:prstGeom prst="rect">
            <a:avLst/>
          </a:prstGeom>
          <a:noFill/>
        </p:spPr>
        <p:txBody>
          <a:bodyPr wrap="square" rtlCol="0">
            <a:spAutoFit/>
          </a:bodyPr>
          <a:lstStyle/>
          <a:p>
            <a:pPr algn="ctr"/>
            <a:r>
              <a:rPr lang="en-US" b="1" dirty="0" smtClean="0"/>
              <a:t>Proof of the Pancake theorem</a:t>
            </a:r>
            <a:endParaRPr lang="en-US" b="1" dirty="0"/>
          </a:p>
        </p:txBody>
      </p:sp>
      <p:sp>
        <p:nvSpPr>
          <p:cNvPr id="3" name="TextBox 2"/>
          <p:cNvSpPr txBox="1"/>
          <p:nvPr/>
        </p:nvSpPr>
        <p:spPr>
          <a:xfrm>
            <a:off x="3390900" y="2070100"/>
            <a:ext cx="2362200" cy="646331"/>
          </a:xfrm>
          <a:prstGeom prst="rect">
            <a:avLst/>
          </a:prstGeom>
          <a:noFill/>
        </p:spPr>
        <p:txBody>
          <a:bodyPr wrap="square" rtlCol="0">
            <a:spAutoFit/>
          </a:bodyPr>
          <a:lstStyle/>
          <a:p>
            <a:pPr algn="ctr"/>
            <a:r>
              <a:rPr lang="en-US" dirty="0" smtClean="0">
                <a:latin typeface="Wingdings"/>
                <a:ea typeface="Wingdings"/>
                <a:cs typeface="Wingdings"/>
                <a:sym typeface="Wingdings"/>
              </a:rPr>
              <a:t></a:t>
            </a:r>
            <a:endParaRPr lang="en-US" dirty="0" smtClean="0">
              <a:latin typeface="Palatino Linotype"/>
              <a:ea typeface="Wingdings"/>
              <a:cs typeface="Palatino Linotype"/>
              <a:sym typeface="Wingdings"/>
            </a:endParaRPr>
          </a:p>
          <a:p>
            <a:pPr algn="ctr"/>
            <a:r>
              <a:rPr lang="en-US" dirty="0" smtClean="0">
                <a:latin typeface="Palatino Linotype"/>
                <a:ea typeface="Wingdings"/>
                <a:cs typeface="Palatino Linotype"/>
                <a:sym typeface="Wingdings"/>
              </a:rPr>
              <a:t>Next seven visuals</a:t>
            </a:r>
            <a:endParaRPr lang="en-US" dirty="0" smtClean="0">
              <a:latin typeface="Wingdings"/>
              <a:ea typeface="Wingdings"/>
              <a:cs typeface="Wingdings"/>
              <a:sym typeface="Wingdings"/>
            </a:endParaRPr>
          </a:p>
        </p:txBody>
      </p:sp>
      <p:sp>
        <p:nvSpPr>
          <p:cNvPr id="4" name="Slide Number Placeholder 3"/>
          <p:cNvSpPr>
            <a:spLocks noGrp="1"/>
          </p:cNvSpPr>
          <p:nvPr>
            <p:ph type="sldNum" sz="quarter" idx="12"/>
          </p:nvPr>
        </p:nvSpPr>
        <p:spPr/>
        <p:txBody>
          <a:bodyPr/>
          <a:lstStyle/>
          <a:p>
            <a:fld id="{9376C632-22A3-094E-9097-F3E297A2CAC0}" type="slidenum">
              <a:rPr lang="en-US" smtClean="0"/>
              <a:pPr/>
              <a:t>14</a:t>
            </a:fld>
            <a:endParaRPr lang="en-US"/>
          </a:p>
        </p:txBody>
      </p:sp>
    </p:spTree>
    <p:extLst>
      <p:ext uri="{BB962C8B-B14F-4D97-AF65-F5344CB8AC3E}">
        <p14:creationId xmlns:p14="http://schemas.microsoft.com/office/powerpoint/2010/main" val="15007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066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118336" y="-856486"/>
            <a:ext cx="4907328" cy="6784827"/>
          </a:xfrm>
          <a:prstGeom prst="rect">
            <a:avLst/>
          </a:prstGeom>
        </p:spPr>
      </p:pic>
      <p:sp>
        <p:nvSpPr>
          <p:cNvPr id="3" name="TextBox 2"/>
          <p:cNvSpPr txBox="1"/>
          <p:nvPr/>
        </p:nvSpPr>
        <p:spPr>
          <a:xfrm>
            <a:off x="673101" y="596900"/>
            <a:ext cx="7797800" cy="646331"/>
          </a:xfrm>
          <a:prstGeom prst="rect">
            <a:avLst/>
          </a:prstGeom>
          <a:noFill/>
        </p:spPr>
        <p:txBody>
          <a:bodyPr wrap="square" rtlCol="0">
            <a:spAutoFit/>
          </a:bodyPr>
          <a:lstStyle/>
          <a:p>
            <a:pPr algn="ctr"/>
            <a:r>
              <a:rPr lang="en-US" b="1" dirty="0" smtClean="0"/>
              <a:t>Lemma: </a:t>
            </a:r>
            <a:r>
              <a:rPr lang="en-US" dirty="0" smtClean="0"/>
              <a:t>Given any orientation in the plane, there exists a line in that direction that bisects a connected, planar set.</a:t>
            </a:r>
            <a:endParaRPr lang="en-US" dirty="0"/>
          </a:p>
        </p:txBody>
      </p:sp>
      <p:sp>
        <p:nvSpPr>
          <p:cNvPr id="5" name="TextBox 4"/>
          <p:cNvSpPr txBox="1"/>
          <p:nvPr/>
        </p:nvSpPr>
        <p:spPr>
          <a:xfrm>
            <a:off x="158751" y="3882579"/>
            <a:ext cx="8826499" cy="675057"/>
          </a:xfrm>
          <a:prstGeom prst="rect">
            <a:avLst/>
          </a:prstGeom>
          <a:noFill/>
        </p:spPr>
        <p:txBody>
          <a:bodyPr wrap="square" rtlCol="0">
            <a:spAutoFit/>
          </a:bodyPr>
          <a:lstStyle/>
          <a:p>
            <a:pPr algn="ctr">
              <a:lnSpc>
                <a:spcPct val="120000"/>
              </a:lnSpc>
            </a:pPr>
            <a:r>
              <a:rPr lang="en-US" sz="1600" b="1" dirty="0" smtClean="0"/>
              <a:t>Argument: </a:t>
            </a:r>
            <a:r>
              <a:rPr lang="en-US" sz="1600" b="1" i="1" dirty="0" err="1" smtClean="0"/>
              <a:t>R</a:t>
            </a:r>
            <a:r>
              <a:rPr lang="en-US" sz="1600" b="1" i="1" baseline="-25000" dirty="0" err="1"/>
              <a:t>i</a:t>
            </a:r>
            <a:r>
              <a:rPr lang="en-US" sz="1600" dirty="0" smtClean="0"/>
              <a:t> in the figure indicates that fraction </a:t>
            </a:r>
            <a:r>
              <a:rPr lang="en-US" sz="1600" b="1" i="1" dirty="0" err="1" smtClean="0"/>
              <a:t>i</a:t>
            </a:r>
            <a:r>
              <a:rPr lang="en-US" sz="1600" b="1" i="1" dirty="0" smtClean="0"/>
              <a:t> </a:t>
            </a:r>
            <a:r>
              <a:rPr lang="en-US" sz="1600" dirty="0" smtClean="0"/>
              <a:t>of the set lies to the right of the line </a:t>
            </a:r>
            <a:r>
              <a:rPr lang="en-US" sz="1600" b="1" i="1" dirty="0" err="1" smtClean="0"/>
              <a:t>R</a:t>
            </a:r>
            <a:r>
              <a:rPr lang="en-US" sz="1600" b="1" i="1" baseline="-25000" dirty="0" err="1"/>
              <a:t>i</a:t>
            </a:r>
            <a:r>
              <a:rPr lang="en-US" sz="1600" dirty="0" smtClean="0"/>
              <a:t>.</a:t>
            </a:r>
          </a:p>
          <a:p>
            <a:pPr algn="ctr">
              <a:lnSpc>
                <a:spcPct val="120000"/>
              </a:lnSpc>
            </a:pPr>
            <a:r>
              <a:rPr lang="en-US" sz="1600" dirty="0" smtClean="0"/>
              <a:t>As</a:t>
            </a:r>
            <a:r>
              <a:rPr lang="en-US" sz="1600" b="1" i="1" dirty="0" smtClean="0"/>
              <a:t> </a:t>
            </a:r>
            <a:r>
              <a:rPr lang="en-US" sz="1600" b="1" i="1" dirty="0" err="1" smtClean="0"/>
              <a:t>i</a:t>
            </a:r>
            <a:r>
              <a:rPr lang="en-US" sz="1600" b="1" i="1" dirty="0" smtClean="0"/>
              <a:t> </a:t>
            </a:r>
            <a:r>
              <a:rPr lang="en-US" sz="1600" dirty="0" smtClean="0"/>
              <a:t>runs from </a:t>
            </a:r>
            <a:r>
              <a:rPr lang="en-US" sz="1600" b="1" i="1" dirty="0" smtClean="0"/>
              <a:t>1</a:t>
            </a:r>
            <a:r>
              <a:rPr lang="en-US" sz="1600" dirty="0" smtClean="0"/>
              <a:t> to </a:t>
            </a:r>
            <a:r>
              <a:rPr lang="en-US" sz="1600" b="1" i="1" dirty="0" smtClean="0"/>
              <a:t>0</a:t>
            </a:r>
            <a:r>
              <a:rPr lang="en-US" sz="1600" dirty="0" smtClean="0"/>
              <a:t>, </a:t>
            </a:r>
            <a:r>
              <a:rPr lang="en-US" sz="1600" b="1" i="1" dirty="0" err="1" smtClean="0"/>
              <a:t>i</a:t>
            </a:r>
            <a:r>
              <a:rPr lang="en-US" sz="1600" dirty="0" smtClean="0"/>
              <a:t> passes through </a:t>
            </a:r>
            <a:r>
              <a:rPr lang="en-US" sz="1600" b="1" i="1" dirty="0" smtClean="0"/>
              <a:t>1/2 </a:t>
            </a:r>
            <a:r>
              <a:rPr lang="en-US" sz="1600" dirty="0" smtClean="0"/>
              <a:t>(</a:t>
            </a:r>
            <a:r>
              <a:rPr lang="en-US" sz="1600" dirty="0" smtClean="0">
                <a:solidFill>
                  <a:srgbClr val="FF0000"/>
                </a:solidFill>
              </a:rPr>
              <a:t>Intermediate value theorem</a:t>
            </a:r>
            <a:r>
              <a:rPr lang="en-US" sz="1600" dirty="0" smtClean="0"/>
              <a:t>).  </a:t>
            </a:r>
            <a:endParaRPr lang="en-US" sz="1600" dirty="0"/>
          </a:p>
        </p:txBody>
      </p:sp>
      <p:sp>
        <p:nvSpPr>
          <p:cNvPr id="6" name="TextBox 5"/>
          <p:cNvSpPr txBox="1"/>
          <p:nvPr/>
        </p:nvSpPr>
        <p:spPr>
          <a:xfrm>
            <a:off x="939800" y="5054600"/>
            <a:ext cx="7264400" cy="923330"/>
          </a:xfrm>
          <a:prstGeom prst="rect">
            <a:avLst/>
          </a:prstGeom>
          <a:noFill/>
        </p:spPr>
        <p:txBody>
          <a:bodyPr wrap="square" rtlCol="0">
            <a:spAutoFit/>
          </a:bodyPr>
          <a:lstStyle/>
          <a:p>
            <a:r>
              <a:rPr lang="en-US" b="1" dirty="0" smtClean="0"/>
              <a:t>Corollary: </a:t>
            </a:r>
            <a:r>
              <a:rPr lang="en-US" dirty="0"/>
              <a:t>Given any orientation in the plane, there exists a </a:t>
            </a:r>
            <a:r>
              <a:rPr lang="en-US" dirty="0" smtClean="0"/>
              <a:t>line </a:t>
            </a:r>
            <a:r>
              <a:rPr lang="en-US" u="sng" dirty="0" smtClean="0"/>
              <a:t>perpendicular</a:t>
            </a:r>
            <a:r>
              <a:rPr lang="en-US" dirty="0" smtClean="0"/>
              <a:t> to that direction that </a:t>
            </a:r>
            <a:r>
              <a:rPr lang="en-US" dirty="0"/>
              <a:t>bisects a connected, planar set.</a:t>
            </a:r>
          </a:p>
          <a:p>
            <a:endParaRPr lang="en-US" dirty="0"/>
          </a:p>
        </p:txBody>
      </p:sp>
      <p:sp>
        <p:nvSpPr>
          <p:cNvPr id="4" name="Slide Number Placeholder 3"/>
          <p:cNvSpPr>
            <a:spLocks noGrp="1"/>
          </p:cNvSpPr>
          <p:nvPr>
            <p:ph type="sldNum" sz="quarter" idx="12"/>
          </p:nvPr>
        </p:nvSpPr>
        <p:spPr/>
        <p:txBody>
          <a:bodyPr/>
          <a:lstStyle/>
          <a:p>
            <a:fld id="{9376C632-22A3-094E-9097-F3E297A2CAC0}" type="slidenum">
              <a:rPr lang="en-US" smtClean="0"/>
              <a:pPr/>
              <a:t>15</a:t>
            </a:fld>
            <a:endParaRPr lang="en-US"/>
          </a:p>
        </p:txBody>
      </p:sp>
    </p:spTree>
    <p:extLst>
      <p:ext uri="{BB962C8B-B14F-4D97-AF65-F5344CB8AC3E}">
        <p14:creationId xmlns:p14="http://schemas.microsoft.com/office/powerpoint/2010/main" val="1961592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2091880" y="0"/>
            <a:ext cx="4960240" cy="6858000"/>
          </a:xfrm>
          <a:prstGeom prst="rect">
            <a:avLst/>
          </a:prstGeom>
        </p:spPr>
      </p:pic>
      <p:sp>
        <p:nvSpPr>
          <p:cNvPr id="3" name="TextBox 2"/>
          <p:cNvSpPr txBox="1"/>
          <p:nvPr/>
        </p:nvSpPr>
        <p:spPr>
          <a:xfrm>
            <a:off x="1473200" y="558800"/>
            <a:ext cx="6197600" cy="369332"/>
          </a:xfrm>
          <a:prstGeom prst="rect">
            <a:avLst/>
          </a:prstGeom>
          <a:noFill/>
        </p:spPr>
        <p:txBody>
          <a:bodyPr wrap="square" rtlCol="0">
            <a:spAutoFit/>
          </a:bodyPr>
          <a:lstStyle/>
          <a:p>
            <a:pPr algn="ctr"/>
            <a:r>
              <a:rPr lang="en-US" dirty="0" smtClean="0"/>
              <a:t>Given two planar sets, find a line that bisects both.</a:t>
            </a:r>
            <a:endParaRPr lang="en-US" dirty="0"/>
          </a:p>
        </p:txBody>
      </p:sp>
      <p:sp>
        <p:nvSpPr>
          <p:cNvPr id="4" name="Slide Number Placeholder 3"/>
          <p:cNvSpPr>
            <a:spLocks noGrp="1"/>
          </p:cNvSpPr>
          <p:nvPr>
            <p:ph type="sldNum" sz="quarter" idx="12"/>
          </p:nvPr>
        </p:nvSpPr>
        <p:spPr/>
        <p:txBody>
          <a:bodyPr/>
          <a:lstStyle/>
          <a:p>
            <a:fld id="{9376C632-22A3-094E-9097-F3E297A2CAC0}" type="slidenum">
              <a:rPr lang="en-US" smtClean="0"/>
              <a:pPr/>
              <a:t>16</a:t>
            </a:fld>
            <a:endParaRPr lang="en-US"/>
          </a:p>
        </p:txBody>
      </p:sp>
    </p:spTree>
    <p:extLst>
      <p:ext uri="{BB962C8B-B14F-4D97-AF65-F5344CB8AC3E}">
        <p14:creationId xmlns:p14="http://schemas.microsoft.com/office/powerpoint/2010/main" val="5623689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2091880" y="0"/>
            <a:ext cx="4960240" cy="6858000"/>
          </a:xfrm>
          <a:prstGeom prst="rect">
            <a:avLst/>
          </a:prstGeom>
        </p:spPr>
      </p:pic>
      <p:sp>
        <p:nvSpPr>
          <p:cNvPr id="4" name="TextBox 3"/>
          <p:cNvSpPr txBox="1"/>
          <p:nvPr/>
        </p:nvSpPr>
        <p:spPr>
          <a:xfrm>
            <a:off x="1092200" y="457200"/>
            <a:ext cx="6959600" cy="369332"/>
          </a:xfrm>
          <a:prstGeom prst="rect">
            <a:avLst/>
          </a:prstGeom>
          <a:noFill/>
        </p:spPr>
        <p:txBody>
          <a:bodyPr wrap="square" rtlCol="0">
            <a:spAutoFit/>
          </a:bodyPr>
          <a:lstStyle/>
          <a:p>
            <a:pPr algn="ctr"/>
            <a:r>
              <a:rPr lang="en-US" dirty="0" smtClean="0"/>
              <a:t>Construct a circle, any circle, that contains both sets.</a:t>
            </a:r>
            <a:endParaRPr lang="en-US" dirty="0"/>
          </a:p>
        </p:txBody>
      </p:sp>
      <p:sp>
        <p:nvSpPr>
          <p:cNvPr id="3" name="Slide Number Placeholder 2"/>
          <p:cNvSpPr>
            <a:spLocks noGrp="1"/>
          </p:cNvSpPr>
          <p:nvPr>
            <p:ph type="sldNum" sz="quarter" idx="12"/>
          </p:nvPr>
        </p:nvSpPr>
        <p:spPr/>
        <p:txBody>
          <a:bodyPr/>
          <a:lstStyle/>
          <a:p>
            <a:fld id="{9376C632-22A3-094E-9097-F3E297A2CAC0}" type="slidenum">
              <a:rPr lang="en-US" smtClean="0"/>
              <a:pPr/>
              <a:t>17</a:t>
            </a:fld>
            <a:endParaRPr lang="en-US"/>
          </a:p>
        </p:txBody>
      </p:sp>
    </p:spTree>
    <p:extLst>
      <p:ext uri="{BB962C8B-B14F-4D97-AF65-F5344CB8AC3E}">
        <p14:creationId xmlns:p14="http://schemas.microsoft.com/office/powerpoint/2010/main" val="21993853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2091880" y="0"/>
            <a:ext cx="4960240" cy="6858000"/>
          </a:xfrm>
          <a:prstGeom prst="rect">
            <a:avLst/>
          </a:prstGeom>
        </p:spPr>
      </p:pic>
      <p:sp>
        <p:nvSpPr>
          <p:cNvPr id="3" name="TextBox 2"/>
          <p:cNvSpPr txBox="1"/>
          <p:nvPr/>
        </p:nvSpPr>
        <p:spPr>
          <a:xfrm>
            <a:off x="292100" y="444501"/>
            <a:ext cx="8521700" cy="369332"/>
          </a:xfrm>
          <a:prstGeom prst="rect">
            <a:avLst/>
          </a:prstGeom>
          <a:noFill/>
        </p:spPr>
        <p:txBody>
          <a:bodyPr wrap="square" rtlCol="0">
            <a:spAutoFit/>
          </a:bodyPr>
          <a:lstStyle/>
          <a:p>
            <a:pPr algn="ctr"/>
            <a:r>
              <a:rPr lang="en-US" dirty="0" smtClean="0"/>
              <a:t>Construct a directed diameter of the circle.  Assign direction </a:t>
            </a:r>
            <a:r>
              <a:rPr lang="en-US" b="1" i="1" dirty="0" err="1" smtClean="0"/>
              <a:t>θ</a:t>
            </a:r>
            <a:r>
              <a:rPr lang="en-US" b="1" i="1" dirty="0" smtClean="0"/>
              <a:t>=0</a:t>
            </a:r>
            <a:r>
              <a:rPr lang="en-US" dirty="0" smtClean="0"/>
              <a:t> to that diameter.</a:t>
            </a:r>
            <a:endParaRPr lang="en-US" dirty="0"/>
          </a:p>
        </p:txBody>
      </p:sp>
      <p:sp>
        <p:nvSpPr>
          <p:cNvPr id="4" name="Slide Number Placeholder 3"/>
          <p:cNvSpPr>
            <a:spLocks noGrp="1"/>
          </p:cNvSpPr>
          <p:nvPr>
            <p:ph type="sldNum" sz="quarter" idx="12"/>
          </p:nvPr>
        </p:nvSpPr>
        <p:spPr/>
        <p:txBody>
          <a:bodyPr/>
          <a:lstStyle/>
          <a:p>
            <a:fld id="{9376C632-22A3-094E-9097-F3E297A2CAC0}" type="slidenum">
              <a:rPr lang="en-US" smtClean="0"/>
              <a:pPr/>
              <a:t>18</a:t>
            </a:fld>
            <a:endParaRPr lang="en-US"/>
          </a:p>
        </p:txBody>
      </p:sp>
    </p:spTree>
    <p:extLst>
      <p:ext uri="{BB962C8B-B14F-4D97-AF65-F5344CB8AC3E}">
        <p14:creationId xmlns:p14="http://schemas.microsoft.com/office/powerpoint/2010/main" val="35174372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hoe 2019 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15680" y="0"/>
            <a:ext cx="4960240" cy="6858000"/>
          </a:xfrm>
          <a:prstGeom prst="rect">
            <a:avLst/>
          </a:prstGeom>
        </p:spPr>
      </p:pic>
      <p:sp>
        <p:nvSpPr>
          <p:cNvPr id="3" name="TextBox 2"/>
          <p:cNvSpPr txBox="1"/>
          <p:nvPr/>
        </p:nvSpPr>
        <p:spPr>
          <a:xfrm>
            <a:off x="717550" y="533400"/>
            <a:ext cx="7708900" cy="923330"/>
          </a:xfrm>
          <a:prstGeom prst="rect">
            <a:avLst/>
          </a:prstGeom>
          <a:noFill/>
        </p:spPr>
        <p:txBody>
          <a:bodyPr wrap="square" rtlCol="0">
            <a:spAutoFit/>
          </a:bodyPr>
          <a:lstStyle/>
          <a:p>
            <a:r>
              <a:rPr lang="en-US" dirty="0" smtClean="0"/>
              <a:t>Construct area bisectors as shown; they exist as argued earlier.  </a:t>
            </a:r>
            <a:r>
              <a:rPr lang="en-US" b="1" i="1" dirty="0" smtClean="0"/>
              <a:t>“p(</a:t>
            </a:r>
            <a:r>
              <a:rPr lang="en-US" b="1" i="1" dirty="0" err="1" smtClean="0"/>
              <a:t>θ</a:t>
            </a:r>
            <a:r>
              <a:rPr lang="en-US" b="1" i="1" dirty="0" smtClean="0"/>
              <a:t>)” </a:t>
            </a:r>
            <a:r>
              <a:rPr lang="en-US" dirty="0" smtClean="0"/>
              <a:t>and </a:t>
            </a:r>
            <a:r>
              <a:rPr lang="en-US" b="1" i="1" dirty="0" smtClean="0"/>
              <a:t>“q(</a:t>
            </a:r>
            <a:r>
              <a:rPr lang="en-US" b="1" i="1" dirty="0" err="1" smtClean="0"/>
              <a:t>θ</a:t>
            </a:r>
            <a:r>
              <a:rPr lang="en-US" b="1" i="1" dirty="0" smtClean="0"/>
              <a:t>)” </a:t>
            </a:r>
            <a:r>
              <a:rPr lang="en-US" dirty="0" smtClean="0"/>
              <a:t>are coordinates of the perpendicular bisectors relative to the directed diameter.  As shown, </a:t>
            </a:r>
            <a:r>
              <a:rPr lang="en-US" b="1" i="1" dirty="0" smtClean="0"/>
              <a:t>p(0) </a:t>
            </a:r>
            <a:r>
              <a:rPr lang="en-US" dirty="0" smtClean="0"/>
              <a:t>is negative and </a:t>
            </a:r>
            <a:r>
              <a:rPr lang="en-US" b="1" i="1" dirty="0" smtClean="0"/>
              <a:t>q(0) </a:t>
            </a:r>
            <a:r>
              <a:rPr lang="en-US" dirty="0" smtClean="0"/>
              <a:t>is positive.</a:t>
            </a:r>
            <a:endParaRPr lang="en-US" dirty="0"/>
          </a:p>
        </p:txBody>
      </p:sp>
      <p:sp>
        <p:nvSpPr>
          <p:cNvPr id="4" name="TextBox 3"/>
          <p:cNvSpPr txBox="1"/>
          <p:nvPr/>
        </p:nvSpPr>
        <p:spPr>
          <a:xfrm>
            <a:off x="1885950" y="5397500"/>
            <a:ext cx="5372100" cy="369332"/>
          </a:xfrm>
          <a:prstGeom prst="rect">
            <a:avLst/>
          </a:prstGeom>
          <a:noFill/>
        </p:spPr>
        <p:txBody>
          <a:bodyPr wrap="square" rtlCol="0">
            <a:spAutoFit/>
          </a:bodyPr>
          <a:lstStyle/>
          <a:p>
            <a:pPr algn="ctr"/>
            <a:r>
              <a:rPr lang="en-US" dirty="0" smtClean="0"/>
              <a:t>For subsequent use, let </a:t>
            </a:r>
            <a:r>
              <a:rPr lang="en-US" b="1" i="1" dirty="0" smtClean="0"/>
              <a:t>p(0)-q(0)=L</a:t>
            </a:r>
            <a:endParaRPr lang="en-US" b="1" i="1" dirty="0"/>
          </a:p>
        </p:txBody>
      </p:sp>
      <p:sp>
        <p:nvSpPr>
          <p:cNvPr id="5" name="Slide Number Placeholder 4"/>
          <p:cNvSpPr>
            <a:spLocks noGrp="1"/>
          </p:cNvSpPr>
          <p:nvPr>
            <p:ph type="sldNum" sz="quarter" idx="12"/>
          </p:nvPr>
        </p:nvSpPr>
        <p:spPr/>
        <p:txBody>
          <a:bodyPr/>
          <a:lstStyle/>
          <a:p>
            <a:fld id="{9376C632-22A3-094E-9097-F3E297A2CAC0}" type="slidenum">
              <a:rPr lang="en-US" smtClean="0"/>
              <a:pPr/>
              <a:t>19</a:t>
            </a:fld>
            <a:endParaRPr lang="en-US"/>
          </a:p>
        </p:txBody>
      </p:sp>
    </p:spTree>
    <p:extLst>
      <p:ext uri="{BB962C8B-B14F-4D97-AF65-F5344CB8AC3E}">
        <p14:creationId xmlns:p14="http://schemas.microsoft.com/office/powerpoint/2010/main" val="34192511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3390900" y="524700"/>
            <a:ext cx="2362200" cy="1661993"/>
          </a:xfrm>
          <a:prstGeom prst="rect">
            <a:avLst/>
          </a:prstGeom>
        </p:spPr>
        <p:txBody>
          <a:bodyPr wrap="square">
            <a:spAutoFit/>
          </a:bodyPr>
          <a:lstStyle/>
          <a:p>
            <a:pPr algn="ctr"/>
            <a:r>
              <a:rPr lang="en-US" b="1" dirty="0"/>
              <a:t> </a:t>
            </a:r>
            <a:r>
              <a:rPr lang="en-US" sz="2400" b="1" dirty="0" smtClean="0"/>
              <a:t>Attribution</a:t>
            </a:r>
            <a:endParaRPr lang="en-US" sz="2400" b="1" dirty="0"/>
          </a:p>
          <a:p>
            <a:pPr algn="ctr"/>
            <a:r>
              <a:rPr lang="en-US" sz="2400" b="1" dirty="0"/>
              <a:t> </a:t>
            </a:r>
          </a:p>
          <a:p>
            <a:pPr algn="ctr"/>
            <a:r>
              <a:rPr lang="en-US" b="1" dirty="0"/>
              <a:t> </a:t>
            </a:r>
          </a:p>
          <a:p>
            <a:pPr algn="ctr"/>
            <a:r>
              <a:rPr lang="en-US" b="1" dirty="0"/>
              <a:t> </a:t>
            </a:r>
          </a:p>
          <a:p>
            <a:pPr algn="ctr"/>
            <a:r>
              <a:rPr lang="en-US" b="1" dirty="0"/>
              <a:t> </a:t>
            </a:r>
          </a:p>
        </p:txBody>
      </p:sp>
      <p:sp>
        <p:nvSpPr>
          <p:cNvPr id="4" name="TextBox 3"/>
          <p:cNvSpPr txBox="1">
            <a:spLocks noChangeAspect="1"/>
          </p:cNvSpPr>
          <p:nvPr/>
        </p:nvSpPr>
        <p:spPr>
          <a:xfrm>
            <a:off x="1046988" y="3358630"/>
            <a:ext cx="7050024" cy="370102"/>
          </a:xfrm>
          <a:prstGeom prst="rect">
            <a:avLst/>
          </a:prstGeom>
          <a:noFill/>
        </p:spPr>
        <p:txBody>
          <a:bodyPr wrap="square" rtlCol="0">
            <a:spAutoFit/>
          </a:bodyPr>
          <a:lstStyle/>
          <a:p>
            <a:r>
              <a:rPr lang="en-US" dirty="0" smtClean="0"/>
              <a:t>Various online sources </a:t>
            </a:r>
            <a:endParaRPr lang="en-US" dirty="0"/>
          </a:p>
        </p:txBody>
      </p:sp>
      <p:sp>
        <p:nvSpPr>
          <p:cNvPr id="5" name="TextBox 4"/>
          <p:cNvSpPr txBox="1"/>
          <p:nvPr/>
        </p:nvSpPr>
        <p:spPr>
          <a:xfrm>
            <a:off x="1049697" y="2495002"/>
            <a:ext cx="7044607" cy="646331"/>
          </a:xfrm>
          <a:prstGeom prst="rect">
            <a:avLst/>
          </a:prstGeom>
          <a:noFill/>
        </p:spPr>
        <p:txBody>
          <a:bodyPr wrap="square" rtlCol="0">
            <a:spAutoFit/>
          </a:bodyPr>
          <a:lstStyle/>
          <a:p>
            <a:r>
              <a:rPr lang="en-US" dirty="0" smtClean="0"/>
              <a:t>Davis, P. J. and </a:t>
            </a:r>
            <a:r>
              <a:rPr lang="en-US" dirty="0" err="1" smtClean="0"/>
              <a:t>Hersh</a:t>
            </a:r>
            <a:r>
              <a:rPr lang="en-US" dirty="0" smtClean="0"/>
              <a:t>, R. </a:t>
            </a:r>
            <a:r>
              <a:rPr lang="en-US" i="1" dirty="0" smtClean="0"/>
              <a:t>The Mathematical Experience</a:t>
            </a:r>
            <a:r>
              <a:rPr lang="en-US" dirty="0" smtClean="0"/>
              <a:t>, Houghton Mifflin, 1981 (pages 274 to 284)</a:t>
            </a:r>
            <a:endParaRPr lang="en-US" dirty="0"/>
          </a:p>
        </p:txBody>
      </p:sp>
      <p:sp>
        <p:nvSpPr>
          <p:cNvPr id="6" name="TextBox 5"/>
          <p:cNvSpPr txBox="1">
            <a:spLocks noChangeAspect="1"/>
          </p:cNvSpPr>
          <p:nvPr/>
        </p:nvSpPr>
        <p:spPr>
          <a:xfrm>
            <a:off x="1044280" y="1445653"/>
            <a:ext cx="7050024" cy="647678"/>
          </a:xfrm>
          <a:prstGeom prst="rect">
            <a:avLst/>
          </a:prstGeom>
          <a:noFill/>
        </p:spPr>
        <p:txBody>
          <a:bodyPr wrap="square" rtlCol="0">
            <a:spAutoFit/>
          </a:bodyPr>
          <a:lstStyle/>
          <a:p>
            <a:r>
              <a:rPr lang="en-US" dirty="0" smtClean="0"/>
              <a:t>Hill, Theodore</a:t>
            </a:r>
            <a:r>
              <a:rPr lang="en-US" dirty="0"/>
              <a:t>,  </a:t>
            </a:r>
            <a:r>
              <a:rPr lang="en-US" i="1" dirty="0" smtClean="0"/>
              <a:t>Slicing Sandwiches, States, and Solar Systems, </a:t>
            </a:r>
            <a:r>
              <a:rPr lang="en-US" dirty="0" smtClean="0"/>
              <a:t>Volume 106, No. 1, American Scientist, January-February, 2018</a:t>
            </a:r>
          </a:p>
        </p:txBody>
      </p:sp>
      <p:sp>
        <p:nvSpPr>
          <p:cNvPr id="3" name="Slide Number Placeholder 2"/>
          <p:cNvSpPr>
            <a:spLocks noGrp="1"/>
          </p:cNvSpPr>
          <p:nvPr>
            <p:ph type="sldNum" sz="quarter" idx="12"/>
          </p:nvPr>
        </p:nvSpPr>
        <p:spPr/>
        <p:txBody>
          <a:bodyPr/>
          <a:lstStyle/>
          <a:p>
            <a:fld id="{9376C632-22A3-094E-9097-F3E297A2CAC0}" type="slidenum">
              <a:rPr lang="en-US" smtClean="0"/>
              <a:pPr/>
              <a:t>2</a:t>
            </a:fld>
            <a:endParaRPr lang="en-US"/>
          </a:p>
        </p:txBody>
      </p:sp>
    </p:spTree>
    <p:extLst>
      <p:ext uri="{BB962C8B-B14F-4D97-AF65-F5344CB8AC3E}">
        <p14:creationId xmlns:p14="http://schemas.microsoft.com/office/powerpoint/2010/main" val="730465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9667" y="3244334"/>
            <a:ext cx="184666" cy="369332"/>
          </a:xfrm>
          <a:prstGeom prst="rect">
            <a:avLst/>
          </a:prstGeom>
        </p:spPr>
        <p:txBody>
          <a:bodyPr wrap="none">
            <a:spAutoFit/>
          </a:bodyPr>
          <a:lstStyle/>
          <a:p>
            <a:r>
              <a:rPr lang="en-US" dirty="0"/>
              <a:t> </a:t>
            </a:r>
          </a:p>
        </p:txBody>
      </p:sp>
      <p:pic>
        <p:nvPicPr>
          <p:cNvPr id="3" name="Picture 2"/>
          <p:cNvPicPr>
            <a:picLocks noChangeAspect="1"/>
          </p:cNvPicPr>
          <p:nvPr/>
        </p:nvPicPr>
        <p:blipFill>
          <a:blip r:embed="rId2"/>
          <a:stretch>
            <a:fillRect/>
          </a:stretch>
        </p:blipFill>
        <p:spPr>
          <a:xfrm rot="16200000">
            <a:off x="2091880" y="0"/>
            <a:ext cx="4960240" cy="6858000"/>
          </a:xfrm>
          <a:prstGeom prst="rect">
            <a:avLst/>
          </a:prstGeom>
        </p:spPr>
      </p:pic>
      <p:sp>
        <p:nvSpPr>
          <p:cNvPr id="4" name="TextBox 3"/>
          <p:cNvSpPr txBox="1"/>
          <p:nvPr/>
        </p:nvSpPr>
        <p:spPr>
          <a:xfrm>
            <a:off x="901700" y="508000"/>
            <a:ext cx="7340601" cy="646331"/>
          </a:xfrm>
          <a:prstGeom prst="rect">
            <a:avLst/>
          </a:prstGeom>
          <a:noFill/>
        </p:spPr>
        <p:txBody>
          <a:bodyPr wrap="square" rtlCol="0">
            <a:spAutoFit/>
          </a:bodyPr>
          <a:lstStyle/>
          <a:p>
            <a:r>
              <a:rPr lang="en-US" dirty="0" smtClean="0"/>
              <a:t>Rotate the coordinate system as shown and construct or “imagine” new bisectors at each </a:t>
            </a:r>
            <a:r>
              <a:rPr lang="en-US" b="1" i="1" dirty="0" err="1" smtClean="0"/>
              <a:t>θ</a:t>
            </a:r>
            <a:r>
              <a:rPr lang="en-US" dirty="0" smtClean="0"/>
              <a:t>. This is a “passive” or “alias” transformation.</a:t>
            </a:r>
            <a:endParaRPr lang="en-US" dirty="0"/>
          </a:p>
        </p:txBody>
      </p:sp>
      <p:sp>
        <p:nvSpPr>
          <p:cNvPr id="5" name="Slide Number Placeholder 4"/>
          <p:cNvSpPr>
            <a:spLocks noGrp="1"/>
          </p:cNvSpPr>
          <p:nvPr>
            <p:ph type="sldNum" sz="quarter" idx="12"/>
          </p:nvPr>
        </p:nvSpPr>
        <p:spPr/>
        <p:txBody>
          <a:bodyPr/>
          <a:lstStyle/>
          <a:p>
            <a:fld id="{9376C632-22A3-094E-9097-F3E297A2CAC0}" type="slidenum">
              <a:rPr lang="en-US" smtClean="0"/>
              <a:pPr/>
              <a:t>20</a:t>
            </a:fld>
            <a:endParaRPr lang="en-US"/>
          </a:p>
        </p:txBody>
      </p:sp>
    </p:spTree>
    <p:extLst>
      <p:ext uri="{BB962C8B-B14F-4D97-AF65-F5344CB8AC3E}">
        <p14:creationId xmlns:p14="http://schemas.microsoft.com/office/powerpoint/2010/main" val="26957877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2091878" y="-863600"/>
            <a:ext cx="4960240" cy="6858000"/>
          </a:xfrm>
          <a:prstGeom prst="rect">
            <a:avLst/>
          </a:prstGeom>
        </p:spPr>
      </p:pic>
      <p:sp>
        <p:nvSpPr>
          <p:cNvPr id="3" name="TextBox 2"/>
          <p:cNvSpPr txBox="1"/>
          <p:nvPr/>
        </p:nvSpPr>
        <p:spPr>
          <a:xfrm>
            <a:off x="704850" y="4343400"/>
            <a:ext cx="7734300" cy="923330"/>
          </a:xfrm>
          <a:prstGeom prst="rect">
            <a:avLst/>
          </a:prstGeom>
          <a:noFill/>
        </p:spPr>
        <p:txBody>
          <a:bodyPr wrap="square" rtlCol="0">
            <a:spAutoFit/>
          </a:bodyPr>
          <a:lstStyle/>
          <a:p>
            <a:r>
              <a:rPr lang="en-US" dirty="0" smtClean="0"/>
              <a:t>Observe that  </a:t>
            </a:r>
            <a:r>
              <a:rPr lang="en-US" b="1" i="1" dirty="0" smtClean="0"/>
              <a:t>p(π) - q(</a:t>
            </a:r>
            <a:r>
              <a:rPr lang="en-US" b="1" i="1" dirty="0"/>
              <a:t>π</a:t>
            </a:r>
            <a:r>
              <a:rPr lang="en-US" b="1" i="1" dirty="0" smtClean="0"/>
              <a:t>)= - L. </a:t>
            </a:r>
            <a:r>
              <a:rPr lang="en-US" dirty="0" smtClean="0"/>
              <a:t>Therefore, as </a:t>
            </a:r>
            <a:r>
              <a:rPr lang="en-US" b="1" i="1" dirty="0" err="1" smtClean="0"/>
              <a:t>θ</a:t>
            </a:r>
            <a:r>
              <a:rPr lang="en-US" dirty="0" smtClean="0"/>
              <a:t> swings from </a:t>
            </a:r>
            <a:r>
              <a:rPr lang="en-US" b="1" i="1" dirty="0" smtClean="0"/>
              <a:t>0 </a:t>
            </a:r>
            <a:r>
              <a:rPr lang="en-US" dirty="0" smtClean="0"/>
              <a:t>to </a:t>
            </a:r>
            <a:r>
              <a:rPr lang="en-US" b="1" i="1" dirty="0" smtClean="0"/>
              <a:t>π</a:t>
            </a:r>
            <a:r>
              <a:rPr lang="en-US" dirty="0" smtClean="0"/>
              <a:t>, </a:t>
            </a:r>
            <a:r>
              <a:rPr lang="en-US" b="1" i="1" dirty="0" smtClean="0"/>
              <a:t>p(</a:t>
            </a:r>
            <a:r>
              <a:rPr lang="en-US" b="1" i="1" dirty="0" err="1" smtClean="0"/>
              <a:t>θ</a:t>
            </a:r>
            <a:r>
              <a:rPr lang="en-US" b="1" i="1" dirty="0" smtClean="0"/>
              <a:t>) - q(</a:t>
            </a:r>
            <a:r>
              <a:rPr lang="en-US" b="1" i="1" dirty="0" err="1"/>
              <a:t>θ</a:t>
            </a:r>
            <a:r>
              <a:rPr lang="en-US" b="1" i="1" dirty="0" smtClean="0"/>
              <a:t>) </a:t>
            </a:r>
            <a:r>
              <a:rPr lang="en-US" dirty="0" smtClean="0"/>
              <a:t>passes through a point </a:t>
            </a:r>
            <a:r>
              <a:rPr lang="en-US" b="1" i="1" dirty="0" smtClean="0"/>
              <a:t>θ</a:t>
            </a:r>
            <a:r>
              <a:rPr lang="en-US" b="1" i="1" baseline="-25000" dirty="0" smtClean="0"/>
              <a:t>0</a:t>
            </a:r>
            <a:r>
              <a:rPr lang="en-US" dirty="0" smtClean="0"/>
              <a:t> </a:t>
            </a:r>
            <a:r>
              <a:rPr lang="en-US" dirty="0"/>
              <a:t>at which </a:t>
            </a:r>
            <a:r>
              <a:rPr lang="en-US" b="1" i="1" dirty="0"/>
              <a:t>p(</a:t>
            </a:r>
            <a:r>
              <a:rPr lang="en-US" b="1" i="1" dirty="0" smtClean="0"/>
              <a:t>θ</a:t>
            </a:r>
            <a:r>
              <a:rPr lang="en-US" b="1" i="1" baseline="-25000" dirty="0" smtClean="0"/>
              <a:t>0</a:t>
            </a:r>
            <a:r>
              <a:rPr lang="en-US" b="1" i="1" dirty="0" smtClean="0"/>
              <a:t>) </a:t>
            </a:r>
            <a:r>
              <a:rPr lang="en-US" b="1" i="1" dirty="0"/>
              <a:t>- q(</a:t>
            </a:r>
            <a:r>
              <a:rPr lang="en-US" b="1" i="1" dirty="0" smtClean="0"/>
              <a:t>θ</a:t>
            </a:r>
            <a:r>
              <a:rPr lang="en-US" b="1" i="1" baseline="-25000" dirty="0" smtClean="0"/>
              <a:t>0</a:t>
            </a:r>
            <a:r>
              <a:rPr lang="en-US" b="1" i="1" dirty="0" smtClean="0"/>
              <a:t>) = 0. </a:t>
            </a:r>
            <a:r>
              <a:rPr lang="en-US" dirty="0" smtClean="0"/>
              <a:t>At</a:t>
            </a:r>
            <a:r>
              <a:rPr lang="en-US" b="1" i="1" dirty="0" smtClean="0"/>
              <a:t> </a:t>
            </a:r>
            <a:r>
              <a:rPr lang="en-US" dirty="0" smtClean="0"/>
              <a:t>that point the two bisectors are collinear (</a:t>
            </a:r>
            <a:r>
              <a:rPr lang="en-US" dirty="0" smtClean="0">
                <a:solidFill>
                  <a:srgbClr val="FF0000"/>
                </a:solidFill>
              </a:rPr>
              <a:t>Intermediate value theorem</a:t>
            </a:r>
            <a:r>
              <a:rPr lang="en-US" dirty="0" smtClean="0"/>
              <a:t>). We are done.    </a:t>
            </a:r>
            <a:endParaRPr lang="en-US" b="1" i="1" dirty="0"/>
          </a:p>
        </p:txBody>
      </p:sp>
      <p:sp>
        <p:nvSpPr>
          <p:cNvPr id="4" name="TextBox 3"/>
          <p:cNvSpPr txBox="1"/>
          <p:nvPr/>
        </p:nvSpPr>
        <p:spPr>
          <a:xfrm>
            <a:off x="1142999" y="355600"/>
            <a:ext cx="6858002" cy="369332"/>
          </a:xfrm>
          <a:prstGeom prst="rect">
            <a:avLst/>
          </a:prstGeom>
          <a:noFill/>
        </p:spPr>
        <p:txBody>
          <a:bodyPr wrap="square" rtlCol="0">
            <a:spAutoFit/>
          </a:bodyPr>
          <a:lstStyle/>
          <a:p>
            <a:pPr algn="ctr"/>
            <a:r>
              <a:rPr lang="en-US" dirty="0" smtClean="0"/>
              <a:t>Rotate the coordinate system through angle </a:t>
            </a:r>
            <a:r>
              <a:rPr lang="en-US" i="1" dirty="0" smtClean="0"/>
              <a:t>π</a:t>
            </a:r>
            <a:r>
              <a:rPr lang="en-US" dirty="0" smtClean="0"/>
              <a:t> and pause.</a:t>
            </a:r>
            <a:endParaRPr lang="en-US" dirty="0"/>
          </a:p>
        </p:txBody>
      </p:sp>
      <p:sp>
        <p:nvSpPr>
          <p:cNvPr id="5" name="TextBox 4"/>
          <p:cNvSpPr txBox="1"/>
          <p:nvPr/>
        </p:nvSpPr>
        <p:spPr>
          <a:xfrm>
            <a:off x="990599" y="5715000"/>
            <a:ext cx="7162803" cy="369332"/>
          </a:xfrm>
          <a:prstGeom prst="rect">
            <a:avLst/>
          </a:prstGeom>
          <a:noFill/>
        </p:spPr>
        <p:txBody>
          <a:bodyPr wrap="square" rtlCol="0">
            <a:spAutoFit/>
          </a:bodyPr>
          <a:lstStyle/>
          <a:p>
            <a:pPr algn="ctr"/>
            <a:r>
              <a:rPr lang="en-US" dirty="0" smtClean="0"/>
              <a:t>The prop being circulated might give an intuitive feel for the proof.</a:t>
            </a:r>
            <a:endParaRPr lang="en-US" dirty="0"/>
          </a:p>
        </p:txBody>
      </p:sp>
      <p:sp>
        <p:nvSpPr>
          <p:cNvPr id="6" name="Slide Number Placeholder 5"/>
          <p:cNvSpPr>
            <a:spLocks noGrp="1"/>
          </p:cNvSpPr>
          <p:nvPr>
            <p:ph type="sldNum" sz="quarter" idx="12"/>
          </p:nvPr>
        </p:nvSpPr>
        <p:spPr/>
        <p:txBody>
          <a:bodyPr/>
          <a:lstStyle/>
          <a:p>
            <a:fld id="{9376C632-22A3-094E-9097-F3E297A2CAC0}" type="slidenum">
              <a:rPr lang="en-US" smtClean="0"/>
              <a:pPr/>
              <a:t>21</a:t>
            </a:fld>
            <a:endParaRPr lang="en-US"/>
          </a:p>
        </p:txBody>
      </p:sp>
    </p:spTree>
    <p:extLst>
      <p:ext uri="{BB962C8B-B14F-4D97-AF65-F5344CB8AC3E}">
        <p14:creationId xmlns:p14="http://schemas.microsoft.com/office/powerpoint/2010/main" val="38661411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7900" y="929923"/>
            <a:ext cx="3340274" cy="5486400"/>
          </a:xfrm>
          <a:prstGeom prst="rect">
            <a:avLst/>
          </a:prstGeom>
        </p:spPr>
      </p:pic>
      <p:sp>
        <p:nvSpPr>
          <p:cNvPr id="3" name="TextBox 2"/>
          <p:cNvSpPr txBox="1"/>
          <p:nvPr/>
        </p:nvSpPr>
        <p:spPr>
          <a:xfrm>
            <a:off x="5753101" y="3019926"/>
            <a:ext cx="3022600" cy="307777"/>
          </a:xfrm>
          <a:prstGeom prst="rect">
            <a:avLst/>
          </a:prstGeom>
          <a:noFill/>
        </p:spPr>
        <p:txBody>
          <a:bodyPr wrap="square" rtlCol="0">
            <a:spAutoFit/>
          </a:bodyPr>
          <a:lstStyle/>
          <a:p>
            <a:r>
              <a:rPr lang="en-US" sz="1400" dirty="0" smtClean="0"/>
              <a:t>Salem Gazette, Friday, April 2, 1813</a:t>
            </a:r>
            <a:endParaRPr lang="en-US" sz="1400" dirty="0"/>
          </a:p>
        </p:txBody>
      </p:sp>
      <p:sp>
        <p:nvSpPr>
          <p:cNvPr id="5" name="TextBox 4"/>
          <p:cNvSpPr txBox="1"/>
          <p:nvPr/>
        </p:nvSpPr>
        <p:spPr>
          <a:xfrm>
            <a:off x="355600" y="184393"/>
            <a:ext cx="8191500" cy="369332"/>
          </a:xfrm>
          <a:prstGeom prst="rect">
            <a:avLst/>
          </a:prstGeom>
          <a:noFill/>
        </p:spPr>
        <p:txBody>
          <a:bodyPr wrap="square" rtlCol="0">
            <a:spAutoFit/>
          </a:bodyPr>
          <a:lstStyle/>
          <a:p>
            <a:pPr algn="ctr"/>
            <a:r>
              <a:rPr lang="en-US" b="1" dirty="0" smtClean="0"/>
              <a:t>But still no satisfactory means for treating Gerrymandering</a:t>
            </a:r>
            <a:endParaRPr lang="en-US" b="1" dirty="0"/>
          </a:p>
        </p:txBody>
      </p:sp>
      <p:sp>
        <p:nvSpPr>
          <p:cNvPr id="4" name="Slide Number Placeholder 3"/>
          <p:cNvSpPr>
            <a:spLocks noGrp="1"/>
          </p:cNvSpPr>
          <p:nvPr>
            <p:ph type="sldNum" sz="quarter" idx="12"/>
          </p:nvPr>
        </p:nvSpPr>
        <p:spPr/>
        <p:txBody>
          <a:bodyPr/>
          <a:lstStyle/>
          <a:p>
            <a:fld id="{9376C632-22A3-094E-9097-F3E297A2CAC0}" type="slidenum">
              <a:rPr lang="en-US" smtClean="0"/>
              <a:pPr/>
              <a:t>22</a:t>
            </a:fld>
            <a:endParaRPr lang="en-US"/>
          </a:p>
        </p:txBody>
      </p:sp>
    </p:spTree>
    <p:extLst>
      <p:ext uri="{BB962C8B-B14F-4D97-AF65-F5344CB8AC3E}">
        <p14:creationId xmlns:p14="http://schemas.microsoft.com/office/powerpoint/2010/main" val="1035177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8850" y="2136745"/>
            <a:ext cx="7226300" cy="1200328"/>
          </a:xfrm>
          <a:prstGeom prst="rect">
            <a:avLst/>
          </a:prstGeom>
          <a:noFill/>
        </p:spPr>
        <p:txBody>
          <a:bodyPr wrap="square" rtlCol="0">
            <a:spAutoFit/>
          </a:bodyPr>
          <a:lstStyle/>
          <a:p>
            <a:pPr algn="ctr"/>
            <a:r>
              <a:rPr lang="en-US" sz="2400" b="1" dirty="0" smtClean="0"/>
              <a:t>Part II: the Mathematicians</a:t>
            </a:r>
          </a:p>
          <a:p>
            <a:pPr algn="ctr"/>
            <a:r>
              <a:rPr lang="en-US" sz="2400" b="1" dirty="0" smtClean="0"/>
              <a:t>and</a:t>
            </a:r>
          </a:p>
          <a:p>
            <a:pPr algn="ctr"/>
            <a:r>
              <a:rPr lang="en-US" sz="2400" b="1" dirty="0" smtClean="0"/>
              <a:t>The Scottish Book</a:t>
            </a:r>
            <a:endParaRPr lang="en-US" sz="2400" b="1" dirty="0"/>
          </a:p>
        </p:txBody>
      </p:sp>
      <p:sp>
        <p:nvSpPr>
          <p:cNvPr id="3" name="TextBox 2"/>
          <p:cNvSpPr txBox="1"/>
          <p:nvPr/>
        </p:nvSpPr>
        <p:spPr>
          <a:xfrm>
            <a:off x="590550" y="3937000"/>
            <a:ext cx="7962900" cy="970522"/>
          </a:xfrm>
          <a:prstGeom prst="rect">
            <a:avLst/>
          </a:prstGeom>
          <a:noFill/>
        </p:spPr>
        <p:txBody>
          <a:bodyPr wrap="square" rtlCol="0">
            <a:spAutoFit/>
          </a:bodyPr>
          <a:lstStyle/>
          <a:p>
            <a:pPr algn="ctr">
              <a:lnSpc>
                <a:spcPct val="120000"/>
              </a:lnSpc>
            </a:pPr>
            <a:r>
              <a:rPr lang="en-US" sz="1600" dirty="0" smtClean="0"/>
              <a:t>Caveat</a:t>
            </a:r>
          </a:p>
          <a:p>
            <a:pPr algn="ctr">
              <a:lnSpc>
                <a:spcPct val="120000"/>
              </a:lnSpc>
            </a:pPr>
            <a:r>
              <a:rPr lang="en-US" sz="1600" dirty="0" smtClean="0"/>
              <a:t>I think that what follows is essentially correct, but I am aware of the observation that </a:t>
            </a:r>
          </a:p>
          <a:p>
            <a:pPr algn="ctr">
              <a:lnSpc>
                <a:spcPct val="120000"/>
              </a:lnSpc>
            </a:pPr>
            <a:r>
              <a:rPr lang="en-US" sz="1600" i="1" dirty="0" smtClean="0"/>
              <a:t>“history repeats itself and historians repeat each other”</a:t>
            </a:r>
            <a:r>
              <a:rPr lang="en-US" sz="1600" dirty="0" smtClean="0"/>
              <a:t>.</a:t>
            </a:r>
            <a:endParaRPr lang="en-US" sz="1600" dirty="0"/>
          </a:p>
        </p:txBody>
      </p:sp>
      <p:sp>
        <p:nvSpPr>
          <p:cNvPr id="4" name="Slide Number Placeholder 3"/>
          <p:cNvSpPr>
            <a:spLocks noGrp="1"/>
          </p:cNvSpPr>
          <p:nvPr>
            <p:ph type="sldNum" sz="quarter" idx="12"/>
          </p:nvPr>
        </p:nvSpPr>
        <p:spPr/>
        <p:txBody>
          <a:bodyPr/>
          <a:lstStyle/>
          <a:p>
            <a:fld id="{9376C632-22A3-094E-9097-F3E297A2CAC0}" type="slidenum">
              <a:rPr lang="en-US" smtClean="0"/>
              <a:pPr/>
              <a:t>23</a:t>
            </a:fld>
            <a:endParaRPr lang="en-US"/>
          </a:p>
        </p:txBody>
      </p:sp>
    </p:spTree>
    <p:extLst>
      <p:ext uri="{BB962C8B-B14F-4D97-AF65-F5344CB8AC3E}">
        <p14:creationId xmlns:p14="http://schemas.microsoft.com/office/powerpoint/2010/main" val="2917090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371600"/>
            <a:ext cx="7010400" cy="4572000"/>
          </a:xfrm>
          <a:prstGeom prst="rect">
            <a:avLst/>
          </a:prstGeom>
        </p:spPr>
      </p:pic>
      <p:sp>
        <p:nvSpPr>
          <p:cNvPr id="3" name="TextBox 2"/>
          <p:cNvSpPr txBox="1"/>
          <p:nvPr/>
        </p:nvSpPr>
        <p:spPr>
          <a:xfrm>
            <a:off x="1473200" y="419100"/>
            <a:ext cx="6311900" cy="646331"/>
          </a:xfrm>
          <a:prstGeom prst="rect">
            <a:avLst/>
          </a:prstGeom>
          <a:noFill/>
        </p:spPr>
        <p:txBody>
          <a:bodyPr wrap="square" rtlCol="0">
            <a:spAutoFit/>
          </a:bodyPr>
          <a:lstStyle/>
          <a:p>
            <a:pPr algn="ctr"/>
            <a:r>
              <a:rPr lang="en-US" b="1" dirty="0" smtClean="0"/>
              <a:t>The Scottish café in </a:t>
            </a:r>
            <a:r>
              <a:rPr lang="en-US" b="1" dirty="0" err="1" smtClean="0"/>
              <a:t>Lwów</a:t>
            </a:r>
            <a:r>
              <a:rPr lang="en-US" b="1" dirty="0" smtClean="0"/>
              <a:t>, Poland, circa 1930s</a:t>
            </a:r>
          </a:p>
          <a:p>
            <a:pPr algn="ctr"/>
            <a:r>
              <a:rPr lang="en-US" b="1" dirty="0" smtClean="0"/>
              <a:t>Much of the early work was done here.</a:t>
            </a:r>
            <a:endParaRPr lang="en-US" b="1" dirty="0"/>
          </a:p>
        </p:txBody>
      </p:sp>
      <p:sp>
        <p:nvSpPr>
          <p:cNvPr id="4" name="Slide Number Placeholder 3"/>
          <p:cNvSpPr>
            <a:spLocks noGrp="1"/>
          </p:cNvSpPr>
          <p:nvPr>
            <p:ph type="sldNum" sz="quarter" idx="12"/>
          </p:nvPr>
        </p:nvSpPr>
        <p:spPr/>
        <p:txBody>
          <a:bodyPr/>
          <a:lstStyle/>
          <a:p>
            <a:fld id="{9376C632-22A3-094E-9097-F3E297A2CAC0}" type="slidenum">
              <a:rPr lang="en-US" smtClean="0"/>
              <a:pPr/>
              <a:t>24</a:t>
            </a:fld>
            <a:endParaRPr lang="en-US"/>
          </a:p>
        </p:txBody>
      </p:sp>
    </p:spTree>
    <p:extLst>
      <p:ext uri="{BB962C8B-B14F-4D97-AF65-F5344CB8AC3E}">
        <p14:creationId xmlns:p14="http://schemas.microsoft.com/office/powerpoint/2010/main" val="202638505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914400" y="287261"/>
            <a:ext cx="7213600" cy="5909308"/>
          </a:xfrm>
          <a:prstGeom prst="rect">
            <a:avLst/>
          </a:prstGeom>
        </p:spPr>
        <p:txBody>
          <a:bodyPr wrap="square">
            <a:spAutoFit/>
          </a:bodyPr>
          <a:lstStyle/>
          <a:p>
            <a:endParaRPr lang="en-US" sz="1400" dirty="0"/>
          </a:p>
          <a:p>
            <a:endParaRPr lang="en-US" sz="1400" dirty="0"/>
          </a:p>
          <a:p>
            <a:r>
              <a:rPr lang="en-US" sz="1400" dirty="0"/>
              <a:t>The Scottish Café (Polish: </a:t>
            </a:r>
            <a:r>
              <a:rPr lang="en-US" sz="1400" dirty="0" err="1"/>
              <a:t>Kawiarnia</a:t>
            </a:r>
            <a:r>
              <a:rPr lang="en-US" sz="1400" dirty="0"/>
              <a:t> </a:t>
            </a:r>
            <a:r>
              <a:rPr lang="en-US" sz="1400" dirty="0" err="1"/>
              <a:t>Szkocka</a:t>
            </a:r>
            <a:r>
              <a:rPr lang="en-US" sz="1400" dirty="0"/>
              <a:t>) was the café in </a:t>
            </a:r>
            <a:r>
              <a:rPr lang="en-US" sz="1400" dirty="0" err="1"/>
              <a:t>Lwów</a:t>
            </a:r>
            <a:r>
              <a:rPr lang="en-US" sz="1400" dirty="0"/>
              <a:t>, Poland (now </a:t>
            </a:r>
            <a:r>
              <a:rPr lang="en-US" sz="1400" dirty="0" err="1"/>
              <a:t>Lviv</a:t>
            </a:r>
            <a:r>
              <a:rPr lang="en-US" sz="1400" dirty="0"/>
              <a:t>, Ukraine) where, in the 1930s and 1940s, mathematicians from the </a:t>
            </a:r>
            <a:r>
              <a:rPr lang="en-US" sz="1400" dirty="0" err="1"/>
              <a:t>Lwów</a:t>
            </a:r>
            <a:r>
              <a:rPr lang="en-US" sz="1400" dirty="0"/>
              <a:t> School collaboratively discussed research problems, particularly in functional analysis and topology.</a:t>
            </a:r>
          </a:p>
          <a:p>
            <a:endParaRPr lang="en-US" sz="1400" dirty="0"/>
          </a:p>
          <a:p>
            <a:r>
              <a:rPr lang="en-US" sz="1400" dirty="0"/>
              <a:t>Stanislaw </a:t>
            </a:r>
            <a:r>
              <a:rPr lang="en-US" sz="1400" dirty="0" err="1"/>
              <a:t>Ulam</a:t>
            </a:r>
            <a:r>
              <a:rPr lang="en-US" sz="1400" dirty="0"/>
              <a:t> recounts that the tables of the café had marble tops, so they could write in pencil, directly on the table, during their discussions. To keep the results from being lost, and after becoming annoyed with their writing directly on the table tops, Stefan </a:t>
            </a:r>
            <a:r>
              <a:rPr lang="en-US" sz="1400" dirty="0" err="1"/>
              <a:t>Banach's</a:t>
            </a:r>
            <a:r>
              <a:rPr lang="en-US" sz="1400" dirty="0"/>
              <a:t> wife provided the mathematicians with </a:t>
            </a:r>
            <a:r>
              <a:rPr lang="en-US" sz="1400" u="sng" dirty="0">
                <a:solidFill>
                  <a:srgbClr val="FF0000"/>
                </a:solidFill>
              </a:rPr>
              <a:t>a large notebook</a:t>
            </a:r>
            <a:r>
              <a:rPr lang="en-US" sz="1400" dirty="0"/>
              <a:t>, which was used for writing the problems and answers and eventually became known as the </a:t>
            </a:r>
            <a:r>
              <a:rPr lang="en-US" sz="1400" u="sng" dirty="0">
                <a:solidFill>
                  <a:srgbClr val="FF0000"/>
                </a:solidFill>
              </a:rPr>
              <a:t>Scottish Book</a:t>
            </a:r>
            <a:r>
              <a:rPr lang="en-US" sz="1400" u="sng" dirty="0" smtClean="0">
                <a:solidFill>
                  <a:srgbClr val="FF0000"/>
                </a:solidFill>
              </a:rPr>
              <a:t>. </a:t>
            </a:r>
          </a:p>
          <a:p>
            <a:endParaRPr lang="en-US" sz="1400" u="sng" dirty="0">
              <a:solidFill>
                <a:srgbClr val="FF0000"/>
              </a:solidFill>
            </a:endParaRPr>
          </a:p>
          <a:p>
            <a:r>
              <a:rPr lang="en-US" sz="1400" dirty="0" smtClean="0"/>
              <a:t>The </a:t>
            </a:r>
            <a:r>
              <a:rPr lang="en-US" sz="1400" dirty="0"/>
              <a:t>book—a collection of solved, unsolved, and even probably unsolvable problems—could be borrowed by any of the guests of the café. Solving any of the problems was rewarded with prizes, with the most difficult and challenging problems having expensive prizes (during the Great Depression and on the eve of World War II), such as a bottle of fine brandy.</a:t>
            </a:r>
          </a:p>
          <a:p>
            <a:endParaRPr lang="en-US" sz="1400" dirty="0"/>
          </a:p>
          <a:p>
            <a:r>
              <a:rPr lang="en-US" sz="1400" dirty="0"/>
              <a:t>For </a:t>
            </a:r>
            <a:r>
              <a:rPr lang="en-US" sz="1400" u="sng" dirty="0">
                <a:solidFill>
                  <a:srgbClr val="FF0000"/>
                </a:solidFill>
              </a:rPr>
              <a:t>problem 153</a:t>
            </a:r>
            <a:r>
              <a:rPr lang="en-US" sz="1400" dirty="0"/>
              <a:t>, which was later recognized as being closely related to Stefan </a:t>
            </a:r>
            <a:r>
              <a:rPr lang="en-US" sz="1400" dirty="0" err="1"/>
              <a:t>Banach's</a:t>
            </a:r>
            <a:r>
              <a:rPr lang="en-US" sz="1400" dirty="0"/>
              <a:t> "basis problem", </a:t>
            </a:r>
            <a:r>
              <a:rPr lang="en-US" sz="1400" dirty="0" err="1"/>
              <a:t>Stanisław</a:t>
            </a:r>
            <a:r>
              <a:rPr lang="en-US" sz="1400" dirty="0"/>
              <a:t> Mazur offered the prize of a live goose. This problem was solved only in 1972 by </a:t>
            </a:r>
            <a:r>
              <a:rPr lang="en-US" sz="1400" u="sng" dirty="0">
                <a:solidFill>
                  <a:srgbClr val="FF0000"/>
                </a:solidFill>
              </a:rPr>
              <a:t>Per </a:t>
            </a:r>
            <a:r>
              <a:rPr lang="en-US" sz="1400" u="sng" dirty="0" err="1">
                <a:solidFill>
                  <a:srgbClr val="FF0000"/>
                </a:solidFill>
              </a:rPr>
              <a:t>Enflo</a:t>
            </a:r>
            <a:r>
              <a:rPr lang="en-US" sz="1400" dirty="0"/>
              <a:t>, who was </a:t>
            </a:r>
            <a:r>
              <a:rPr lang="en-US" sz="1400" u="sng" dirty="0">
                <a:solidFill>
                  <a:srgbClr val="FF0000"/>
                </a:solidFill>
              </a:rPr>
              <a:t>presented with the live goose in a ceremony that was broadcast throughout Poland.</a:t>
            </a:r>
          </a:p>
          <a:p>
            <a:endParaRPr lang="en-US" sz="1400" dirty="0"/>
          </a:p>
          <a:p>
            <a:r>
              <a:rPr lang="en-US" sz="1400" dirty="0"/>
              <a:t>The café building now houses the </a:t>
            </a:r>
            <a:r>
              <a:rPr lang="en-US" sz="1400" dirty="0" err="1"/>
              <a:t>Szkotcka</a:t>
            </a:r>
            <a:r>
              <a:rPr lang="en-US" sz="1400" dirty="0"/>
              <a:t> Restaurant &amp; Bar (named for the original Scottish Café) and the Atlas Deluxe hotel at the street address of 27 </a:t>
            </a:r>
            <a:r>
              <a:rPr lang="en-US" sz="1400" dirty="0" err="1"/>
              <a:t>Taras</a:t>
            </a:r>
            <a:r>
              <a:rPr lang="en-US" sz="1400" dirty="0"/>
              <a:t> Shevchenko </a:t>
            </a:r>
            <a:r>
              <a:rPr lang="en-US" sz="1400" dirty="0" err="1"/>
              <a:t>Prospekt</a:t>
            </a:r>
            <a:r>
              <a:rPr lang="en-US" sz="1400" dirty="0"/>
              <a:t>.</a:t>
            </a:r>
          </a:p>
        </p:txBody>
      </p:sp>
      <p:sp>
        <p:nvSpPr>
          <p:cNvPr id="3" name="TextBox 2"/>
          <p:cNvSpPr txBox="1"/>
          <p:nvPr/>
        </p:nvSpPr>
        <p:spPr>
          <a:xfrm>
            <a:off x="698500" y="279400"/>
            <a:ext cx="7620000" cy="369332"/>
          </a:xfrm>
          <a:prstGeom prst="rect">
            <a:avLst/>
          </a:prstGeom>
          <a:noFill/>
        </p:spPr>
        <p:txBody>
          <a:bodyPr wrap="square" rtlCol="0">
            <a:spAutoFit/>
          </a:bodyPr>
          <a:lstStyle/>
          <a:p>
            <a:pPr algn="ctr"/>
            <a:r>
              <a:rPr lang="en-US" b="1" dirty="0" smtClean="0"/>
              <a:t>The Scottish Café in the 1930s</a:t>
            </a:r>
            <a:endParaRPr lang="en-US" b="1" dirty="0"/>
          </a:p>
        </p:txBody>
      </p:sp>
      <p:sp>
        <p:nvSpPr>
          <p:cNvPr id="4" name="Slide Number Placeholder 3"/>
          <p:cNvSpPr>
            <a:spLocks noGrp="1"/>
          </p:cNvSpPr>
          <p:nvPr>
            <p:ph type="sldNum" sz="quarter" idx="12"/>
          </p:nvPr>
        </p:nvSpPr>
        <p:spPr/>
        <p:txBody>
          <a:bodyPr/>
          <a:lstStyle/>
          <a:p>
            <a:fld id="{9376C632-22A3-094E-9097-F3E297A2CAC0}" type="slidenum">
              <a:rPr lang="en-US" smtClean="0"/>
              <a:pPr/>
              <a:t>25</a:t>
            </a:fld>
            <a:endParaRPr lang="en-US"/>
          </a:p>
        </p:txBody>
      </p:sp>
    </p:spTree>
    <p:extLst>
      <p:ext uri="{BB962C8B-B14F-4D97-AF65-F5344CB8AC3E}">
        <p14:creationId xmlns:p14="http://schemas.microsoft.com/office/powerpoint/2010/main" val="2724042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143000"/>
            <a:ext cx="6096000" cy="4572000"/>
          </a:xfrm>
          <a:prstGeom prst="rect">
            <a:avLst/>
          </a:prstGeom>
        </p:spPr>
      </p:pic>
      <p:sp>
        <p:nvSpPr>
          <p:cNvPr id="3" name="TextBox 2"/>
          <p:cNvSpPr txBox="1"/>
          <p:nvPr/>
        </p:nvSpPr>
        <p:spPr>
          <a:xfrm>
            <a:off x="673100" y="297181"/>
            <a:ext cx="7785100" cy="584776"/>
          </a:xfrm>
          <a:prstGeom prst="rect">
            <a:avLst/>
          </a:prstGeom>
          <a:noFill/>
        </p:spPr>
        <p:txBody>
          <a:bodyPr wrap="square" rtlCol="0">
            <a:spAutoFit/>
          </a:bodyPr>
          <a:lstStyle/>
          <a:p>
            <a:pPr algn="ctr"/>
            <a:r>
              <a:rPr lang="en-US" sz="1600" b="1" dirty="0" smtClean="0"/>
              <a:t>Copy of the </a:t>
            </a:r>
            <a:r>
              <a:rPr lang="en-US" sz="1600" b="1" i="1" dirty="0" smtClean="0"/>
              <a:t>Scottish Book </a:t>
            </a:r>
            <a:r>
              <a:rPr lang="en-US" sz="1600" b="1" dirty="0" smtClean="0"/>
              <a:t>on display at </a:t>
            </a:r>
            <a:r>
              <a:rPr lang="en-US" sz="1600" b="1" i="1" dirty="0" smtClean="0"/>
              <a:t>the Library of the Mathematical Institute of the Polish Academy of Sciences </a:t>
            </a:r>
            <a:r>
              <a:rPr lang="en-US" sz="1600" b="1" dirty="0" smtClean="0"/>
              <a:t>in Warsaw</a:t>
            </a:r>
            <a:endParaRPr lang="en-US" sz="1600" b="1" dirty="0"/>
          </a:p>
        </p:txBody>
      </p:sp>
      <p:sp>
        <p:nvSpPr>
          <p:cNvPr id="4" name="TextBox 3"/>
          <p:cNvSpPr txBox="1"/>
          <p:nvPr/>
        </p:nvSpPr>
        <p:spPr>
          <a:xfrm>
            <a:off x="1066800" y="6096000"/>
            <a:ext cx="7213600" cy="338554"/>
          </a:xfrm>
          <a:prstGeom prst="rect">
            <a:avLst/>
          </a:prstGeom>
          <a:noFill/>
        </p:spPr>
        <p:txBody>
          <a:bodyPr wrap="square" rtlCol="0">
            <a:spAutoFit/>
          </a:bodyPr>
          <a:lstStyle/>
          <a:p>
            <a:pPr algn="ctr"/>
            <a:r>
              <a:rPr lang="en-US" sz="1600" dirty="0" smtClean="0"/>
              <a:t>The original book remains in custody of the </a:t>
            </a:r>
            <a:r>
              <a:rPr lang="en-US" sz="1600" dirty="0" err="1" smtClean="0"/>
              <a:t>Banach</a:t>
            </a:r>
            <a:r>
              <a:rPr lang="en-US" sz="1600" dirty="0" smtClean="0"/>
              <a:t> family</a:t>
            </a:r>
            <a:endParaRPr lang="en-US" sz="1600" dirty="0"/>
          </a:p>
        </p:txBody>
      </p:sp>
      <p:sp>
        <p:nvSpPr>
          <p:cNvPr id="5" name="Slide Number Placeholder 4"/>
          <p:cNvSpPr>
            <a:spLocks noGrp="1"/>
          </p:cNvSpPr>
          <p:nvPr>
            <p:ph type="sldNum" sz="quarter" idx="12"/>
          </p:nvPr>
        </p:nvSpPr>
        <p:spPr/>
        <p:txBody>
          <a:bodyPr/>
          <a:lstStyle/>
          <a:p>
            <a:fld id="{9376C632-22A3-094E-9097-F3E297A2CAC0}" type="slidenum">
              <a:rPr lang="en-US" smtClean="0"/>
              <a:pPr/>
              <a:t>26</a:t>
            </a:fld>
            <a:endParaRPr lang="en-US"/>
          </a:p>
        </p:txBody>
      </p:sp>
    </p:spTree>
    <p:extLst>
      <p:ext uri="{BB962C8B-B14F-4D97-AF65-F5344CB8AC3E}">
        <p14:creationId xmlns:p14="http://schemas.microsoft.com/office/powerpoint/2010/main" val="2566812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5800" y="482600"/>
            <a:ext cx="4991100" cy="369332"/>
          </a:xfrm>
          <a:prstGeom prst="rect">
            <a:avLst/>
          </a:prstGeom>
          <a:noFill/>
        </p:spPr>
        <p:txBody>
          <a:bodyPr wrap="square" rtlCol="0">
            <a:spAutoFit/>
          </a:bodyPr>
          <a:lstStyle/>
          <a:p>
            <a:pPr algn="ctr"/>
            <a:r>
              <a:rPr lang="en-US" b="1" dirty="0" smtClean="0"/>
              <a:t>The Scottish Book today</a:t>
            </a:r>
            <a:endParaRPr lang="en-US" b="1" dirty="0"/>
          </a:p>
        </p:txBody>
      </p:sp>
      <p:sp>
        <p:nvSpPr>
          <p:cNvPr id="3" name="TextBox 2"/>
          <p:cNvSpPr txBox="1"/>
          <p:nvPr/>
        </p:nvSpPr>
        <p:spPr>
          <a:xfrm>
            <a:off x="914400" y="1701800"/>
            <a:ext cx="7315200" cy="1265988"/>
          </a:xfrm>
          <a:prstGeom prst="rect">
            <a:avLst/>
          </a:prstGeom>
          <a:noFill/>
        </p:spPr>
        <p:txBody>
          <a:bodyPr wrap="square" rtlCol="0">
            <a:spAutoFit/>
          </a:bodyPr>
          <a:lstStyle/>
          <a:p>
            <a:pPr>
              <a:lnSpc>
                <a:spcPct val="120000"/>
              </a:lnSpc>
            </a:pPr>
            <a:r>
              <a:rPr lang="en-US" sz="1600" dirty="0" smtClean="0"/>
              <a:t>You can buy it on Amazon.  Stan </a:t>
            </a:r>
            <a:r>
              <a:rPr lang="en-US" sz="1600" dirty="0" err="1" smtClean="0"/>
              <a:t>Ulam</a:t>
            </a:r>
            <a:r>
              <a:rPr lang="en-US" sz="1600" dirty="0" smtClean="0"/>
              <a:t> translated the early version into English after coming to the United States. Over the ensuing years, various mathematicians have added to it, solved some of the early-proposed problems and added new problems. </a:t>
            </a:r>
            <a:endParaRPr lang="en-US" sz="1600" dirty="0"/>
          </a:p>
        </p:txBody>
      </p:sp>
      <p:sp>
        <p:nvSpPr>
          <p:cNvPr id="4" name="Slide Number Placeholder 3"/>
          <p:cNvSpPr>
            <a:spLocks noGrp="1"/>
          </p:cNvSpPr>
          <p:nvPr>
            <p:ph type="sldNum" sz="quarter" idx="12"/>
          </p:nvPr>
        </p:nvSpPr>
        <p:spPr/>
        <p:txBody>
          <a:bodyPr/>
          <a:lstStyle/>
          <a:p>
            <a:fld id="{9376C632-22A3-094E-9097-F3E297A2CAC0}" type="slidenum">
              <a:rPr lang="en-US" smtClean="0"/>
              <a:pPr/>
              <a:t>27</a:t>
            </a:fld>
            <a:endParaRPr lang="en-US"/>
          </a:p>
        </p:txBody>
      </p:sp>
    </p:spTree>
    <p:extLst>
      <p:ext uri="{BB962C8B-B14F-4D97-AF65-F5344CB8AC3E}">
        <p14:creationId xmlns:p14="http://schemas.microsoft.com/office/powerpoint/2010/main" val="161580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143000"/>
            <a:ext cx="6096000" cy="4572000"/>
          </a:xfrm>
          <a:prstGeom prst="rect">
            <a:avLst/>
          </a:prstGeom>
        </p:spPr>
      </p:pic>
      <p:sp>
        <p:nvSpPr>
          <p:cNvPr id="3" name="TextBox 2"/>
          <p:cNvSpPr txBox="1"/>
          <p:nvPr/>
        </p:nvSpPr>
        <p:spPr>
          <a:xfrm>
            <a:off x="1047750" y="368300"/>
            <a:ext cx="7048500" cy="646331"/>
          </a:xfrm>
          <a:prstGeom prst="rect">
            <a:avLst/>
          </a:prstGeom>
          <a:noFill/>
        </p:spPr>
        <p:txBody>
          <a:bodyPr wrap="square" rtlCol="0">
            <a:spAutoFit/>
          </a:bodyPr>
          <a:lstStyle/>
          <a:p>
            <a:pPr algn="ctr"/>
            <a:r>
              <a:rPr lang="en-US" b="1" dirty="0" smtClean="0"/>
              <a:t>Current picture of the building that housed the Scottish Café</a:t>
            </a:r>
          </a:p>
          <a:p>
            <a:pPr algn="ctr"/>
            <a:r>
              <a:rPr lang="en-US" b="1" dirty="0" err="1" smtClean="0"/>
              <a:t>Lviv</a:t>
            </a:r>
            <a:r>
              <a:rPr lang="en-US" b="1" dirty="0" smtClean="0"/>
              <a:t>, Ukraine</a:t>
            </a:r>
            <a:endParaRPr lang="en-US" b="1" dirty="0"/>
          </a:p>
        </p:txBody>
      </p:sp>
      <p:sp>
        <p:nvSpPr>
          <p:cNvPr id="4" name="Slide Number Placeholder 3"/>
          <p:cNvSpPr>
            <a:spLocks noGrp="1"/>
          </p:cNvSpPr>
          <p:nvPr>
            <p:ph type="sldNum" sz="quarter" idx="12"/>
          </p:nvPr>
        </p:nvSpPr>
        <p:spPr/>
        <p:txBody>
          <a:bodyPr/>
          <a:lstStyle/>
          <a:p>
            <a:fld id="{9376C632-22A3-094E-9097-F3E297A2CAC0}" type="slidenum">
              <a:rPr lang="en-US" smtClean="0"/>
              <a:pPr/>
              <a:t>28</a:t>
            </a:fld>
            <a:endParaRPr lang="en-US"/>
          </a:p>
        </p:txBody>
      </p:sp>
    </p:spTree>
    <p:extLst>
      <p:ext uri="{BB962C8B-B14F-4D97-AF65-F5344CB8AC3E}">
        <p14:creationId xmlns:p14="http://schemas.microsoft.com/office/powerpoint/2010/main" val="178243860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5900" y="1168400"/>
            <a:ext cx="3456878" cy="4572000"/>
          </a:xfrm>
          <a:prstGeom prst="rect">
            <a:avLst/>
          </a:prstGeom>
        </p:spPr>
      </p:pic>
      <p:pic>
        <p:nvPicPr>
          <p:cNvPr id="4" name="Picture 3"/>
          <p:cNvPicPr>
            <a:picLocks noChangeAspect="1"/>
          </p:cNvPicPr>
          <p:nvPr/>
        </p:nvPicPr>
        <p:blipFill>
          <a:blip r:embed="rId3"/>
          <a:stretch>
            <a:fillRect/>
          </a:stretch>
        </p:blipFill>
        <p:spPr>
          <a:xfrm>
            <a:off x="876301" y="1168400"/>
            <a:ext cx="3174299" cy="4572000"/>
          </a:xfrm>
          <a:prstGeom prst="rect">
            <a:avLst/>
          </a:prstGeom>
        </p:spPr>
      </p:pic>
      <p:sp>
        <p:nvSpPr>
          <p:cNvPr id="5" name="TextBox 4"/>
          <p:cNvSpPr txBox="1"/>
          <p:nvPr/>
        </p:nvSpPr>
        <p:spPr>
          <a:xfrm>
            <a:off x="2419350" y="584200"/>
            <a:ext cx="4305300" cy="369332"/>
          </a:xfrm>
          <a:prstGeom prst="rect">
            <a:avLst/>
          </a:prstGeom>
          <a:noFill/>
        </p:spPr>
        <p:txBody>
          <a:bodyPr wrap="square" rtlCol="0">
            <a:spAutoFit/>
          </a:bodyPr>
          <a:lstStyle/>
          <a:p>
            <a:pPr algn="ctr"/>
            <a:r>
              <a:rPr lang="en-US" b="1" dirty="0" smtClean="0"/>
              <a:t>The mathematicians</a:t>
            </a:r>
            <a:endParaRPr lang="en-US" b="1" dirty="0"/>
          </a:p>
        </p:txBody>
      </p:sp>
      <p:sp>
        <p:nvSpPr>
          <p:cNvPr id="6" name="TextBox 5"/>
          <p:cNvSpPr txBox="1"/>
          <p:nvPr/>
        </p:nvSpPr>
        <p:spPr>
          <a:xfrm>
            <a:off x="1117600" y="6007101"/>
            <a:ext cx="2742500" cy="369332"/>
          </a:xfrm>
          <a:prstGeom prst="rect">
            <a:avLst/>
          </a:prstGeom>
          <a:noFill/>
        </p:spPr>
        <p:txBody>
          <a:bodyPr wrap="square" rtlCol="0">
            <a:spAutoFit/>
          </a:bodyPr>
          <a:lstStyle/>
          <a:p>
            <a:pPr algn="ctr"/>
            <a:r>
              <a:rPr lang="en-US" b="1" dirty="0" err="1" smtClean="0"/>
              <a:t>Steinhaus</a:t>
            </a:r>
            <a:r>
              <a:rPr lang="en-US" b="1" dirty="0" smtClean="0"/>
              <a:t> (1887, 1972)  </a:t>
            </a:r>
            <a:endParaRPr lang="en-US" b="1" dirty="0"/>
          </a:p>
        </p:txBody>
      </p:sp>
      <p:sp>
        <p:nvSpPr>
          <p:cNvPr id="9" name="TextBox 8"/>
          <p:cNvSpPr txBox="1"/>
          <p:nvPr/>
        </p:nvSpPr>
        <p:spPr>
          <a:xfrm>
            <a:off x="6045200" y="5994400"/>
            <a:ext cx="2260600" cy="369332"/>
          </a:xfrm>
          <a:prstGeom prst="rect">
            <a:avLst/>
          </a:prstGeom>
          <a:noFill/>
        </p:spPr>
        <p:txBody>
          <a:bodyPr wrap="square" rtlCol="0">
            <a:spAutoFit/>
          </a:bodyPr>
          <a:lstStyle/>
          <a:p>
            <a:pPr algn="ctr"/>
            <a:r>
              <a:rPr lang="en-US" b="1" dirty="0" err="1" smtClean="0"/>
              <a:t>Banach</a:t>
            </a:r>
            <a:r>
              <a:rPr lang="en-US" b="1" dirty="0" smtClean="0"/>
              <a:t> (1892</a:t>
            </a:r>
            <a:r>
              <a:rPr lang="en-US" b="1" smtClean="0"/>
              <a:t>, 1945)</a:t>
            </a:r>
            <a:endParaRPr lang="en-US" b="1" dirty="0"/>
          </a:p>
        </p:txBody>
      </p:sp>
      <p:sp>
        <p:nvSpPr>
          <p:cNvPr id="3" name="Slide Number Placeholder 2"/>
          <p:cNvSpPr>
            <a:spLocks noGrp="1"/>
          </p:cNvSpPr>
          <p:nvPr>
            <p:ph type="sldNum" sz="quarter" idx="12"/>
          </p:nvPr>
        </p:nvSpPr>
        <p:spPr/>
        <p:txBody>
          <a:bodyPr/>
          <a:lstStyle/>
          <a:p>
            <a:fld id="{9376C632-22A3-094E-9097-F3E297A2CAC0}" type="slidenum">
              <a:rPr lang="en-US" smtClean="0"/>
              <a:pPr/>
              <a:t>29</a:t>
            </a:fld>
            <a:endParaRPr lang="en-US"/>
          </a:p>
        </p:txBody>
      </p:sp>
    </p:spTree>
    <p:extLst>
      <p:ext uri="{BB962C8B-B14F-4D97-AF65-F5344CB8AC3E}">
        <p14:creationId xmlns:p14="http://schemas.microsoft.com/office/powerpoint/2010/main" val="18249199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2450" y="740539"/>
            <a:ext cx="8039100" cy="1171603"/>
          </a:xfrm>
          <a:prstGeom prst="rect">
            <a:avLst/>
          </a:prstGeom>
        </p:spPr>
        <p:txBody>
          <a:bodyPr wrap="square">
            <a:spAutoFit/>
          </a:bodyPr>
          <a:lstStyle/>
          <a:p>
            <a:pPr>
              <a:lnSpc>
                <a:spcPct val="110000"/>
              </a:lnSpc>
            </a:pPr>
            <a:r>
              <a:rPr lang="en-US" sz="1600" dirty="0"/>
              <a:t>“Fair” division of an asset is an old and continuing problem. The Supreme Court gerrymandering cases in Wisconsin and Pennsylvania constitute recent examples. The mathematics of fair division, begun in Poland in the 1930s, has matured into a sophisticated branch of modern </a:t>
            </a:r>
            <a:r>
              <a:rPr lang="en-US" sz="1600" dirty="0" smtClean="0"/>
              <a:t>mathematics</a:t>
            </a:r>
            <a:endParaRPr lang="en-US" sz="1600" dirty="0"/>
          </a:p>
        </p:txBody>
      </p:sp>
      <p:sp>
        <p:nvSpPr>
          <p:cNvPr id="3" name="TextBox 2"/>
          <p:cNvSpPr txBox="1"/>
          <p:nvPr/>
        </p:nvSpPr>
        <p:spPr>
          <a:xfrm>
            <a:off x="548640" y="1968500"/>
            <a:ext cx="8046720" cy="2525819"/>
          </a:xfrm>
          <a:prstGeom prst="rect">
            <a:avLst/>
          </a:prstGeom>
          <a:noFill/>
        </p:spPr>
        <p:txBody>
          <a:bodyPr wrap="square" rtlCol="0">
            <a:spAutoFit/>
          </a:bodyPr>
          <a:lstStyle/>
          <a:p>
            <a:pPr>
              <a:lnSpc>
                <a:spcPct val="110000"/>
              </a:lnSpc>
            </a:pPr>
            <a:r>
              <a:rPr lang="en-US" sz="1600" dirty="0" smtClean="0"/>
              <a:t>“The general subject of fair division has been studied extensively using mathematical tools, and some of that study proved very useful in practice for problems such as dividing estates or fishing grounds.</a:t>
            </a:r>
          </a:p>
          <a:p>
            <a:pPr>
              <a:lnSpc>
                <a:spcPct val="110000"/>
              </a:lnSpc>
            </a:pPr>
            <a:r>
              <a:rPr lang="en-US" sz="1600" dirty="0" smtClean="0"/>
              <a:t> </a:t>
            </a:r>
          </a:p>
          <a:p>
            <a:pPr>
              <a:lnSpc>
                <a:spcPct val="110000"/>
              </a:lnSpc>
            </a:pPr>
            <a:r>
              <a:rPr lang="en-US" sz="1600" dirty="0" smtClean="0"/>
              <a:t>For gerrymandering, however, there is still no widely accepted fair solution.  On the contrary, this October Pablo </a:t>
            </a:r>
            <a:r>
              <a:rPr lang="en-US" sz="1600" dirty="0" err="1" smtClean="0"/>
              <a:t>Soberón</a:t>
            </a:r>
            <a:r>
              <a:rPr lang="en-US" sz="1600" dirty="0" smtClean="0"/>
              <a:t> of Northeastern University showed that a biased cartographer could apply mathematics to gerrymander on purpose, without even using strange shapes for the districts.”</a:t>
            </a:r>
            <a:r>
              <a:rPr lang="en-US" sz="1600" dirty="0" smtClean="0">
                <a:solidFill>
                  <a:srgbClr val="FF0000"/>
                </a:solidFill>
              </a:rPr>
              <a:t>  (Hill, 2018)</a:t>
            </a:r>
            <a:br>
              <a:rPr lang="en-US" sz="1600" dirty="0" smtClean="0">
                <a:solidFill>
                  <a:srgbClr val="FF0000"/>
                </a:solidFill>
              </a:rPr>
            </a:br>
            <a:r>
              <a:rPr lang="en-US" sz="1600" dirty="0" smtClean="0"/>
              <a:t> </a:t>
            </a:r>
            <a:endParaRPr lang="en-US" sz="1600" dirty="0"/>
          </a:p>
        </p:txBody>
      </p:sp>
      <p:sp>
        <p:nvSpPr>
          <p:cNvPr id="4" name="TextBox 3"/>
          <p:cNvSpPr txBox="1"/>
          <p:nvPr/>
        </p:nvSpPr>
        <p:spPr>
          <a:xfrm>
            <a:off x="568960" y="4451788"/>
            <a:ext cx="8039100" cy="830997"/>
          </a:xfrm>
          <a:prstGeom prst="rect">
            <a:avLst/>
          </a:prstGeom>
          <a:noFill/>
        </p:spPr>
        <p:txBody>
          <a:bodyPr wrap="square" rtlCol="0">
            <a:spAutoFit/>
          </a:bodyPr>
          <a:lstStyle/>
          <a:p>
            <a:r>
              <a:rPr lang="en-US" sz="1600" dirty="0" smtClean="0"/>
              <a:t>I restrict most of my presentation to the seminal work that was done in Poland in the 1930s.  About half is mathematics and half is about the mathematicians; their story simultaneously charms, inspires and distresses.  </a:t>
            </a:r>
            <a:endParaRPr lang="en-US" sz="1600" dirty="0"/>
          </a:p>
        </p:txBody>
      </p:sp>
      <p:sp>
        <p:nvSpPr>
          <p:cNvPr id="5" name="TextBox 4"/>
          <p:cNvSpPr txBox="1"/>
          <p:nvPr/>
        </p:nvSpPr>
        <p:spPr>
          <a:xfrm>
            <a:off x="4229100" y="330200"/>
            <a:ext cx="1223299" cy="369332"/>
          </a:xfrm>
          <a:prstGeom prst="rect">
            <a:avLst/>
          </a:prstGeom>
          <a:noFill/>
        </p:spPr>
        <p:txBody>
          <a:bodyPr wrap="none" rtlCol="0">
            <a:spAutoFit/>
          </a:bodyPr>
          <a:lstStyle/>
          <a:p>
            <a:r>
              <a:rPr lang="en-US" b="1" dirty="0" smtClean="0"/>
              <a:t>Overview</a:t>
            </a:r>
            <a:endParaRPr lang="en-US" b="1" dirty="0"/>
          </a:p>
        </p:txBody>
      </p:sp>
      <p:sp>
        <p:nvSpPr>
          <p:cNvPr id="6" name="TextBox 5"/>
          <p:cNvSpPr txBox="1"/>
          <p:nvPr/>
        </p:nvSpPr>
        <p:spPr>
          <a:xfrm>
            <a:off x="548640" y="5503277"/>
            <a:ext cx="8046720" cy="338554"/>
          </a:xfrm>
          <a:prstGeom prst="rect">
            <a:avLst/>
          </a:prstGeom>
          <a:noFill/>
        </p:spPr>
        <p:txBody>
          <a:bodyPr wrap="square" rtlCol="0">
            <a:spAutoFit/>
          </a:bodyPr>
          <a:lstStyle/>
          <a:p>
            <a:pPr algn="ctr"/>
            <a:r>
              <a:rPr lang="en-US" sz="1600" dirty="0" smtClean="0"/>
              <a:t>And a marginally related personal anecdote.</a:t>
            </a:r>
            <a:endParaRPr lang="en-US" sz="1600" dirty="0"/>
          </a:p>
        </p:txBody>
      </p:sp>
      <p:sp>
        <p:nvSpPr>
          <p:cNvPr id="7" name="Slide Number Placeholder 6"/>
          <p:cNvSpPr>
            <a:spLocks noGrp="1"/>
          </p:cNvSpPr>
          <p:nvPr>
            <p:ph type="sldNum" sz="quarter" idx="12"/>
          </p:nvPr>
        </p:nvSpPr>
        <p:spPr/>
        <p:txBody>
          <a:bodyPr/>
          <a:lstStyle/>
          <a:p>
            <a:fld id="{9376C632-22A3-094E-9097-F3E297A2CAC0}" type="slidenum">
              <a:rPr lang="en-US" smtClean="0"/>
              <a:pPr/>
              <a:t>3</a:t>
            </a:fld>
            <a:endParaRPr lang="en-US"/>
          </a:p>
        </p:txBody>
      </p:sp>
    </p:spTree>
    <p:extLst>
      <p:ext uri="{BB962C8B-B14F-4D97-AF65-F5344CB8AC3E}">
        <p14:creationId xmlns:p14="http://schemas.microsoft.com/office/powerpoint/2010/main" val="2764532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24809" y="1231900"/>
            <a:ext cx="2832817" cy="4572000"/>
          </a:xfrm>
          <a:prstGeom prst="rect">
            <a:avLst/>
          </a:prstGeom>
        </p:spPr>
      </p:pic>
      <p:sp>
        <p:nvSpPr>
          <p:cNvPr id="3" name="TextBox 2"/>
          <p:cNvSpPr txBox="1"/>
          <p:nvPr/>
        </p:nvSpPr>
        <p:spPr>
          <a:xfrm>
            <a:off x="1955800" y="609600"/>
            <a:ext cx="5549900" cy="369332"/>
          </a:xfrm>
          <a:prstGeom prst="rect">
            <a:avLst/>
          </a:prstGeom>
          <a:noFill/>
        </p:spPr>
        <p:txBody>
          <a:bodyPr wrap="square" rtlCol="0">
            <a:spAutoFit/>
          </a:bodyPr>
          <a:lstStyle/>
          <a:p>
            <a:pPr algn="ctr"/>
            <a:r>
              <a:rPr lang="en-US" b="1" dirty="0"/>
              <a:t>The </a:t>
            </a:r>
            <a:r>
              <a:rPr lang="en-US" b="1" dirty="0" smtClean="0"/>
              <a:t>mathematicians (</a:t>
            </a:r>
            <a:r>
              <a:rPr lang="en-US" b="1" smtClean="0"/>
              <a:t>2)</a:t>
            </a:r>
            <a:endParaRPr lang="en-US" b="1" dirty="0"/>
          </a:p>
        </p:txBody>
      </p:sp>
      <p:sp>
        <p:nvSpPr>
          <p:cNvPr id="5" name="TextBox 4"/>
          <p:cNvSpPr txBox="1"/>
          <p:nvPr/>
        </p:nvSpPr>
        <p:spPr>
          <a:xfrm>
            <a:off x="4559300" y="6139181"/>
            <a:ext cx="3467100" cy="369332"/>
          </a:xfrm>
          <a:prstGeom prst="rect">
            <a:avLst/>
          </a:prstGeom>
          <a:noFill/>
        </p:spPr>
        <p:txBody>
          <a:bodyPr wrap="square" rtlCol="0">
            <a:spAutoFit/>
          </a:bodyPr>
          <a:lstStyle/>
          <a:p>
            <a:pPr algn="ctr"/>
            <a:r>
              <a:rPr lang="en-US" b="1" dirty="0" err="1" smtClean="0"/>
              <a:t>Ulam</a:t>
            </a:r>
            <a:r>
              <a:rPr lang="en-US" b="1" dirty="0" smtClean="0"/>
              <a:t> (1909, 1984)</a:t>
            </a:r>
            <a:endParaRPr lang="en-US" b="1" dirty="0"/>
          </a:p>
        </p:txBody>
      </p:sp>
      <p:pic>
        <p:nvPicPr>
          <p:cNvPr id="6" name="Picture 5"/>
          <p:cNvPicPr>
            <a:picLocks noChangeAspect="1"/>
          </p:cNvPicPr>
          <p:nvPr/>
        </p:nvPicPr>
        <p:blipFill>
          <a:blip r:embed="rId3"/>
          <a:stretch>
            <a:fillRect/>
          </a:stretch>
        </p:blipFill>
        <p:spPr>
          <a:xfrm>
            <a:off x="533400" y="1231900"/>
            <a:ext cx="3742403" cy="4572000"/>
          </a:xfrm>
          <a:prstGeom prst="rect">
            <a:avLst/>
          </a:prstGeom>
        </p:spPr>
      </p:pic>
      <p:sp>
        <p:nvSpPr>
          <p:cNvPr id="7" name="TextBox 6"/>
          <p:cNvSpPr txBox="1"/>
          <p:nvPr/>
        </p:nvSpPr>
        <p:spPr>
          <a:xfrm>
            <a:off x="1104900" y="6139181"/>
            <a:ext cx="2616200" cy="369332"/>
          </a:xfrm>
          <a:prstGeom prst="rect">
            <a:avLst/>
          </a:prstGeom>
          <a:noFill/>
        </p:spPr>
        <p:txBody>
          <a:bodyPr wrap="square" rtlCol="0">
            <a:spAutoFit/>
          </a:bodyPr>
          <a:lstStyle/>
          <a:p>
            <a:pPr algn="ctr"/>
            <a:r>
              <a:rPr lang="en-US" b="1" dirty="0" err="1" smtClean="0"/>
              <a:t>Borsuk</a:t>
            </a:r>
            <a:r>
              <a:rPr lang="en-US" b="1" dirty="0" smtClean="0"/>
              <a:t> (1905, 1982)</a:t>
            </a:r>
            <a:endParaRPr lang="en-US" b="1" dirty="0"/>
          </a:p>
        </p:txBody>
      </p:sp>
      <p:sp>
        <p:nvSpPr>
          <p:cNvPr id="4" name="Slide Number Placeholder 3"/>
          <p:cNvSpPr>
            <a:spLocks noGrp="1"/>
          </p:cNvSpPr>
          <p:nvPr>
            <p:ph type="sldNum" sz="quarter" idx="12"/>
          </p:nvPr>
        </p:nvSpPr>
        <p:spPr/>
        <p:txBody>
          <a:bodyPr/>
          <a:lstStyle/>
          <a:p>
            <a:fld id="{9376C632-22A3-094E-9097-F3E297A2CAC0}" type="slidenum">
              <a:rPr lang="en-US" smtClean="0"/>
              <a:pPr/>
              <a:t>30</a:t>
            </a:fld>
            <a:endParaRPr lang="en-US"/>
          </a:p>
        </p:txBody>
      </p:sp>
    </p:spTree>
    <p:extLst>
      <p:ext uri="{BB962C8B-B14F-4D97-AF65-F5344CB8AC3E}">
        <p14:creationId xmlns:p14="http://schemas.microsoft.com/office/powerpoint/2010/main" val="3784990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0400" y="596900"/>
            <a:ext cx="7658100" cy="369332"/>
          </a:xfrm>
          <a:prstGeom prst="rect">
            <a:avLst/>
          </a:prstGeom>
          <a:noFill/>
        </p:spPr>
        <p:txBody>
          <a:bodyPr wrap="square" rtlCol="0">
            <a:spAutoFit/>
          </a:bodyPr>
          <a:lstStyle/>
          <a:p>
            <a:pPr algn="ctr"/>
            <a:r>
              <a:rPr lang="en-US" b="1" dirty="0" smtClean="0"/>
              <a:t>Hugo </a:t>
            </a:r>
            <a:r>
              <a:rPr lang="en-US" b="1" dirty="0" err="1" smtClean="0"/>
              <a:t>Steinhaus</a:t>
            </a:r>
            <a:endParaRPr lang="en-US" b="1" dirty="0"/>
          </a:p>
        </p:txBody>
      </p:sp>
      <p:sp>
        <p:nvSpPr>
          <p:cNvPr id="3" name="TextBox 2"/>
          <p:cNvSpPr txBox="1"/>
          <p:nvPr/>
        </p:nvSpPr>
        <p:spPr>
          <a:xfrm>
            <a:off x="1104900" y="1524000"/>
            <a:ext cx="6946900" cy="3925177"/>
          </a:xfrm>
          <a:prstGeom prst="rect">
            <a:avLst/>
          </a:prstGeom>
          <a:noFill/>
        </p:spPr>
        <p:txBody>
          <a:bodyPr wrap="square" rtlCol="0">
            <a:spAutoFit/>
          </a:bodyPr>
          <a:lstStyle/>
          <a:p>
            <a:pPr>
              <a:lnSpc>
                <a:spcPct val="120000"/>
              </a:lnSpc>
            </a:pPr>
            <a:r>
              <a:rPr lang="en-US" sz="1600" dirty="0" err="1" smtClean="0"/>
              <a:t>Steinhaus</a:t>
            </a:r>
            <a:r>
              <a:rPr lang="en-US" sz="1600" dirty="0" smtClean="0"/>
              <a:t> was the senior member of the Scottish café crowd. Apparently, he was </a:t>
            </a:r>
            <a:r>
              <a:rPr lang="en-US" sz="1600" dirty="0"/>
              <a:t>t</a:t>
            </a:r>
            <a:r>
              <a:rPr lang="en-US" sz="1600" dirty="0" smtClean="0"/>
              <a:t>he first to state the Ham Sandwich Theorem.  </a:t>
            </a:r>
          </a:p>
          <a:p>
            <a:pPr>
              <a:lnSpc>
                <a:spcPct val="120000"/>
              </a:lnSpc>
            </a:pPr>
            <a:endParaRPr lang="en-US" sz="1600" dirty="0" smtClean="0"/>
          </a:p>
          <a:p>
            <a:pPr>
              <a:lnSpc>
                <a:spcPct val="120000"/>
              </a:lnSpc>
            </a:pPr>
            <a:r>
              <a:rPr lang="en-US" sz="1600" dirty="0" smtClean="0"/>
              <a:t>During the Soviet occupation of </a:t>
            </a:r>
            <a:r>
              <a:rPr lang="en-US" sz="1600" dirty="0" err="1" smtClean="0"/>
              <a:t>Lwów</a:t>
            </a:r>
            <a:r>
              <a:rPr lang="en-US" sz="1600" dirty="0" smtClean="0"/>
              <a:t>, he  continued to teach at the reconstituted university.  </a:t>
            </a:r>
          </a:p>
          <a:p>
            <a:pPr>
              <a:lnSpc>
                <a:spcPct val="120000"/>
              </a:lnSpc>
            </a:pPr>
            <a:endParaRPr lang="en-US" sz="1600" dirty="0" smtClean="0"/>
          </a:p>
          <a:p>
            <a:pPr>
              <a:lnSpc>
                <a:spcPct val="120000"/>
              </a:lnSpc>
            </a:pPr>
            <a:r>
              <a:rPr lang="en-US" sz="1600" dirty="0" smtClean="0"/>
              <a:t>He was of Jewish origin, and during the subsequent Nazi occupation he assumed the identity of a deceased forest ranger and taught clandestine classes. </a:t>
            </a:r>
          </a:p>
          <a:p>
            <a:pPr>
              <a:lnSpc>
                <a:spcPct val="120000"/>
              </a:lnSpc>
            </a:pPr>
            <a:endParaRPr lang="en-US" sz="1600" dirty="0" smtClean="0"/>
          </a:p>
          <a:p>
            <a:pPr>
              <a:lnSpc>
                <a:spcPct val="120000"/>
              </a:lnSpc>
            </a:pPr>
            <a:r>
              <a:rPr lang="en-US" sz="1600" dirty="0" smtClean="0"/>
              <a:t>According to Marc </a:t>
            </a:r>
            <a:r>
              <a:rPr lang="en-US" sz="1600" dirty="0" err="1" smtClean="0"/>
              <a:t>Kac</a:t>
            </a:r>
            <a:r>
              <a:rPr lang="en-US" sz="1600" dirty="0" smtClean="0"/>
              <a:t>, his biographer, the happiest day of his life was the 24 hours between the departure of the Germans and the second arrival of the Soviets. </a:t>
            </a:r>
            <a:endParaRPr lang="en-US" sz="1600" dirty="0"/>
          </a:p>
        </p:txBody>
      </p:sp>
      <p:sp>
        <p:nvSpPr>
          <p:cNvPr id="4" name="Slide Number Placeholder 3"/>
          <p:cNvSpPr>
            <a:spLocks noGrp="1"/>
          </p:cNvSpPr>
          <p:nvPr>
            <p:ph type="sldNum" sz="quarter" idx="12"/>
          </p:nvPr>
        </p:nvSpPr>
        <p:spPr/>
        <p:txBody>
          <a:bodyPr/>
          <a:lstStyle/>
          <a:p>
            <a:fld id="{9376C632-22A3-094E-9097-F3E297A2CAC0}" type="slidenum">
              <a:rPr lang="en-US" smtClean="0"/>
              <a:pPr/>
              <a:t>31</a:t>
            </a:fld>
            <a:endParaRPr lang="en-US"/>
          </a:p>
        </p:txBody>
      </p:sp>
    </p:spTree>
    <p:extLst>
      <p:ext uri="{BB962C8B-B14F-4D97-AF65-F5344CB8AC3E}">
        <p14:creationId xmlns:p14="http://schemas.microsoft.com/office/powerpoint/2010/main" val="1852617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1575594"/>
            <a:ext cx="7315200" cy="4221668"/>
          </a:xfrm>
          <a:prstGeom prst="rect">
            <a:avLst/>
          </a:prstGeom>
        </p:spPr>
        <p:txBody>
          <a:bodyPr>
            <a:spAutoFit/>
          </a:bodyPr>
          <a:lstStyle/>
          <a:p>
            <a:pPr>
              <a:lnSpc>
                <a:spcPct val="120000"/>
              </a:lnSpc>
            </a:pPr>
            <a:r>
              <a:rPr lang="en-US" sz="1400" dirty="0"/>
              <a:t>After the outbreak of World War II, in September 1939, </a:t>
            </a:r>
            <a:r>
              <a:rPr lang="en-US" sz="1400" dirty="0" err="1"/>
              <a:t>Lwów</a:t>
            </a:r>
            <a:r>
              <a:rPr lang="en-US" sz="1400" dirty="0"/>
              <a:t> was taken over by the Soviet Union. </a:t>
            </a:r>
            <a:r>
              <a:rPr lang="en-US" sz="1400" dirty="0" err="1"/>
              <a:t>Banach</a:t>
            </a:r>
            <a:r>
              <a:rPr lang="en-US" sz="1400" dirty="0"/>
              <a:t> became a member of the Academy of Sciences of Ukraine and was dean of </a:t>
            </a:r>
            <a:r>
              <a:rPr lang="en-US" sz="1400" dirty="0" err="1"/>
              <a:t>Lwów</a:t>
            </a:r>
            <a:r>
              <a:rPr lang="en-US" sz="1400" dirty="0"/>
              <a:t> University's Department of Mathematics and Physics</a:t>
            </a:r>
            <a:r>
              <a:rPr lang="en-US" sz="1400" dirty="0" smtClean="0"/>
              <a:t>.</a:t>
            </a:r>
          </a:p>
          <a:p>
            <a:pPr>
              <a:lnSpc>
                <a:spcPct val="120000"/>
              </a:lnSpc>
            </a:pPr>
            <a:r>
              <a:rPr lang="en-US" sz="1400" dirty="0" smtClean="0"/>
              <a:t> </a:t>
            </a:r>
          </a:p>
          <a:p>
            <a:pPr>
              <a:lnSpc>
                <a:spcPct val="120000"/>
              </a:lnSpc>
            </a:pPr>
            <a:r>
              <a:rPr lang="en-US" sz="1400" dirty="0" smtClean="0"/>
              <a:t>In </a:t>
            </a:r>
            <a:r>
              <a:rPr lang="en-US" sz="1400" dirty="0"/>
              <a:t>1941, when the Germans took over </a:t>
            </a:r>
            <a:r>
              <a:rPr lang="en-US" sz="1400" dirty="0" err="1"/>
              <a:t>Lwów</a:t>
            </a:r>
            <a:r>
              <a:rPr lang="en-US" sz="1400" dirty="0"/>
              <a:t>, all institutions of higher education were closed to Poles</a:t>
            </a:r>
            <a:r>
              <a:rPr lang="en-US" sz="1400" dirty="0" smtClean="0"/>
              <a:t>.</a:t>
            </a:r>
          </a:p>
          <a:p>
            <a:pPr>
              <a:lnSpc>
                <a:spcPct val="120000"/>
              </a:lnSpc>
            </a:pPr>
            <a:r>
              <a:rPr lang="en-US" sz="1400" dirty="0" smtClean="0"/>
              <a:t> </a:t>
            </a:r>
          </a:p>
          <a:p>
            <a:pPr>
              <a:lnSpc>
                <a:spcPct val="120000"/>
              </a:lnSpc>
            </a:pPr>
            <a:r>
              <a:rPr lang="en-US" sz="1400" dirty="0" smtClean="0"/>
              <a:t>As </a:t>
            </a:r>
            <a:r>
              <a:rPr lang="en-US" sz="1400" dirty="0"/>
              <a:t>a result, </a:t>
            </a:r>
            <a:r>
              <a:rPr lang="en-US" sz="1400" dirty="0" err="1"/>
              <a:t>Banach</a:t>
            </a:r>
            <a:r>
              <a:rPr lang="en-US" sz="1400" dirty="0"/>
              <a:t> was forced to earn a living as a </a:t>
            </a:r>
            <a:r>
              <a:rPr lang="en-US" sz="1400" dirty="0">
                <a:solidFill>
                  <a:srgbClr val="FF0000"/>
                </a:solidFill>
              </a:rPr>
              <a:t>feeder of lice </a:t>
            </a:r>
            <a:r>
              <a:rPr lang="en-US" sz="1400" dirty="0"/>
              <a:t>at Rudolf </a:t>
            </a:r>
            <a:r>
              <a:rPr lang="en-US" sz="1400" dirty="0" err="1"/>
              <a:t>Weigl's</a:t>
            </a:r>
            <a:r>
              <a:rPr lang="en-US" sz="1400" dirty="0"/>
              <a:t> Institute for Study of Typhus and Virology. While the job carried the risk of infection with typhus, it protected him from being sent to slave labor in Germany and from other forms of repression</a:t>
            </a:r>
            <a:r>
              <a:rPr lang="en-US" sz="1400" dirty="0" smtClean="0"/>
              <a:t>.</a:t>
            </a:r>
          </a:p>
          <a:p>
            <a:pPr>
              <a:lnSpc>
                <a:spcPct val="120000"/>
              </a:lnSpc>
            </a:pPr>
            <a:endParaRPr lang="en-US" sz="1400" dirty="0" smtClean="0"/>
          </a:p>
          <a:p>
            <a:pPr>
              <a:lnSpc>
                <a:spcPct val="120000"/>
              </a:lnSpc>
            </a:pPr>
            <a:r>
              <a:rPr lang="en-US" sz="1400" dirty="0" smtClean="0"/>
              <a:t>When </a:t>
            </a:r>
            <a:r>
              <a:rPr lang="en-US" sz="1400" dirty="0"/>
              <a:t>the Soviets recaptured </a:t>
            </a:r>
            <a:r>
              <a:rPr lang="en-US" sz="1400" dirty="0" err="1"/>
              <a:t>Lwów</a:t>
            </a:r>
            <a:r>
              <a:rPr lang="en-US" sz="1400" dirty="0"/>
              <a:t> in 1944, </a:t>
            </a:r>
            <a:r>
              <a:rPr lang="en-US" sz="1400" dirty="0" err="1"/>
              <a:t>Banach</a:t>
            </a:r>
            <a:r>
              <a:rPr lang="en-US" sz="1400" dirty="0"/>
              <a:t> reestablished the University. However, because the Soviets were removing Poles from Soviet-annexed formerly-Polish territories, </a:t>
            </a:r>
            <a:r>
              <a:rPr lang="en-US" sz="1400" dirty="0" err="1"/>
              <a:t>Banach</a:t>
            </a:r>
            <a:r>
              <a:rPr lang="en-US" sz="1400" dirty="0"/>
              <a:t> prepared to return to </a:t>
            </a:r>
            <a:r>
              <a:rPr lang="en-US" sz="1400" dirty="0" err="1"/>
              <a:t>Kraków</a:t>
            </a:r>
            <a:r>
              <a:rPr lang="en-US" sz="1400" dirty="0"/>
              <a:t>. Before he could do so, he died in August 1945, having been diagnosed seven months earlier with lung cancer.</a:t>
            </a:r>
          </a:p>
        </p:txBody>
      </p:sp>
      <p:sp>
        <p:nvSpPr>
          <p:cNvPr id="4" name="TextBox 3"/>
          <p:cNvSpPr txBox="1"/>
          <p:nvPr/>
        </p:nvSpPr>
        <p:spPr>
          <a:xfrm>
            <a:off x="1193800" y="533400"/>
            <a:ext cx="7035800" cy="369332"/>
          </a:xfrm>
          <a:prstGeom prst="rect">
            <a:avLst/>
          </a:prstGeom>
          <a:noFill/>
        </p:spPr>
        <p:txBody>
          <a:bodyPr wrap="square" rtlCol="0">
            <a:spAutoFit/>
          </a:bodyPr>
          <a:lstStyle/>
          <a:p>
            <a:pPr algn="ctr"/>
            <a:r>
              <a:rPr lang="en-US" b="1" dirty="0" smtClean="0"/>
              <a:t>Stefan </a:t>
            </a:r>
            <a:r>
              <a:rPr lang="en-US" b="1" dirty="0" err="1" smtClean="0"/>
              <a:t>Banach’s</a:t>
            </a:r>
            <a:r>
              <a:rPr lang="en-US" b="1" dirty="0" smtClean="0"/>
              <a:t> life during the 30s and 40s</a:t>
            </a:r>
            <a:endParaRPr lang="en-US" b="1" dirty="0"/>
          </a:p>
        </p:txBody>
      </p:sp>
      <p:sp>
        <p:nvSpPr>
          <p:cNvPr id="2" name="Slide Number Placeholder 1"/>
          <p:cNvSpPr>
            <a:spLocks noGrp="1"/>
          </p:cNvSpPr>
          <p:nvPr>
            <p:ph type="sldNum" sz="quarter" idx="12"/>
          </p:nvPr>
        </p:nvSpPr>
        <p:spPr/>
        <p:txBody>
          <a:bodyPr/>
          <a:lstStyle/>
          <a:p>
            <a:fld id="{9376C632-22A3-094E-9097-F3E297A2CAC0}" type="slidenum">
              <a:rPr lang="en-US" smtClean="0"/>
              <a:pPr/>
              <a:t>32</a:t>
            </a:fld>
            <a:endParaRPr lang="en-US"/>
          </a:p>
        </p:txBody>
      </p:sp>
    </p:spTree>
    <p:extLst>
      <p:ext uri="{BB962C8B-B14F-4D97-AF65-F5344CB8AC3E}">
        <p14:creationId xmlns:p14="http://schemas.microsoft.com/office/powerpoint/2010/main" val="1310717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3500" y="825500"/>
            <a:ext cx="6261100" cy="369332"/>
          </a:xfrm>
          <a:prstGeom prst="rect">
            <a:avLst/>
          </a:prstGeom>
          <a:noFill/>
        </p:spPr>
        <p:txBody>
          <a:bodyPr wrap="square" rtlCol="0">
            <a:spAutoFit/>
          </a:bodyPr>
          <a:lstStyle/>
          <a:p>
            <a:pPr algn="ctr"/>
            <a:r>
              <a:rPr lang="en-US" b="1" dirty="0" smtClean="0"/>
              <a:t>Stanislaw </a:t>
            </a:r>
            <a:r>
              <a:rPr lang="en-US" b="1" dirty="0" err="1" smtClean="0"/>
              <a:t>Ulam</a:t>
            </a:r>
            <a:endParaRPr lang="en-US" b="1" dirty="0"/>
          </a:p>
        </p:txBody>
      </p:sp>
      <p:sp>
        <p:nvSpPr>
          <p:cNvPr id="3" name="TextBox 2"/>
          <p:cNvSpPr txBox="1"/>
          <p:nvPr/>
        </p:nvSpPr>
        <p:spPr>
          <a:xfrm>
            <a:off x="1352550" y="1727200"/>
            <a:ext cx="6438900" cy="1894878"/>
          </a:xfrm>
          <a:prstGeom prst="rect">
            <a:avLst/>
          </a:prstGeom>
          <a:noFill/>
        </p:spPr>
        <p:txBody>
          <a:bodyPr wrap="square" rtlCol="0">
            <a:spAutoFit/>
          </a:bodyPr>
          <a:lstStyle/>
          <a:p>
            <a:pPr>
              <a:lnSpc>
                <a:spcPct val="120000"/>
              </a:lnSpc>
            </a:pPr>
            <a:r>
              <a:rPr lang="en-US" sz="1400" dirty="0" smtClean="0"/>
              <a:t>He was here visiting the United States in September 1939 when Germany invaded Poland. Von Neumann had invited him to spend some time at the Princeton Institute of Advanced Study.  He remained in the USA and wound up at the Los Alamos National Laboratory located in New Mexico.</a:t>
            </a:r>
          </a:p>
          <a:p>
            <a:pPr>
              <a:lnSpc>
                <a:spcPct val="120000"/>
              </a:lnSpc>
            </a:pPr>
            <a:endParaRPr lang="en-US" sz="1400" dirty="0"/>
          </a:p>
          <a:p>
            <a:pPr>
              <a:lnSpc>
                <a:spcPct val="120000"/>
              </a:lnSpc>
            </a:pPr>
            <a:r>
              <a:rPr lang="en-US" sz="1400" dirty="0" smtClean="0"/>
              <a:t>The hydrogen bomb design involves the Teller-</a:t>
            </a:r>
            <a:r>
              <a:rPr lang="en-US" sz="1400" dirty="0" err="1" smtClean="0"/>
              <a:t>Ulam</a:t>
            </a:r>
            <a:r>
              <a:rPr lang="en-US" sz="1400" dirty="0" smtClean="0"/>
              <a:t> idea for initiating a thermonuclear reaction. </a:t>
            </a:r>
            <a:endParaRPr lang="en-US" sz="1400" dirty="0"/>
          </a:p>
        </p:txBody>
      </p:sp>
      <p:sp>
        <p:nvSpPr>
          <p:cNvPr id="4" name="TextBox 3"/>
          <p:cNvSpPr txBox="1"/>
          <p:nvPr/>
        </p:nvSpPr>
        <p:spPr>
          <a:xfrm>
            <a:off x="1333500" y="3784600"/>
            <a:ext cx="6446520" cy="1119281"/>
          </a:xfrm>
          <a:prstGeom prst="rect">
            <a:avLst/>
          </a:prstGeom>
          <a:noFill/>
        </p:spPr>
        <p:txBody>
          <a:bodyPr wrap="square" rtlCol="0">
            <a:spAutoFit/>
          </a:bodyPr>
          <a:lstStyle/>
          <a:p>
            <a:pPr>
              <a:lnSpc>
                <a:spcPct val="120000"/>
              </a:lnSpc>
            </a:pPr>
            <a:r>
              <a:rPr lang="en-US" sz="1400" dirty="0" err="1" smtClean="0"/>
              <a:t>Ulam</a:t>
            </a:r>
            <a:r>
              <a:rPr lang="en-US" sz="1400" dirty="0" smtClean="0"/>
              <a:t> made many contributions to mathematics, both pure and applied.  While at Los Alamos he pioneered the Monte Carlo method for solving otherwise intractable problems in applied mathematics.  That method is a workhorse in </a:t>
            </a:r>
            <a:r>
              <a:rPr lang="en-US" sz="1400" dirty="0"/>
              <a:t>v</a:t>
            </a:r>
            <a:r>
              <a:rPr lang="en-US" sz="1400" dirty="0" smtClean="0"/>
              <a:t>arious fields today. </a:t>
            </a:r>
            <a:endParaRPr lang="en-US" sz="1400" dirty="0"/>
          </a:p>
        </p:txBody>
      </p:sp>
      <p:sp>
        <p:nvSpPr>
          <p:cNvPr id="5" name="Slide Number Placeholder 4"/>
          <p:cNvSpPr>
            <a:spLocks noGrp="1"/>
          </p:cNvSpPr>
          <p:nvPr>
            <p:ph type="sldNum" sz="quarter" idx="12"/>
          </p:nvPr>
        </p:nvSpPr>
        <p:spPr/>
        <p:txBody>
          <a:bodyPr/>
          <a:lstStyle/>
          <a:p>
            <a:fld id="{9376C632-22A3-094E-9097-F3E297A2CAC0}" type="slidenum">
              <a:rPr lang="en-US" smtClean="0"/>
              <a:pPr/>
              <a:t>33</a:t>
            </a:fld>
            <a:endParaRPr lang="en-US"/>
          </a:p>
        </p:txBody>
      </p:sp>
    </p:spTree>
    <p:extLst>
      <p:ext uri="{BB962C8B-B14F-4D97-AF65-F5344CB8AC3E}">
        <p14:creationId xmlns:p14="http://schemas.microsoft.com/office/powerpoint/2010/main" val="2825268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4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16551" y="1540236"/>
            <a:ext cx="5486400" cy="4114800"/>
          </a:xfrm>
          <a:prstGeom prst="rect">
            <a:avLst/>
          </a:prstGeom>
        </p:spPr>
      </p:pic>
      <p:sp>
        <p:nvSpPr>
          <p:cNvPr id="3" name="TextBox 2"/>
          <p:cNvSpPr txBox="1"/>
          <p:nvPr/>
        </p:nvSpPr>
        <p:spPr>
          <a:xfrm>
            <a:off x="1511300" y="304800"/>
            <a:ext cx="6362700" cy="369332"/>
          </a:xfrm>
          <a:prstGeom prst="rect">
            <a:avLst/>
          </a:prstGeom>
          <a:noFill/>
        </p:spPr>
        <p:txBody>
          <a:bodyPr wrap="square" rtlCol="0">
            <a:spAutoFit/>
          </a:bodyPr>
          <a:lstStyle/>
          <a:p>
            <a:pPr algn="ctr"/>
            <a:r>
              <a:rPr lang="en-US" b="1" dirty="0" smtClean="0"/>
              <a:t>Stanislaus </a:t>
            </a:r>
            <a:r>
              <a:rPr lang="en-US" b="1" dirty="0" err="1" smtClean="0"/>
              <a:t>Ulam</a:t>
            </a:r>
            <a:r>
              <a:rPr lang="en-US" b="1" dirty="0" smtClean="0"/>
              <a:t> was a family man</a:t>
            </a:r>
            <a:endParaRPr lang="en-US" b="1" dirty="0"/>
          </a:p>
        </p:txBody>
      </p:sp>
      <p:sp>
        <p:nvSpPr>
          <p:cNvPr id="4" name="TextBox 3"/>
          <p:cNvSpPr txBox="1"/>
          <p:nvPr/>
        </p:nvSpPr>
        <p:spPr>
          <a:xfrm>
            <a:off x="6604000" y="4978400"/>
            <a:ext cx="2387600" cy="738664"/>
          </a:xfrm>
          <a:prstGeom prst="rect">
            <a:avLst/>
          </a:prstGeom>
          <a:noFill/>
        </p:spPr>
        <p:txBody>
          <a:bodyPr wrap="square" rtlCol="0">
            <a:spAutoFit/>
          </a:bodyPr>
          <a:lstStyle/>
          <a:p>
            <a:pPr algn="ctr"/>
            <a:r>
              <a:rPr lang="en-US" sz="1400" dirty="0" smtClean="0"/>
              <a:t>“From Cardinals to Chaos”, </a:t>
            </a:r>
            <a:r>
              <a:rPr lang="en-US" sz="1400" i="1" dirty="0" smtClean="0"/>
              <a:t>Cambridge University Press, 1989</a:t>
            </a:r>
            <a:endParaRPr lang="en-US" sz="1400" i="1" dirty="0"/>
          </a:p>
        </p:txBody>
      </p:sp>
      <p:sp>
        <p:nvSpPr>
          <p:cNvPr id="5" name="TextBox 4"/>
          <p:cNvSpPr txBox="1"/>
          <p:nvPr/>
        </p:nvSpPr>
        <p:spPr>
          <a:xfrm>
            <a:off x="6604000" y="2870200"/>
            <a:ext cx="2387600" cy="307777"/>
          </a:xfrm>
          <a:prstGeom prst="rect">
            <a:avLst/>
          </a:prstGeom>
          <a:noFill/>
        </p:spPr>
        <p:txBody>
          <a:bodyPr wrap="square" rtlCol="0">
            <a:spAutoFit/>
          </a:bodyPr>
          <a:lstStyle/>
          <a:p>
            <a:r>
              <a:rPr lang="en-US" sz="1400" dirty="0" smtClean="0"/>
              <a:t>Claire became a ballerina.</a:t>
            </a:r>
            <a:endParaRPr lang="en-US" sz="1400" dirty="0"/>
          </a:p>
        </p:txBody>
      </p:sp>
      <p:sp>
        <p:nvSpPr>
          <p:cNvPr id="6" name="Slide Number Placeholder 5"/>
          <p:cNvSpPr>
            <a:spLocks noGrp="1"/>
          </p:cNvSpPr>
          <p:nvPr>
            <p:ph type="sldNum" sz="quarter" idx="12"/>
          </p:nvPr>
        </p:nvSpPr>
        <p:spPr/>
        <p:txBody>
          <a:bodyPr/>
          <a:lstStyle/>
          <a:p>
            <a:fld id="{9376C632-22A3-094E-9097-F3E297A2CAC0}" type="slidenum">
              <a:rPr lang="en-US" smtClean="0"/>
              <a:pPr/>
              <a:t>34</a:t>
            </a:fld>
            <a:endParaRPr lang="en-US"/>
          </a:p>
        </p:txBody>
      </p:sp>
    </p:spTree>
    <p:extLst>
      <p:ext uri="{BB962C8B-B14F-4D97-AF65-F5344CB8AC3E}">
        <p14:creationId xmlns:p14="http://schemas.microsoft.com/office/powerpoint/2010/main" val="372056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4350" y="848648"/>
            <a:ext cx="8115300" cy="3600986"/>
          </a:xfrm>
          <a:prstGeom prst="rect">
            <a:avLst/>
          </a:prstGeom>
        </p:spPr>
        <p:txBody>
          <a:bodyPr wrap="square">
            <a:spAutoFit/>
          </a:bodyPr>
          <a:lstStyle/>
          <a:p>
            <a:pPr algn="ctr"/>
            <a:r>
              <a:rPr lang="en-US" b="1" dirty="0"/>
              <a:t>A Personal </a:t>
            </a:r>
            <a:r>
              <a:rPr lang="en-US" b="1" dirty="0" smtClean="0"/>
              <a:t>Anecdote (1)</a:t>
            </a:r>
            <a:endParaRPr lang="en-US" b="1" dirty="0"/>
          </a:p>
          <a:p>
            <a:endParaRPr lang="en-US" sz="1400" dirty="0"/>
          </a:p>
          <a:p>
            <a:pPr algn="ctr"/>
            <a:r>
              <a:rPr lang="en-US" sz="1400" dirty="0"/>
              <a:t> </a:t>
            </a:r>
            <a:r>
              <a:rPr lang="en-US" sz="1400" dirty="0" smtClean="0"/>
              <a:t>An </a:t>
            </a:r>
            <a:r>
              <a:rPr lang="en-US" sz="1400" dirty="0"/>
              <a:t>error in an early-college-level math calculation that had significant </a:t>
            </a:r>
            <a:r>
              <a:rPr lang="en-US" sz="1400" dirty="0" smtClean="0"/>
              <a:t>consequences</a:t>
            </a:r>
            <a:endParaRPr lang="en-US" sz="1400" dirty="0"/>
          </a:p>
          <a:p>
            <a:pPr algn="ctr"/>
            <a:endParaRPr lang="en-US" sz="1400" dirty="0"/>
          </a:p>
          <a:p>
            <a:pPr algn="ctr"/>
            <a:r>
              <a:rPr lang="en-US" sz="1400" dirty="0"/>
              <a:t>Time span: January, February, March, 1954</a:t>
            </a:r>
          </a:p>
          <a:p>
            <a:pPr algn="ctr"/>
            <a:endParaRPr lang="en-US" sz="1400" dirty="0"/>
          </a:p>
          <a:p>
            <a:pPr algn="ctr"/>
            <a:r>
              <a:rPr lang="en-US" sz="1400" dirty="0"/>
              <a:t>Place: Nam Island, Bikini Atoll, Marshall Islands</a:t>
            </a:r>
          </a:p>
          <a:p>
            <a:pPr algn="ctr"/>
            <a:endParaRPr lang="en-US" sz="1400" dirty="0"/>
          </a:p>
          <a:p>
            <a:pPr algn="ctr"/>
            <a:r>
              <a:rPr lang="en-US" sz="1400" dirty="0"/>
              <a:t>Situation: Preparation for the test of the Bravo Thermonuclear Device </a:t>
            </a:r>
            <a:r>
              <a:rPr lang="en-US" sz="1400" dirty="0">
                <a:solidFill>
                  <a:srgbClr val="FF0000"/>
                </a:solidFill>
              </a:rPr>
              <a:t>(Teller-</a:t>
            </a:r>
            <a:r>
              <a:rPr lang="en-US" sz="1400" dirty="0" err="1">
                <a:solidFill>
                  <a:srgbClr val="FF0000"/>
                </a:solidFill>
              </a:rPr>
              <a:t>Ulam</a:t>
            </a:r>
            <a:r>
              <a:rPr lang="en-US" sz="1400" dirty="0">
                <a:solidFill>
                  <a:srgbClr val="FF0000"/>
                </a:solidFill>
              </a:rPr>
              <a:t> design)</a:t>
            </a:r>
          </a:p>
          <a:p>
            <a:pPr algn="ctr"/>
            <a:endParaRPr lang="en-US" sz="1400" dirty="0"/>
          </a:p>
          <a:p>
            <a:pPr algn="ctr"/>
            <a:r>
              <a:rPr lang="en-US" sz="1400" dirty="0"/>
              <a:t>I was a member of a group of physicists tasked with recording the first few milliseconds of the reaction history of the device.</a:t>
            </a:r>
          </a:p>
          <a:p>
            <a:pPr algn="ctr"/>
            <a:endParaRPr lang="en-US" sz="1400" dirty="0"/>
          </a:p>
          <a:p>
            <a:pPr algn="ctr"/>
            <a:r>
              <a:rPr lang="en-US" sz="1400" dirty="0"/>
              <a:t>An array of sixteen 10” diameter, 7500-feet-long evacuated pipes would transport neutrons and gamma rays from the explosion to a recording bunker that contained the electronic recording equipment.</a:t>
            </a:r>
          </a:p>
        </p:txBody>
      </p:sp>
      <p:sp>
        <p:nvSpPr>
          <p:cNvPr id="3" name="TextBox 2"/>
          <p:cNvSpPr txBox="1"/>
          <p:nvPr/>
        </p:nvSpPr>
        <p:spPr>
          <a:xfrm>
            <a:off x="512064" y="4527779"/>
            <a:ext cx="8119872" cy="307777"/>
          </a:xfrm>
          <a:prstGeom prst="rect">
            <a:avLst/>
          </a:prstGeom>
          <a:noFill/>
        </p:spPr>
        <p:txBody>
          <a:bodyPr wrap="square" rtlCol="0">
            <a:spAutoFit/>
          </a:bodyPr>
          <a:lstStyle/>
          <a:p>
            <a:pPr algn="ctr"/>
            <a:r>
              <a:rPr lang="en-US" sz="1400" dirty="0"/>
              <a:t>The pipes had to be straight, not level, and </a:t>
            </a:r>
            <a:r>
              <a:rPr lang="en-US" sz="1400" dirty="0">
                <a:solidFill>
                  <a:srgbClr val="FF0000"/>
                </a:solidFill>
              </a:rPr>
              <a:t>thereby hangs the story. </a:t>
            </a:r>
          </a:p>
        </p:txBody>
      </p:sp>
      <p:sp>
        <p:nvSpPr>
          <p:cNvPr id="4" name="Rectangle 3"/>
          <p:cNvSpPr/>
          <p:nvPr/>
        </p:nvSpPr>
        <p:spPr>
          <a:xfrm>
            <a:off x="548640" y="5027136"/>
            <a:ext cx="8046720" cy="523220"/>
          </a:xfrm>
          <a:prstGeom prst="rect">
            <a:avLst/>
          </a:prstGeom>
        </p:spPr>
        <p:txBody>
          <a:bodyPr wrap="square">
            <a:spAutoFit/>
          </a:bodyPr>
          <a:lstStyle/>
          <a:p>
            <a:pPr algn="ctr"/>
            <a:r>
              <a:rPr lang="en-US" sz="1400" dirty="0"/>
              <a:t>A seasoned contract surveyor had the job of aligning a reference pipe located near the center of </a:t>
            </a:r>
            <a:r>
              <a:rPr lang="en-US" sz="1400" dirty="0" smtClean="0"/>
              <a:t>the</a:t>
            </a:r>
          </a:p>
          <a:p>
            <a:pPr algn="ctr"/>
            <a:r>
              <a:rPr lang="en-US" sz="1400" dirty="0" smtClean="0"/>
              <a:t>4 </a:t>
            </a:r>
            <a:r>
              <a:rPr lang="en-US" sz="1400" dirty="0"/>
              <a:t>X 4 array. </a:t>
            </a:r>
            <a:r>
              <a:rPr lang="en-US" sz="1400" dirty="0" smtClean="0"/>
              <a:t> </a:t>
            </a:r>
            <a:r>
              <a:rPr lang="en-US" sz="1400" dirty="0"/>
              <a:t>A</a:t>
            </a:r>
            <a:r>
              <a:rPr lang="en-US" sz="1400" dirty="0" smtClean="0"/>
              <a:t> </a:t>
            </a:r>
            <a:r>
              <a:rPr lang="en-US" sz="1400" dirty="0"/>
              <a:t>group of technicians would align the remaining pipes relative to the reference pipe.</a:t>
            </a:r>
          </a:p>
        </p:txBody>
      </p:sp>
      <p:sp>
        <p:nvSpPr>
          <p:cNvPr id="5" name="Slide Number Placeholder 4"/>
          <p:cNvSpPr>
            <a:spLocks noGrp="1"/>
          </p:cNvSpPr>
          <p:nvPr>
            <p:ph type="sldNum" sz="quarter" idx="12"/>
          </p:nvPr>
        </p:nvSpPr>
        <p:spPr/>
        <p:txBody>
          <a:bodyPr/>
          <a:lstStyle/>
          <a:p>
            <a:fld id="{9376C632-22A3-094E-9097-F3E297A2CAC0}" type="slidenum">
              <a:rPr lang="en-US" smtClean="0"/>
              <a:pPr/>
              <a:t>35</a:t>
            </a:fld>
            <a:endParaRPr lang="en-US"/>
          </a:p>
        </p:txBody>
      </p:sp>
    </p:spTree>
    <p:extLst>
      <p:ext uri="{BB962C8B-B14F-4D97-AF65-F5344CB8AC3E}">
        <p14:creationId xmlns:p14="http://schemas.microsoft.com/office/powerpoint/2010/main" val="743434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3583" y="678934"/>
            <a:ext cx="2716834" cy="369332"/>
          </a:xfrm>
          <a:prstGeom prst="rect">
            <a:avLst/>
          </a:prstGeom>
        </p:spPr>
        <p:txBody>
          <a:bodyPr wrap="none">
            <a:spAutoFit/>
          </a:bodyPr>
          <a:lstStyle/>
          <a:p>
            <a:pPr algn="ctr"/>
            <a:r>
              <a:rPr lang="en-US" b="1" dirty="0"/>
              <a:t>A Personal Anecdote </a:t>
            </a:r>
            <a:r>
              <a:rPr lang="en-US" b="1" dirty="0" smtClean="0"/>
              <a:t>(2)</a:t>
            </a:r>
            <a:endParaRPr lang="en-US" b="1" dirty="0"/>
          </a:p>
        </p:txBody>
      </p:sp>
      <p:sp>
        <p:nvSpPr>
          <p:cNvPr id="3" name="Rectangle 2"/>
          <p:cNvSpPr/>
          <p:nvPr/>
        </p:nvSpPr>
        <p:spPr>
          <a:xfrm>
            <a:off x="457200" y="1272739"/>
            <a:ext cx="8229600" cy="1894878"/>
          </a:xfrm>
          <a:prstGeom prst="rect">
            <a:avLst/>
          </a:prstGeom>
        </p:spPr>
        <p:txBody>
          <a:bodyPr>
            <a:spAutoFit/>
          </a:bodyPr>
          <a:lstStyle/>
          <a:p>
            <a:pPr algn="ctr">
              <a:lnSpc>
                <a:spcPct val="120000"/>
              </a:lnSpc>
            </a:pPr>
            <a:r>
              <a:rPr lang="en-US" sz="1400" dirty="0"/>
              <a:t>So here is what happened: The surveyor aligned the reference pipe. </a:t>
            </a:r>
            <a:endParaRPr lang="en-US" sz="1400" dirty="0" smtClean="0"/>
          </a:p>
          <a:p>
            <a:pPr algn="ctr">
              <a:lnSpc>
                <a:spcPct val="120000"/>
              </a:lnSpc>
            </a:pPr>
            <a:endParaRPr lang="en-US" sz="1400" dirty="0" smtClean="0"/>
          </a:p>
          <a:p>
            <a:pPr algn="ctr">
              <a:lnSpc>
                <a:spcPct val="120000"/>
              </a:lnSpc>
            </a:pPr>
            <a:r>
              <a:rPr lang="en-US" sz="1400" dirty="0" smtClean="0"/>
              <a:t>We</a:t>
            </a:r>
            <a:r>
              <a:rPr lang="en-US" sz="1400" dirty="0"/>
              <a:t>, the physicists in the Diagnostic Group from Lawrence Livermore National Laboratory, checked to see if we could get a gamma ray signal through the pipe. We could not. </a:t>
            </a:r>
            <a:endParaRPr lang="en-US" sz="1400" dirty="0" smtClean="0"/>
          </a:p>
          <a:p>
            <a:pPr algn="ctr">
              <a:lnSpc>
                <a:spcPct val="120000"/>
              </a:lnSpc>
            </a:pPr>
            <a:endParaRPr lang="en-US" sz="1400" dirty="0" smtClean="0"/>
          </a:p>
          <a:p>
            <a:pPr algn="ctr">
              <a:lnSpc>
                <a:spcPct val="120000"/>
              </a:lnSpc>
            </a:pPr>
            <a:r>
              <a:rPr lang="en-US" sz="1400" dirty="0" smtClean="0"/>
              <a:t>The </a:t>
            </a:r>
            <a:r>
              <a:rPr lang="en-US" sz="1400" dirty="0"/>
              <a:t>surveyor assured us that he knew what he was doing and dismissed </a:t>
            </a:r>
            <a:r>
              <a:rPr lang="en-US" sz="1400" dirty="0" smtClean="0"/>
              <a:t>us</a:t>
            </a:r>
          </a:p>
          <a:p>
            <a:pPr algn="ctr">
              <a:lnSpc>
                <a:spcPct val="120000"/>
              </a:lnSpc>
            </a:pPr>
            <a:r>
              <a:rPr lang="en-US" sz="1400" dirty="0" smtClean="0"/>
              <a:t>as </a:t>
            </a:r>
            <a:r>
              <a:rPr lang="en-US" sz="1400" dirty="0"/>
              <a:t>a bunch </a:t>
            </a:r>
            <a:r>
              <a:rPr lang="en-US" sz="1400"/>
              <a:t>of </a:t>
            </a:r>
            <a:r>
              <a:rPr lang="en-US" sz="1400" smtClean="0"/>
              <a:t>amateurs </a:t>
            </a:r>
            <a:r>
              <a:rPr lang="en-US" sz="1400" dirty="0"/>
              <a:t>(our mean age was 27 </a:t>
            </a:r>
            <a:r>
              <a:rPr lang="en-US" sz="1400"/>
              <a:t>years</a:t>
            </a:r>
            <a:r>
              <a:rPr lang="en-US" sz="1400" smtClean="0"/>
              <a:t>). </a:t>
            </a:r>
            <a:endParaRPr lang="en-US" sz="1400" dirty="0"/>
          </a:p>
        </p:txBody>
      </p:sp>
      <p:sp>
        <p:nvSpPr>
          <p:cNvPr id="4" name="TextBox 3"/>
          <p:cNvSpPr txBox="1"/>
          <p:nvPr/>
        </p:nvSpPr>
        <p:spPr>
          <a:xfrm>
            <a:off x="457200" y="3416300"/>
            <a:ext cx="8229600" cy="1384995"/>
          </a:xfrm>
          <a:prstGeom prst="rect">
            <a:avLst/>
          </a:prstGeom>
          <a:noFill/>
        </p:spPr>
        <p:txBody>
          <a:bodyPr wrap="square" rtlCol="0">
            <a:spAutoFit/>
          </a:bodyPr>
          <a:lstStyle/>
          <a:p>
            <a:pPr algn="ctr"/>
            <a:r>
              <a:rPr lang="en-US" sz="1400" dirty="0"/>
              <a:t>We went through this sequence three times. Same result. </a:t>
            </a:r>
            <a:endParaRPr lang="en-US" sz="1400" dirty="0" smtClean="0"/>
          </a:p>
          <a:p>
            <a:pPr algn="ctr"/>
            <a:endParaRPr lang="en-US" sz="1400" dirty="0"/>
          </a:p>
          <a:p>
            <a:pPr algn="ctr"/>
            <a:r>
              <a:rPr lang="en-US" sz="1400" dirty="0" smtClean="0">
                <a:solidFill>
                  <a:srgbClr val="FF0000"/>
                </a:solidFill>
              </a:rPr>
              <a:t>Shot </a:t>
            </a:r>
            <a:r>
              <a:rPr lang="en-US" sz="1400" dirty="0">
                <a:solidFill>
                  <a:srgbClr val="FF0000"/>
                </a:solidFill>
              </a:rPr>
              <a:t>schedule is closing in on us; still no signal. </a:t>
            </a:r>
            <a:endParaRPr lang="en-US" sz="1400" dirty="0" smtClean="0">
              <a:solidFill>
                <a:srgbClr val="FF0000"/>
              </a:solidFill>
            </a:endParaRPr>
          </a:p>
          <a:p>
            <a:pPr algn="ctr"/>
            <a:endParaRPr lang="en-US" sz="1400" dirty="0" smtClean="0"/>
          </a:p>
          <a:p>
            <a:pPr algn="ctr"/>
            <a:r>
              <a:rPr lang="en-US" sz="1400" dirty="0" smtClean="0"/>
              <a:t>So</a:t>
            </a:r>
            <a:r>
              <a:rPr lang="en-US" sz="1400" dirty="0"/>
              <a:t>, on a Sunday, our group aligned the reference pipe, got a signal through, and proceeded to complete preparing our detectors for the event.</a:t>
            </a:r>
          </a:p>
        </p:txBody>
      </p:sp>
      <p:sp>
        <p:nvSpPr>
          <p:cNvPr id="5" name="TextBox 4"/>
          <p:cNvSpPr txBox="1"/>
          <p:nvPr/>
        </p:nvSpPr>
        <p:spPr>
          <a:xfrm>
            <a:off x="457200" y="5080000"/>
            <a:ext cx="8229600" cy="738664"/>
          </a:xfrm>
          <a:prstGeom prst="rect">
            <a:avLst/>
          </a:prstGeom>
          <a:noFill/>
        </p:spPr>
        <p:txBody>
          <a:bodyPr wrap="square" rtlCol="0">
            <a:spAutoFit/>
          </a:bodyPr>
          <a:lstStyle/>
          <a:p>
            <a:pPr algn="ctr"/>
            <a:r>
              <a:rPr lang="en-US" sz="1400" dirty="0"/>
              <a:t>It turned out that the surveyor’s home office in Los Angeles had made an error in correcting for the earth’s curvature. So he had a faulty set of instructions on how to compensate for the readings from his leveling instruments.  Laser survey instruments were still in the future.</a:t>
            </a:r>
          </a:p>
        </p:txBody>
      </p:sp>
      <p:sp>
        <p:nvSpPr>
          <p:cNvPr id="6" name="Slide Number Placeholder 5"/>
          <p:cNvSpPr>
            <a:spLocks noGrp="1"/>
          </p:cNvSpPr>
          <p:nvPr>
            <p:ph type="sldNum" sz="quarter" idx="12"/>
          </p:nvPr>
        </p:nvSpPr>
        <p:spPr/>
        <p:txBody>
          <a:bodyPr/>
          <a:lstStyle/>
          <a:p>
            <a:fld id="{9376C632-22A3-094E-9097-F3E297A2CAC0}" type="slidenum">
              <a:rPr lang="en-US" smtClean="0"/>
              <a:pPr/>
              <a:t>36</a:t>
            </a:fld>
            <a:endParaRPr lang="en-US"/>
          </a:p>
        </p:txBody>
      </p:sp>
    </p:spTree>
    <p:extLst>
      <p:ext uri="{BB962C8B-B14F-4D97-AF65-F5344CB8AC3E}">
        <p14:creationId xmlns:p14="http://schemas.microsoft.com/office/powerpoint/2010/main" val="3044636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3583" y="678934"/>
            <a:ext cx="2716834" cy="369332"/>
          </a:xfrm>
          <a:prstGeom prst="rect">
            <a:avLst/>
          </a:prstGeom>
        </p:spPr>
        <p:txBody>
          <a:bodyPr wrap="none">
            <a:spAutoFit/>
          </a:bodyPr>
          <a:lstStyle/>
          <a:p>
            <a:pPr algn="ctr"/>
            <a:r>
              <a:rPr lang="en-US" b="1" dirty="0"/>
              <a:t>A Personal Anecdote </a:t>
            </a:r>
            <a:r>
              <a:rPr lang="en-US" b="1" dirty="0" smtClean="0"/>
              <a:t>(3)</a:t>
            </a:r>
            <a:endParaRPr lang="en-US" b="1" dirty="0"/>
          </a:p>
        </p:txBody>
      </p:sp>
      <p:sp>
        <p:nvSpPr>
          <p:cNvPr id="3" name="TextBox 2"/>
          <p:cNvSpPr txBox="1"/>
          <p:nvPr/>
        </p:nvSpPr>
        <p:spPr>
          <a:xfrm>
            <a:off x="457200" y="1930400"/>
            <a:ext cx="8229600" cy="954107"/>
          </a:xfrm>
          <a:prstGeom prst="rect">
            <a:avLst/>
          </a:prstGeom>
          <a:noFill/>
        </p:spPr>
        <p:txBody>
          <a:bodyPr wrap="square" rtlCol="0">
            <a:spAutoFit/>
          </a:bodyPr>
          <a:lstStyle/>
          <a:p>
            <a:pPr algn="ctr"/>
            <a:r>
              <a:rPr lang="en-US" sz="1400" dirty="0"/>
              <a:t>The poor guy returned to LA immediately and in shame. I felt sorry for him</a:t>
            </a:r>
            <a:r>
              <a:rPr lang="en-US" sz="1400" dirty="0" smtClean="0"/>
              <a:t>.</a:t>
            </a:r>
          </a:p>
          <a:p>
            <a:pPr algn="ctr"/>
            <a:r>
              <a:rPr lang="en-US" sz="1400" dirty="0" smtClean="0"/>
              <a:t> </a:t>
            </a:r>
          </a:p>
          <a:p>
            <a:pPr algn="ctr"/>
            <a:r>
              <a:rPr lang="en-US" sz="1400" dirty="0" smtClean="0"/>
              <a:t>We </a:t>
            </a:r>
            <a:r>
              <a:rPr lang="en-US" sz="1400" dirty="0"/>
              <a:t>completed our detector prep on time and collected the necessary signals from the explosion</a:t>
            </a:r>
            <a:r>
              <a:rPr lang="en-US" sz="1400" dirty="0" smtClean="0"/>
              <a:t>.  </a:t>
            </a:r>
          </a:p>
          <a:p>
            <a:pPr algn="ctr"/>
            <a:r>
              <a:rPr lang="en-US" sz="1400" dirty="0" smtClean="0"/>
              <a:t>The device was detonated on March 1,1954.</a:t>
            </a:r>
            <a:endParaRPr lang="en-US" sz="1400" dirty="0"/>
          </a:p>
        </p:txBody>
      </p:sp>
      <p:sp>
        <p:nvSpPr>
          <p:cNvPr id="4" name="TextBox 3"/>
          <p:cNvSpPr txBox="1"/>
          <p:nvPr/>
        </p:nvSpPr>
        <p:spPr>
          <a:xfrm>
            <a:off x="457200" y="3530600"/>
            <a:ext cx="8229600" cy="1169551"/>
          </a:xfrm>
          <a:prstGeom prst="rect">
            <a:avLst/>
          </a:prstGeom>
          <a:noFill/>
        </p:spPr>
        <p:txBody>
          <a:bodyPr wrap="square" rtlCol="0">
            <a:spAutoFit/>
          </a:bodyPr>
          <a:lstStyle/>
          <a:p>
            <a:pPr algn="ctr"/>
            <a:r>
              <a:rPr lang="en-US" sz="1400" dirty="0"/>
              <a:t>Incidentally, the Bravo event yield was 15 megatons, the largest ever detonated by the USA</a:t>
            </a:r>
            <a:r>
              <a:rPr lang="en-US" sz="1400" dirty="0" smtClean="0"/>
              <a:t>.</a:t>
            </a:r>
          </a:p>
          <a:p>
            <a:pPr algn="ctr"/>
            <a:r>
              <a:rPr lang="en-US" sz="1400" dirty="0" smtClean="0"/>
              <a:t> </a:t>
            </a:r>
            <a:r>
              <a:rPr lang="en-US" sz="1400" dirty="0"/>
              <a:t>Its predicted yield was 6 megatons.</a:t>
            </a:r>
          </a:p>
          <a:p>
            <a:pPr algn="ctr"/>
            <a:endParaRPr lang="en-US" sz="1400" dirty="0"/>
          </a:p>
          <a:p>
            <a:pPr algn="ctr"/>
            <a:endParaRPr lang="en-US" sz="1400" dirty="0"/>
          </a:p>
          <a:p>
            <a:pPr algn="ctr"/>
            <a:endParaRPr lang="en-US" sz="1400" dirty="0"/>
          </a:p>
        </p:txBody>
      </p:sp>
      <p:sp>
        <p:nvSpPr>
          <p:cNvPr id="5" name="Slide Number Placeholder 4"/>
          <p:cNvSpPr>
            <a:spLocks noGrp="1"/>
          </p:cNvSpPr>
          <p:nvPr>
            <p:ph type="sldNum" sz="quarter" idx="12"/>
          </p:nvPr>
        </p:nvSpPr>
        <p:spPr/>
        <p:txBody>
          <a:bodyPr/>
          <a:lstStyle/>
          <a:p>
            <a:fld id="{9376C632-22A3-094E-9097-F3E297A2CAC0}" type="slidenum">
              <a:rPr lang="en-US" smtClean="0"/>
              <a:pPr/>
              <a:t>37</a:t>
            </a:fld>
            <a:endParaRPr lang="en-US"/>
          </a:p>
        </p:txBody>
      </p:sp>
    </p:spTree>
    <p:extLst>
      <p:ext uri="{BB962C8B-B14F-4D97-AF65-F5344CB8AC3E}">
        <p14:creationId xmlns:p14="http://schemas.microsoft.com/office/powerpoint/2010/main" val="1711235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5168" y="1947053"/>
            <a:ext cx="7473664" cy="923330"/>
          </a:xfrm>
          <a:prstGeom prst="rect">
            <a:avLst/>
          </a:prstGeom>
          <a:noFill/>
        </p:spPr>
        <p:txBody>
          <a:bodyPr wrap="square" rtlCol="0">
            <a:spAutoFit/>
          </a:bodyPr>
          <a:lstStyle/>
          <a:p>
            <a:pPr algn="ctr"/>
            <a:r>
              <a:rPr lang="en-US" dirty="0" smtClean="0"/>
              <a:t>“A great many mathematicians today owe a huge debt to those intrepid Polish academics, and we raise our cups of java to those original Scottish Café  mathematicians!”</a:t>
            </a:r>
            <a:endParaRPr lang="en-US" dirty="0"/>
          </a:p>
        </p:txBody>
      </p:sp>
      <p:sp>
        <p:nvSpPr>
          <p:cNvPr id="3" name="TextBox 2"/>
          <p:cNvSpPr txBox="1"/>
          <p:nvPr/>
        </p:nvSpPr>
        <p:spPr>
          <a:xfrm>
            <a:off x="728734" y="2987378"/>
            <a:ext cx="7686532" cy="646331"/>
          </a:xfrm>
          <a:prstGeom prst="rect">
            <a:avLst/>
          </a:prstGeom>
          <a:noFill/>
        </p:spPr>
        <p:txBody>
          <a:bodyPr wrap="square" rtlCol="0">
            <a:spAutoFit/>
          </a:bodyPr>
          <a:lstStyle/>
          <a:p>
            <a:pPr algn="ctr"/>
            <a:r>
              <a:rPr lang="en-US" dirty="0" smtClean="0"/>
              <a:t>A quote from Theodore Hill,  </a:t>
            </a:r>
            <a:r>
              <a:rPr lang="en-US" i="1" dirty="0" smtClean="0"/>
              <a:t>Slicing Sandwiches, States, and Solar Systems, </a:t>
            </a:r>
            <a:r>
              <a:rPr lang="en-US" dirty="0" smtClean="0"/>
              <a:t>Volume 106, No. 1, American Scientist, January-February, 2018</a:t>
            </a:r>
            <a:endParaRPr lang="en-US" dirty="0"/>
          </a:p>
        </p:txBody>
      </p:sp>
      <p:sp>
        <p:nvSpPr>
          <p:cNvPr id="4" name="TextBox 3"/>
          <p:cNvSpPr txBox="1"/>
          <p:nvPr/>
        </p:nvSpPr>
        <p:spPr>
          <a:xfrm>
            <a:off x="1419575" y="1213678"/>
            <a:ext cx="6304851" cy="369332"/>
          </a:xfrm>
          <a:prstGeom prst="rect">
            <a:avLst/>
          </a:prstGeom>
          <a:noFill/>
        </p:spPr>
        <p:txBody>
          <a:bodyPr wrap="square" rtlCol="0">
            <a:spAutoFit/>
          </a:bodyPr>
          <a:lstStyle/>
          <a:p>
            <a:pPr algn="ctr"/>
            <a:r>
              <a:rPr lang="en-US" b="1" dirty="0" smtClean="0"/>
              <a:t>Closure</a:t>
            </a:r>
            <a:endParaRPr lang="en-US" b="1" dirty="0"/>
          </a:p>
        </p:txBody>
      </p:sp>
      <p:sp>
        <p:nvSpPr>
          <p:cNvPr id="5" name="TextBox 4"/>
          <p:cNvSpPr txBox="1"/>
          <p:nvPr/>
        </p:nvSpPr>
        <p:spPr>
          <a:xfrm>
            <a:off x="1657350" y="4323081"/>
            <a:ext cx="5829300" cy="369332"/>
          </a:xfrm>
          <a:prstGeom prst="rect">
            <a:avLst/>
          </a:prstGeom>
          <a:noFill/>
        </p:spPr>
        <p:txBody>
          <a:bodyPr wrap="square" rtlCol="0">
            <a:spAutoFit/>
          </a:bodyPr>
          <a:lstStyle/>
          <a:p>
            <a:pPr algn="ctr"/>
            <a:r>
              <a:rPr lang="en-US" b="1" dirty="0" smtClean="0"/>
              <a:t>Thank you for attending!</a:t>
            </a:r>
            <a:endParaRPr lang="en-US" b="1" dirty="0"/>
          </a:p>
        </p:txBody>
      </p:sp>
      <p:sp>
        <p:nvSpPr>
          <p:cNvPr id="6" name="Slide Number Placeholder 5"/>
          <p:cNvSpPr>
            <a:spLocks noGrp="1"/>
          </p:cNvSpPr>
          <p:nvPr>
            <p:ph type="sldNum" sz="quarter" idx="12"/>
          </p:nvPr>
        </p:nvSpPr>
        <p:spPr/>
        <p:txBody>
          <a:bodyPr/>
          <a:lstStyle/>
          <a:p>
            <a:fld id="{9376C632-22A3-094E-9097-F3E297A2CAC0}" type="slidenum">
              <a:rPr lang="en-US" smtClean="0"/>
              <a:pPr/>
              <a:t>38</a:t>
            </a:fld>
            <a:endParaRPr lang="en-US"/>
          </a:p>
        </p:txBody>
      </p:sp>
    </p:spTree>
    <p:extLst>
      <p:ext uri="{BB962C8B-B14F-4D97-AF65-F5344CB8AC3E}">
        <p14:creationId xmlns:p14="http://schemas.microsoft.com/office/powerpoint/2010/main" val="3389679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8850" y="2289145"/>
            <a:ext cx="7226300" cy="461665"/>
          </a:xfrm>
          <a:prstGeom prst="rect">
            <a:avLst/>
          </a:prstGeom>
          <a:noFill/>
        </p:spPr>
        <p:txBody>
          <a:bodyPr wrap="square" rtlCol="0">
            <a:spAutoFit/>
          </a:bodyPr>
          <a:lstStyle/>
          <a:p>
            <a:pPr algn="ctr"/>
            <a:r>
              <a:rPr lang="en-US" sz="2400" b="1" dirty="0" smtClean="0"/>
              <a:t>Part I: the Mathematics</a:t>
            </a:r>
            <a:endParaRPr lang="en-US" sz="2400" b="1" dirty="0"/>
          </a:p>
        </p:txBody>
      </p:sp>
      <p:sp>
        <p:nvSpPr>
          <p:cNvPr id="3" name="Slide Number Placeholder 2"/>
          <p:cNvSpPr>
            <a:spLocks noGrp="1"/>
          </p:cNvSpPr>
          <p:nvPr>
            <p:ph type="sldNum" sz="quarter" idx="12"/>
          </p:nvPr>
        </p:nvSpPr>
        <p:spPr/>
        <p:txBody>
          <a:bodyPr/>
          <a:lstStyle/>
          <a:p>
            <a:fld id="{9376C632-22A3-094E-9097-F3E297A2CAC0}" type="slidenum">
              <a:rPr lang="en-US" smtClean="0"/>
              <a:pPr/>
              <a:t>4</a:t>
            </a:fld>
            <a:endParaRPr lang="en-US"/>
          </a:p>
        </p:txBody>
      </p:sp>
    </p:spTree>
    <p:extLst>
      <p:ext uri="{BB962C8B-B14F-4D97-AF65-F5344CB8AC3E}">
        <p14:creationId xmlns:p14="http://schemas.microsoft.com/office/powerpoint/2010/main" val="29644605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5750" y="850900"/>
            <a:ext cx="6032500" cy="369332"/>
          </a:xfrm>
          <a:prstGeom prst="rect">
            <a:avLst/>
          </a:prstGeom>
          <a:noFill/>
        </p:spPr>
        <p:txBody>
          <a:bodyPr wrap="square" rtlCol="0">
            <a:spAutoFit/>
          </a:bodyPr>
          <a:lstStyle/>
          <a:p>
            <a:pPr algn="ctr"/>
            <a:r>
              <a:rPr lang="en-US" b="1" dirty="0" smtClean="0"/>
              <a:t>First up: the </a:t>
            </a:r>
            <a:r>
              <a:rPr lang="en-US" b="1" dirty="0" err="1" smtClean="0"/>
              <a:t>Borsuk-Ulam</a:t>
            </a:r>
            <a:r>
              <a:rPr lang="en-US" b="1" dirty="0" smtClean="0"/>
              <a:t> Theorem</a:t>
            </a:r>
            <a:endParaRPr lang="en-US" b="1" dirty="0"/>
          </a:p>
        </p:txBody>
      </p:sp>
      <p:sp>
        <p:nvSpPr>
          <p:cNvPr id="4" name="TextBox 3"/>
          <p:cNvSpPr txBox="1"/>
          <p:nvPr/>
        </p:nvSpPr>
        <p:spPr>
          <a:xfrm>
            <a:off x="965200" y="2209800"/>
            <a:ext cx="7213600" cy="1477328"/>
          </a:xfrm>
          <a:prstGeom prst="rect">
            <a:avLst/>
          </a:prstGeom>
          <a:noFill/>
        </p:spPr>
        <p:txBody>
          <a:bodyPr wrap="square" rtlCol="0">
            <a:spAutoFit/>
          </a:bodyPr>
          <a:lstStyle/>
          <a:p>
            <a:r>
              <a:rPr lang="en-US" dirty="0" smtClean="0"/>
              <a:t>This theorem is not the Pancake or Ham-Sandwich Theorem, but it is used to prove the general, </a:t>
            </a:r>
            <a:r>
              <a:rPr lang="en-US" b="1" i="1" dirty="0" smtClean="0"/>
              <a:t>n</a:t>
            </a:r>
            <a:r>
              <a:rPr lang="en-US" dirty="0" smtClean="0"/>
              <a:t>-dimensional version of the  Ham-Sandwich Theorem (a proof that I will not present).  Its main import for this presentation involves interesting implications of the theorem’s one and two dimensional cases.</a:t>
            </a:r>
            <a:endParaRPr lang="en-US" dirty="0"/>
          </a:p>
        </p:txBody>
      </p:sp>
      <p:sp>
        <p:nvSpPr>
          <p:cNvPr id="3" name="Slide Number Placeholder 2"/>
          <p:cNvSpPr>
            <a:spLocks noGrp="1"/>
          </p:cNvSpPr>
          <p:nvPr>
            <p:ph type="sldNum" sz="quarter" idx="12"/>
          </p:nvPr>
        </p:nvSpPr>
        <p:spPr/>
        <p:txBody>
          <a:bodyPr/>
          <a:lstStyle/>
          <a:p>
            <a:fld id="{9376C632-22A3-094E-9097-F3E297A2CAC0}" type="slidenum">
              <a:rPr lang="en-US" smtClean="0"/>
              <a:pPr/>
              <a:t>5</a:t>
            </a:fld>
            <a:endParaRPr lang="en-US"/>
          </a:p>
        </p:txBody>
      </p:sp>
    </p:spTree>
    <p:extLst>
      <p:ext uri="{BB962C8B-B14F-4D97-AF65-F5344CB8AC3E}">
        <p14:creationId xmlns:p14="http://schemas.microsoft.com/office/powerpoint/2010/main" val="8644468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711200"/>
            <a:ext cx="8686800" cy="266700"/>
          </a:xfrm>
          <a:prstGeom prst="rect">
            <a:avLst/>
          </a:prstGeom>
        </p:spPr>
      </p:pic>
      <p:pic>
        <p:nvPicPr>
          <p:cNvPr id="4" name="Picture 3"/>
          <p:cNvPicPr>
            <a:picLocks noChangeAspect="1"/>
          </p:cNvPicPr>
          <p:nvPr/>
        </p:nvPicPr>
        <p:blipFill>
          <a:blip r:embed="rId3"/>
          <a:stretch>
            <a:fillRect/>
          </a:stretch>
        </p:blipFill>
        <p:spPr>
          <a:xfrm>
            <a:off x="495300" y="1371600"/>
            <a:ext cx="8686800" cy="241300"/>
          </a:xfrm>
          <a:prstGeom prst="rect">
            <a:avLst/>
          </a:prstGeom>
        </p:spPr>
      </p:pic>
      <p:pic>
        <p:nvPicPr>
          <p:cNvPr id="5" name="Picture 4"/>
          <p:cNvPicPr>
            <a:picLocks noChangeAspect="1"/>
          </p:cNvPicPr>
          <p:nvPr/>
        </p:nvPicPr>
        <p:blipFill>
          <a:blip r:embed="rId4"/>
          <a:stretch>
            <a:fillRect/>
          </a:stretch>
        </p:blipFill>
        <p:spPr>
          <a:xfrm>
            <a:off x="444500" y="1968500"/>
            <a:ext cx="8686800" cy="241300"/>
          </a:xfrm>
          <a:prstGeom prst="rect">
            <a:avLst/>
          </a:prstGeom>
        </p:spPr>
      </p:pic>
      <p:pic>
        <p:nvPicPr>
          <p:cNvPr id="6" name="Picture 5"/>
          <p:cNvPicPr>
            <a:picLocks noChangeAspect="1"/>
          </p:cNvPicPr>
          <p:nvPr/>
        </p:nvPicPr>
        <p:blipFill>
          <a:blip r:embed="rId5"/>
          <a:stretch>
            <a:fillRect/>
          </a:stretch>
        </p:blipFill>
        <p:spPr>
          <a:xfrm>
            <a:off x="457200" y="2628900"/>
            <a:ext cx="8686800" cy="228600"/>
          </a:xfrm>
          <a:prstGeom prst="rect">
            <a:avLst/>
          </a:prstGeom>
        </p:spPr>
      </p:pic>
      <p:pic>
        <p:nvPicPr>
          <p:cNvPr id="7" name="Picture 6"/>
          <p:cNvPicPr>
            <a:picLocks noChangeAspect="1"/>
          </p:cNvPicPr>
          <p:nvPr/>
        </p:nvPicPr>
        <p:blipFill>
          <a:blip r:embed="rId6"/>
          <a:stretch>
            <a:fillRect/>
          </a:stretch>
        </p:blipFill>
        <p:spPr>
          <a:xfrm>
            <a:off x="635000" y="3187700"/>
            <a:ext cx="8686800" cy="469900"/>
          </a:xfrm>
          <a:prstGeom prst="rect">
            <a:avLst/>
          </a:prstGeom>
        </p:spPr>
      </p:pic>
      <p:pic>
        <p:nvPicPr>
          <p:cNvPr id="9" name="Picture 8"/>
          <p:cNvPicPr>
            <a:picLocks noChangeAspect="1"/>
          </p:cNvPicPr>
          <p:nvPr/>
        </p:nvPicPr>
        <p:blipFill>
          <a:blip r:embed="rId7"/>
          <a:stretch>
            <a:fillRect/>
          </a:stretch>
        </p:blipFill>
        <p:spPr>
          <a:xfrm>
            <a:off x="635000" y="4191000"/>
            <a:ext cx="8686800" cy="469900"/>
          </a:xfrm>
          <a:prstGeom prst="rect">
            <a:avLst/>
          </a:prstGeom>
        </p:spPr>
      </p:pic>
      <p:sp>
        <p:nvSpPr>
          <p:cNvPr id="3" name="Slide Number Placeholder 2"/>
          <p:cNvSpPr>
            <a:spLocks noGrp="1"/>
          </p:cNvSpPr>
          <p:nvPr>
            <p:ph type="sldNum" sz="quarter" idx="12"/>
          </p:nvPr>
        </p:nvSpPr>
        <p:spPr/>
        <p:txBody>
          <a:bodyPr/>
          <a:lstStyle/>
          <a:p>
            <a:fld id="{9376C632-22A3-094E-9097-F3E297A2CAC0}" type="slidenum">
              <a:rPr lang="en-US" smtClean="0"/>
              <a:pPr/>
              <a:t>6</a:t>
            </a:fld>
            <a:endParaRPr lang="en-US"/>
          </a:p>
        </p:txBody>
      </p:sp>
    </p:spTree>
    <p:extLst>
      <p:ext uri="{BB962C8B-B14F-4D97-AF65-F5344CB8AC3E}">
        <p14:creationId xmlns:p14="http://schemas.microsoft.com/office/powerpoint/2010/main" val="2027542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 y="520700"/>
            <a:ext cx="8915400" cy="646331"/>
          </a:xfrm>
          <a:prstGeom prst="rect">
            <a:avLst/>
          </a:prstGeom>
          <a:noFill/>
        </p:spPr>
        <p:txBody>
          <a:bodyPr wrap="square" rtlCol="0">
            <a:spAutoFit/>
          </a:bodyPr>
          <a:lstStyle/>
          <a:p>
            <a:pPr algn="ctr"/>
            <a:r>
              <a:rPr lang="en-US" b="1" dirty="0" smtClean="0"/>
              <a:t>Popular and surprising (at least to some of us) implications of the</a:t>
            </a:r>
          </a:p>
          <a:p>
            <a:pPr algn="ctr"/>
            <a:r>
              <a:rPr lang="en-US" b="1" dirty="0" smtClean="0"/>
              <a:t> </a:t>
            </a:r>
            <a:r>
              <a:rPr lang="en-US" b="1" dirty="0" err="1" smtClean="0"/>
              <a:t>Borsuk-Ulam</a:t>
            </a:r>
            <a:r>
              <a:rPr lang="en-US" b="1" dirty="0" smtClean="0"/>
              <a:t> theorem </a:t>
            </a:r>
            <a:endParaRPr lang="en-US" b="1" dirty="0"/>
          </a:p>
        </p:txBody>
      </p:sp>
      <p:sp>
        <p:nvSpPr>
          <p:cNvPr id="4" name="TextBox 3"/>
          <p:cNvSpPr txBox="1"/>
          <p:nvPr/>
        </p:nvSpPr>
        <p:spPr>
          <a:xfrm>
            <a:off x="806450" y="1346200"/>
            <a:ext cx="7531100" cy="1412694"/>
          </a:xfrm>
          <a:prstGeom prst="rect">
            <a:avLst/>
          </a:prstGeom>
          <a:noFill/>
        </p:spPr>
        <p:txBody>
          <a:bodyPr wrap="square" rtlCol="0">
            <a:spAutoFit/>
          </a:bodyPr>
          <a:lstStyle/>
          <a:p>
            <a:pPr algn="ctr">
              <a:lnSpc>
                <a:spcPct val="120000"/>
              </a:lnSpc>
            </a:pPr>
            <a:r>
              <a:rPr lang="en-US" dirty="0" smtClean="0"/>
              <a:t>At any given time, there exists at least one pair of antipodal points on the earth’s equator with equal surface air temperatures.  A similar assertion applies to any great circle and any other single, continuously variable parameter. </a:t>
            </a:r>
            <a:endParaRPr lang="en-US" dirty="0"/>
          </a:p>
        </p:txBody>
      </p:sp>
      <p:sp>
        <p:nvSpPr>
          <p:cNvPr id="5" name="TextBox 4"/>
          <p:cNvSpPr txBox="1"/>
          <p:nvPr/>
        </p:nvSpPr>
        <p:spPr>
          <a:xfrm>
            <a:off x="469900" y="3035300"/>
            <a:ext cx="8204200" cy="747897"/>
          </a:xfrm>
          <a:prstGeom prst="rect">
            <a:avLst/>
          </a:prstGeom>
          <a:noFill/>
        </p:spPr>
        <p:txBody>
          <a:bodyPr wrap="square" rtlCol="0">
            <a:spAutoFit/>
          </a:bodyPr>
          <a:lstStyle/>
          <a:p>
            <a:pPr algn="ctr">
              <a:lnSpc>
                <a:spcPct val="120000"/>
              </a:lnSpc>
            </a:pPr>
            <a:r>
              <a:rPr lang="en-US" dirty="0" smtClean="0"/>
              <a:t>At any given time, there exists a pair of antipodal points on the earth’s surface </a:t>
            </a:r>
          </a:p>
          <a:p>
            <a:pPr algn="ctr">
              <a:lnSpc>
                <a:spcPct val="120000"/>
              </a:lnSpc>
            </a:pPr>
            <a:r>
              <a:rPr lang="en-US" dirty="0" smtClean="0"/>
              <a:t>at  which the air temperatures and atmospheric pressures are equal.</a:t>
            </a:r>
            <a:endParaRPr lang="en-US" dirty="0"/>
          </a:p>
        </p:txBody>
      </p:sp>
      <p:sp>
        <p:nvSpPr>
          <p:cNvPr id="3" name="Slide Number Placeholder 2"/>
          <p:cNvSpPr>
            <a:spLocks noGrp="1"/>
          </p:cNvSpPr>
          <p:nvPr>
            <p:ph type="sldNum" sz="quarter" idx="12"/>
          </p:nvPr>
        </p:nvSpPr>
        <p:spPr/>
        <p:txBody>
          <a:bodyPr/>
          <a:lstStyle/>
          <a:p>
            <a:fld id="{9376C632-22A3-094E-9097-F3E297A2CAC0}" type="slidenum">
              <a:rPr lang="en-US" smtClean="0"/>
              <a:pPr/>
              <a:t>7</a:t>
            </a:fld>
            <a:endParaRPr lang="en-US"/>
          </a:p>
        </p:txBody>
      </p:sp>
    </p:spTree>
    <p:extLst>
      <p:ext uri="{BB962C8B-B14F-4D97-AF65-F5344CB8AC3E}">
        <p14:creationId xmlns:p14="http://schemas.microsoft.com/office/powerpoint/2010/main" val="38296003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8800" y="584200"/>
            <a:ext cx="8229600" cy="279400"/>
          </a:xfrm>
          <a:prstGeom prst="rect">
            <a:avLst/>
          </a:prstGeom>
        </p:spPr>
      </p:pic>
      <p:pic>
        <p:nvPicPr>
          <p:cNvPr id="3" name="Picture 2"/>
          <p:cNvPicPr>
            <a:picLocks noChangeAspect="1"/>
          </p:cNvPicPr>
          <p:nvPr/>
        </p:nvPicPr>
        <p:blipFill>
          <a:blip r:embed="rId3"/>
          <a:stretch>
            <a:fillRect/>
          </a:stretch>
        </p:blipFill>
        <p:spPr>
          <a:xfrm>
            <a:off x="558800" y="1117600"/>
            <a:ext cx="8229600" cy="1066800"/>
          </a:xfrm>
          <a:prstGeom prst="rect">
            <a:avLst/>
          </a:prstGeom>
        </p:spPr>
      </p:pic>
      <p:pic>
        <p:nvPicPr>
          <p:cNvPr id="4" name="Picture 3"/>
          <p:cNvPicPr>
            <a:picLocks noChangeAspect="1"/>
          </p:cNvPicPr>
          <p:nvPr/>
        </p:nvPicPr>
        <p:blipFill>
          <a:blip r:embed="rId4"/>
          <a:stretch>
            <a:fillRect/>
          </a:stretch>
        </p:blipFill>
        <p:spPr>
          <a:xfrm>
            <a:off x="558800" y="2400300"/>
            <a:ext cx="8229600" cy="673100"/>
          </a:xfrm>
          <a:prstGeom prst="rect">
            <a:avLst/>
          </a:prstGeom>
        </p:spPr>
      </p:pic>
      <p:pic>
        <p:nvPicPr>
          <p:cNvPr id="5" name="Picture 4"/>
          <p:cNvPicPr>
            <a:picLocks noChangeAspect="1"/>
          </p:cNvPicPr>
          <p:nvPr/>
        </p:nvPicPr>
        <p:blipFill>
          <a:blip r:embed="rId5"/>
          <a:stretch>
            <a:fillRect/>
          </a:stretch>
        </p:blipFill>
        <p:spPr>
          <a:xfrm>
            <a:off x="558800" y="3340100"/>
            <a:ext cx="8229600" cy="673100"/>
          </a:xfrm>
          <a:prstGeom prst="rect">
            <a:avLst/>
          </a:prstGeom>
        </p:spPr>
      </p:pic>
      <p:pic>
        <p:nvPicPr>
          <p:cNvPr id="7" name="Picture 6"/>
          <p:cNvPicPr>
            <a:picLocks noChangeAspect="1"/>
          </p:cNvPicPr>
          <p:nvPr/>
        </p:nvPicPr>
        <p:blipFill>
          <a:blip r:embed="rId6"/>
          <a:stretch>
            <a:fillRect/>
          </a:stretch>
        </p:blipFill>
        <p:spPr>
          <a:xfrm>
            <a:off x="558800" y="4191000"/>
            <a:ext cx="8229600" cy="698500"/>
          </a:xfrm>
          <a:prstGeom prst="rect">
            <a:avLst/>
          </a:prstGeom>
        </p:spPr>
      </p:pic>
      <p:pic>
        <p:nvPicPr>
          <p:cNvPr id="8" name="Picture 7"/>
          <p:cNvPicPr>
            <a:picLocks noChangeAspect="1"/>
          </p:cNvPicPr>
          <p:nvPr/>
        </p:nvPicPr>
        <p:blipFill>
          <a:blip r:embed="rId7"/>
          <a:stretch>
            <a:fillRect/>
          </a:stretch>
        </p:blipFill>
        <p:spPr>
          <a:xfrm>
            <a:off x="558800" y="5118100"/>
            <a:ext cx="8229600" cy="1117600"/>
          </a:xfrm>
          <a:prstGeom prst="rect">
            <a:avLst/>
          </a:prstGeom>
        </p:spPr>
      </p:pic>
      <p:sp>
        <p:nvSpPr>
          <p:cNvPr id="6" name="Slide Number Placeholder 5"/>
          <p:cNvSpPr>
            <a:spLocks noGrp="1"/>
          </p:cNvSpPr>
          <p:nvPr>
            <p:ph type="sldNum" sz="quarter" idx="12"/>
          </p:nvPr>
        </p:nvSpPr>
        <p:spPr/>
        <p:txBody>
          <a:bodyPr/>
          <a:lstStyle/>
          <a:p>
            <a:fld id="{9376C632-22A3-094E-9097-F3E297A2CAC0}" type="slidenum">
              <a:rPr lang="en-US" smtClean="0"/>
              <a:pPr/>
              <a:t>8</a:t>
            </a:fld>
            <a:endParaRPr lang="en-US"/>
          </a:p>
        </p:txBody>
      </p:sp>
    </p:spTree>
    <p:extLst>
      <p:ext uri="{BB962C8B-B14F-4D97-AF65-F5344CB8AC3E}">
        <p14:creationId xmlns:p14="http://schemas.microsoft.com/office/powerpoint/2010/main" val="1253344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0015" y="1004432"/>
            <a:ext cx="4843971" cy="3650893"/>
          </a:xfrm>
          <a:prstGeom prst="rect">
            <a:avLst/>
          </a:prstGeom>
        </p:spPr>
      </p:pic>
      <p:sp>
        <p:nvSpPr>
          <p:cNvPr id="3" name="TextBox 2"/>
          <p:cNvSpPr txBox="1"/>
          <p:nvPr/>
        </p:nvSpPr>
        <p:spPr>
          <a:xfrm>
            <a:off x="1163215" y="403586"/>
            <a:ext cx="6884336" cy="369332"/>
          </a:xfrm>
          <a:prstGeom prst="rect">
            <a:avLst/>
          </a:prstGeom>
          <a:noFill/>
        </p:spPr>
        <p:txBody>
          <a:bodyPr wrap="square" rtlCol="0">
            <a:spAutoFit/>
          </a:bodyPr>
          <a:lstStyle/>
          <a:p>
            <a:pPr algn="ctr"/>
            <a:r>
              <a:rPr lang="en-US" b="1" dirty="0" smtClean="0"/>
              <a:t>Simple example of equality of a function at antipodal points</a:t>
            </a:r>
            <a:endParaRPr lang="en-US" b="1" dirty="0"/>
          </a:p>
        </p:txBody>
      </p:sp>
      <p:sp>
        <p:nvSpPr>
          <p:cNvPr id="4" name="TextBox 3"/>
          <p:cNvSpPr txBox="1"/>
          <p:nvPr/>
        </p:nvSpPr>
        <p:spPr>
          <a:xfrm>
            <a:off x="1824201" y="4878648"/>
            <a:ext cx="5495599" cy="307777"/>
          </a:xfrm>
          <a:prstGeom prst="rect">
            <a:avLst/>
          </a:prstGeom>
          <a:noFill/>
        </p:spPr>
        <p:txBody>
          <a:bodyPr wrap="square" rtlCol="0">
            <a:spAutoFit/>
          </a:bodyPr>
          <a:lstStyle/>
          <a:p>
            <a:pPr algn="ctr"/>
            <a:r>
              <a:rPr lang="en-US" sz="1400" dirty="0" smtClean="0">
                <a:solidFill>
                  <a:srgbClr val="0000FF"/>
                </a:solidFill>
              </a:rPr>
              <a:t>Y</a:t>
            </a:r>
            <a:r>
              <a:rPr lang="en-US" sz="1400" baseline="-25000" dirty="0" smtClean="0">
                <a:solidFill>
                  <a:srgbClr val="0000FF"/>
                </a:solidFill>
              </a:rPr>
              <a:t>1</a:t>
            </a:r>
            <a:r>
              <a:rPr lang="en-US" sz="1400" dirty="0" smtClean="0">
                <a:solidFill>
                  <a:srgbClr val="0000FF"/>
                </a:solidFill>
              </a:rPr>
              <a:t> :[0,2π]</a:t>
            </a:r>
            <a:r>
              <a:rPr lang="en-US" sz="1400" dirty="0" smtClean="0">
                <a:solidFill>
                  <a:srgbClr val="0000FF"/>
                </a:solidFill>
                <a:latin typeface="Wingdings"/>
                <a:ea typeface="Wingdings"/>
                <a:cs typeface="Wingdings"/>
                <a:sym typeface="Wingdings"/>
              </a:rPr>
              <a:t></a:t>
            </a:r>
            <a:r>
              <a:rPr lang="en-US" sz="1400" baseline="-25000" dirty="0">
                <a:solidFill>
                  <a:srgbClr val="0000FF"/>
                </a:solidFill>
                <a:sym typeface="Wingdings"/>
              </a:rPr>
              <a:t> </a:t>
            </a:r>
            <a:r>
              <a:rPr lang="en-US" sz="1400" dirty="0" smtClean="0">
                <a:solidFill>
                  <a:srgbClr val="0000FF"/>
                </a:solidFill>
                <a:sym typeface="Wingdings"/>
              </a:rPr>
              <a:t>R ;</a:t>
            </a:r>
            <a:r>
              <a:rPr lang="en-US" sz="1400" dirty="0" smtClean="0">
                <a:solidFill>
                  <a:srgbClr val="0000FF"/>
                </a:solidFill>
              </a:rPr>
              <a:t>Y</a:t>
            </a:r>
            <a:r>
              <a:rPr lang="en-US" sz="1400" baseline="-25000" dirty="0" smtClean="0">
                <a:solidFill>
                  <a:srgbClr val="0000FF"/>
                </a:solidFill>
              </a:rPr>
              <a:t>1</a:t>
            </a:r>
            <a:r>
              <a:rPr lang="en-US" sz="1400" dirty="0" smtClean="0">
                <a:solidFill>
                  <a:srgbClr val="0000FF"/>
                </a:solidFill>
              </a:rPr>
              <a:t>(0)=</a:t>
            </a:r>
            <a:r>
              <a:rPr lang="en-US" sz="1400" dirty="0">
                <a:solidFill>
                  <a:srgbClr val="0000FF"/>
                </a:solidFill>
              </a:rPr>
              <a:t>Y</a:t>
            </a:r>
            <a:r>
              <a:rPr lang="en-US" sz="1400" baseline="-25000" dirty="0">
                <a:solidFill>
                  <a:srgbClr val="0000FF"/>
                </a:solidFill>
              </a:rPr>
              <a:t>1</a:t>
            </a:r>
            <a:r>
              <a:rPr lang="en-US" sz="1400" dirty="0" smtClean="0">
                <a:solidFill>
                  <a:srgbClr val="0000FF"/>
                </a:solidFill>
              </a:rPr>
              <a:t>(2π)      </a:t>
            </a:r>
            <a:r>
              <a:rPr lang="en-US" sz="1400" dirty="0" smtClean="0">
                <a:solidFill>
                  <a:srgbClr val="FF0000"/>
                </a:solidFill>
              </a:rPr>
              <a:t>Antipodal line</a:t>
            </a:r>
            <a:endParaRPr lang="en-US" sz="1400" dirty="0">
              <a:solidFill>
                <a:srgbClr val="FF0000"/>
              </a:solidFill>
            </a:endParaRPr>
          </a:p>
        </p:txBody>
      </p:sp>
      <p:sp>
        <p:nvSpPr>
          <p:cNvPr id="5" name="Slide Number Placeholder 4"/>
          <p:cNvSpPr>
            <a:spLocks noGrp="1"/>
          </p:cNvSpPr>
          <p:nvPr>
            <p:ph type="sldNum" sz="quarter" idx="12"/>
          </p:nvPr>
        </p:nvSpPr>
        <p:spPr/>
        <p:txBody>
          <a:bodyPr/>
          <a:lstStyle/>
          <a:p>
            <a:fld id="{9376C632-22A3-094E-9097-F3E297A2CAC0}" type="slidenum">
              <a:rPr lang="en-US" smtClean="0"/>
              <a:pPr/>
              <a:t>9</a:t>
            </a:fld>
            <a:endParaRPr lang="en-US"/>
          </a:p>
        </p:txBody>
      </p:sp>
    </p:spTree>
    <p:extLst>
      <p:ext uri="{BB962C8B-B14F-4D97-AF65-F5344CB8AC3E}">
        <p14:creationId xmlns:p14="http://schemas.microsoft.com/office/powerpoint/2010/main" val="117224547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1199</TotalTime>
  <Words>2413</Words>
  <Application>Microsoft Macintosh PowerPoint</Application>
  <PresentationFormat>On-screen Show (4:3)</PresentationFormat>
  <Paragraphs>197</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Chuck Barnett</dc:creator>
  <cp:lastModifiedBy>Chuck Barnett</cp:lastModifiedBy>
  <cp:revision>180</cp:revision>
  <dcterms:created xsi:type="dcterms:W3CDTF">2018-10-08T00:12:20Z</dcterms:created>
  <dcterms:modified xsi:type="dcterms:W3CDTF">2019-04-15T22:57:00Z</dcterms:modified>
</cp:coreProperties>
</file>