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256" r:id="rId2"/>
    <p:sldId id="470" r:id="rId3"/>
    <p:sldId id="471" r:id="rId4"/>
    <p:sldId id="531" r:id="rId5"/>
    <p:sldId id="473" r:id="rId6"/>
    <p:sldId id="454" r:id="rId7"/>
    <p:sldId id="326" r:id="rId8"/>
    <p:sldId id="344" r:id="rId9"/>
    <p:sldId id="343" r:id="rId10"/>
    <p:sldId id="458" r:id="rId11"/>
    <p:sldId id="508" r:id="rId12"/>
    <p:sldId id="509" r:id="rId13"/>
    <p:sldId id="459" r:id="rId14"/>
    <p:sldId id="496" r:id="rId15"/>
    <p:sldId id="474" r:id="rId16"/>
    <p:sldId id="546" r:id="rId17"/>
    <p:sldId id="327" r:id="rId18"/>
    <p:sldId id="516" r:id="rId19"/>
    <p:sldId id="535" r:id="rId20"/>
    <p:sldId id="501" r:id="rId21"/>
    <p:sldId id="533" r:id="rId22"/>
    <p:sldId id="502" r:id="rId23"/>
    <p:sldId id="503" r:id="rId24"/>
    <p:sldId id="504" r:id="rId25"/>
    <p:sldId id="505" r:id="rId26"/>
    <p:sldId id="460" r:id="rId27"/>
    <p:sldId id="512" r:id="rId28"/>
    <p:sldId id="513" r:id="rId29"/>
    <p:sldId id="465" r:id="rId30"/>
    <p:sldId id="534" r:id="rId31"/>
    <p:sldId id="328" r:id="rId32"/>
    <p:sldId id="418" r:id="rId33"/>
    <p:sldId id="452" r:id="rId34"/>
    <p:sldId id="536" r:id="rId35"/>
    <p:sldId id="538" r:id="rId36"/>
    <p:sldId id="539" r:id="rId37"/>
    <p:sldId id="537" r:id="rId38"/>
    <p:sldId id="540" r:id="rId39"/>
    <p:sldId id="542" r:id="rId40"/>
    <p:sldId id="541" r:id="rId41"/>
    <p:sldId id="517" r:id="rId42"/>
    <p:sldId id="521" r:id="rId43"/>
    <p:sldId id="522" r:id="rId44"/>
    <p:sldId id="543" r:id="rId45"/>
    <p:sldId id="544" r:id="rId46"/>
    <p:sldId id="545" r:id="rId47"/>
    <p:sldId id="526" r:id="rId48"/>
    <p:sldId id="527" r:id="rId49"/>
    <p:sldId id="528" r:id="rId50"/>
    <p:sldId id="530" r:id="rId51"/>
    <p:sldId id="478" r:id="rId52"/>
    <p:sldId id="479" r:id="rId53"/>
    <p:sldId id="514" r:id="rId54"/>
    <p:sldId id="515" r:id="rId55"/>
    <p:sldId id="476" r:id="rId56"/>
    <p:sldId id="477" r:id="rId57"/>
    <p:sldId id="480" r:id="rId58"/>
    <p:sldId id="481" r:id="rId59"/>
    <p:sldId id="482" r:id="rId60"/>
    <p:sldId id="483" r:id="rId61"/>
    <p:sldId id="484" r:id="rId62"/>
    <p:sldId id="485" r:id="rId63"/>
    <p:sldId id="364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Rossman - CMC3 Monterey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12/7/2019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https://askgoodquestions.blog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A0C843-CD90-48DF-A29F-91F7EFC3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910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Rossman - CMC3 Monterey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12/7/2019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https://askgoodquestions.blog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75748A4-B103-45FF-A007-287BD7F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08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https://askgoodquestions.blog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12/7/2019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Rossman - CMC3 Monterey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A6ED-8A5F-4536-86EB-1D442657F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3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E59F-2677-4121-ABE1-A0706B8D0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5956-C4EB-474F-8F7B-2E74AEA5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37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162D-184D-4E14-9C74-81D5ECEE5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6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9A65-CAE6-434E-B465-DBBA5BA6F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1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7F8B-A36E-482A-95DA-95AA3C854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48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228F-BDF3-44E0-8FD3-CF8DF84E3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619A-864E-4332-A515-0377B6B5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E30D-D9CE-40F1-A9D2-9C30340EF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2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338C-A87A-4B5E-BC76-80B262109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E500-59FD-4E9F-B46E-62B835992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7AE8-D682-4B9D-9B76-7B39E9839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AB56BD1-834D-4B43-99EF-D518F64B8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ossman@calpol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kgoodquestions.blog/" TargetMode="External"/><Relationship Id="rId4" Type="http://schemas.openxmlformats.org/officeDocument/2006/relationships/hyperlink" Target="http://www.twitter.com/allanjrossma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skgoodquestions.blo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arossman@calpoly.edu" TargetMode="External"/><Relationship Id="rId2" Type="http://schemas.openxmlformats.org/officeDocument/2006/relationships/hyperlink" Target="https://askgoodquestions.bl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smanchance.com/apple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458200" cy="17526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Teaching Introductory Statistics: Ask Good Questions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962400"/>
            <a:ext cx="5791200" cy="2514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Allan J. </a:t>
            </a:r>
            <a:r>
              <a:rPr lang="en-US" sz="2600" dirty="0" err="1" smtClean="0"/>
              <a:t>Rossman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Department </a:t>
            </a:r>
            <a:r>
              <a:rPr lang="en-US" sz="2600" dirty="0" smtClean="0"/>
              <a:t>of </a:t>
            </a:r>
            <a:r>
              <a:rPr lang="en-US" sz="2600" dirty="0" smtClean="0"/>
              <a:t>Statistics</a:t>
            </a:r>
          </a:p>
          <a:p>
            <a:pPr eaLnBrk="1" hangingPunct="1"/>
            <a:r>
              <a:rPr lang="en-US" sz="2600" dirty="0" smtClean="0"/>
              <a:t>Cal </a:t>
            </a:r>
            <a:r>
              <a:rPr lang="en-US" sz="2600" dirty="0" smtClean="0"/>
              <a:t>Poly – San Luis Obispo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Email</a:t>
            </a:r>
            <a:r>
              <a:rPr lang="en-US" sz="2600" dirty="0" smtClean="0"/>
              <a:t>: </a:t>
            </a:r>
            <a:r>
              <a:rPr lang="en-US" sz="2600" dirty="0">
                <a:hlinkClick r:id="rId3"/>
              </a:rPr>
              <a:t>arossman@calpoly.edu</a:t>
            </a:r>
            <a:endParaRPr lang="en-US" sz="2600" dirty="0"/>
          </a:p>
          <a:p>
            <a:pPr eaLnBrk="1" hangingPunct="1"/>
            <a:r>
              <a:rPr lang="en-US" sz="2600" dirty="0" smtClean="0"/>
              <a:t>Twitter: </a:t>
            </a:r>
            <a:r>
              <a:rPr lang="en-US" sz="2600" dirty="0">
                <a:hlinkClick r:id="rId4"/>
              </a:rPr>
              <a:t>@</a:t>
            </a:r>
            <a:r>
              <a:rPr lang="en-US" sz="2600" dirty="0" err="1">
                <a:hlinkClick r:id="rId4"/>
              </a:rPr>
              <a:t>allanjrossman</a:t>
            </a:r>
            <a:endParaRPr lang="en-US" sz="2600" dirty="0"/>
          </a:p>
          <a:p>
            <a:pPr eaLnBrk="1" hangingPunct="1"/>
            <a:r>
              <a:rPr lang="en-US" sz="2600" dirty="0" smtClean="0"/>
              <a:t>Blog: </a:t>
            </a:r>
            <a:r>
              <a:rPr lang="en-US" sz="2600" dirty="0" smtClean="0">
                <a:hlinkClick r:id="rId5"/>
              </a:rPr>
              <a:t>https://askgoodquestions.blog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Example: 1970 Draft Lottery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Any reason to doubt randomness?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1482"/>
            <a:ext cx="6172200" cy="375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2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dirty="0" smtClean="0"/>
              <a:t>Calculate median draft number for each month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Calculate median draft number for each month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Jan 211		Jul 188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Feb 201		Aug 145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 256		Sep 168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Apr 225		Oct 201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May 226		Nov 131.5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Jun 207.5		Dec 100</a:t>
            </a:r>
          </a:p>
          <a:p>
            <a:r>
              <a:rPr lang="en-US" dirty="0" smtClean="0"/>
              <a:t>Do you see a pattern/trend?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Example: 1970 Draft Lottery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Any reason to doubt randomness?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3" y="1828801"/>
            <a:ext cx="620352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sz="3600" dirty="0" smtClean="0"/>
              <a:t>How often would such an extreme outcome occur with a truly random lottery?</a:t>
            </a:r>
          </a:p>
          <a:p>
            <a:r>
              <a:rPr lang="en-US" sz="3600" dirty="0" smtClean="0"/>
              <a:t>What statistic might you use to determine “extreme”-ness?</a:t>
            </a:r>
          </a:p>
          <a:p>
            <a:pPr lvl="1"/>
            <a:r>
              <a:rPr lang="en-US" sz="3200" dirty="0" smtClean="0"/>
              <a:t>Correlation ≈ -0.226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581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sz="3200" dirty="0" smtClean="0"/>
              <a:t>I suspect that when I moved from PA to CA, the average IQ dropped in both states!</a:t>
            </a:r>
          </a:p>
          <a:p>
            <a:pPr lvl="1"/>
            <a:r>
              <a:rPr lang="en-US" sz="3200" dirty="0" smtClean="0"/>
              <a:t>Is this possible?</a:t>
            </a:r>
          </a:p>
          <a:p>
            <a:pPr lvl="1"/>
            <a:r>
              <a:rPr lang="en-US" sz="3200" dirty="0" smtClean="0"/>
              <a:t>What would have to be true (in principle) for this to happen?</a:t>
            </a:r>
            <a:endParaRPr lang="en-US" sz="3200" dirty="0"/>
          </a:p>
          <a:p>
            <a:r>
              <a:rPr lang="en-US" sz="3200" dirty="0" smtClean="0"/>
              <a:t>Yes, if (my IQ &gt; average IQ in PA)</a:t>
            </a:r>
          </a:p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nd (my IQ </a:t>
            </a:r>
            <a:r>
              <a:rPr lang="en-US" sz="3200" dirty="0"/>
              <a:t>&lt;</a:t>
            </a:r>
            <a:r>
              <a:rPr lang="en-US" sz="3200" dirty="0" smtClean="0"/>
              <a:t> average IQ in CA)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Consider two new statistics:</a:t>
            </a:r>
          </a:p>
          <a:p>
            <a:pPr lvl="1"/>
            <a:r>
              <a:rPr lang="en-US" sz="3200" dirty="0" smtClean="0"/>
              <a:t>Midrange = (maximum + minimum) / 2</a:t>
            </a:r>
          </a:p>
          <a:p>
            <a:pPr lvl="1"/>
            <a:r>
              <a:rPr lang="en-US" sz="3200" dirty="0" err="1" smtClean="0"/>
              <a:t>Midhinge</a:t>
            </a:r>
            <a:r>
              <a:rPr lang="en-US" sz="3200" dirty="0" smtClean="0"/>
              <a:t> = (lower quartile + upper quartile) / 2</a:t>
            </a:r>
          </a:p>
          <a:p>
            <a:r>
              <a:rPr lang="en-US" sz="3200" dirty="0" smtClean="0"/>
              <a:t>For each statistic:</a:t>
            </a:r>
          </a:p>
          <a:p>
            <a:pPr lvl="1"/>
            <a:r>
              <a:rPr lang="en-US" sz="3200" dirty="0" smtClean="0"/>
              <a:t>Is this a measure of center or variability?</a:t>
            </a:r>
          </a:p>
          <a:p>
            <a:pPr lvl="1"/>
            <a:r>
              <a:rPr lang="en-US" sz="3200" dirty="0" smtClean="0"/>
              <a:t>Is this resistant to outliers?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Abby records the ages of customers at The Avenue (on-campus snack bar) from 11am-2pm today, while Mary records ages of customers at McDonald’s (near freeway).  </a:t>
            </a:r>
          </a:p>
          <a:p>
            <a:r>
              <a:rPr lang="en-US" dirty="0" smtClean="0"/>
              <a:t>Who will have the larger standard deviation of customer ages: Abby or Mary?  Explain.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Example (adapted from Jay Lehmann):</a:t>
            </a:r>
          </a:p>
          <a:p>
            <a:pPr marL="514350" indent="-514350">
              <a:buAutoNum type="alphaLcParenR"/>
            </a:pPr>
            <a:r>
              <a:rPr lang="en-US" dirty="0" smtClean="0"/>
              <a:t>Which </a:t>
            </a:r>
            <a:r>
              <a:rPr lang="en-US" dirty="0"/>
              <a:t>would be larger – the mean weight of 10 randomly selected people or the mean weight of 1000 randomly selected cats?  Explain </a:t>
            </a:r>
            <a:r>
              <a:rPr lang="en-US" dirty="0" smtClean="0"/>
              <a:t>briefly.</a:t>
            </a:r>
          </a:p>
          <a:p>
            <a:pPr marL="514350" indent="-514350">
              <a:buAutoNum type="alphaLcParenR"/>
            </a:pPr>
            <a:r>
              <a:rPr lang="en-US" dirty="0" smtClean="0"/>
              <a:t>Which </a:t>
            </a:r>
            <a:r>
              <a:rPr lang="en-US" dirty="0"/>
              <a:t>would be larger – the standard deviation of the weights of </a:t>
            </a:r>
            <a:r>
              <a:rPr lang="en-US" dirty="0" smtClean="0"/>
              <a:t>1000 </a:t>
            </a:r>
            <a:r>
              <a:rPr lang="en-US" dirty="0"/>
              <a:t>randomly selected people or the standard deviation of the weights of </a:t>
            </a:r>
            <a:r>
              <a:rPr lang="en-US" dirty="0" smtClean="0"/>
              <a:t>10 </a:t>
            </a:r>
            <a:r>
              <a:rPr lang="en-US" dirty="0"/>
              <a:t>randomly selected cats?  Explain briefly.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Many of my students think that larger sample size produces smaller SD</a:t>
            </a:r>
          </a:p>
          <a:p>
            <a:r>
              <a:rPr lang="en-US" sz="3600" dirty="0" smtClean="0"/>
              <a:t>Do not realize that SD </a:t>
            </a:r>
            <a:r>
              <a:rPr lang="en-US" sz="3600" b="1" dirty="0" smtClean="0"/>
              <a:t>of the sample mean </a:t>
            </a:r>
            <a:r>
              <a:rPr lang="en-US" sz="3600" dirty="0" smtClean="0"/>
              <a:t>(or sample proportion) gets smaller as sample size increases</a:t>
            </a:r>
          </a:p>
          <a:p>
            <a:r>
              <a:rPr lang="en-US" sz="3600" dirty="0" smtClean="0"/>
              <a:t>Advice: When you talk about SD, always emphasize SD </a:t>
            </a:r>
            <a:r>
              <a:rPr lang="en-US" sz="3600" b="1" dirty="0" smtClean="0"/>
              <a:t>of what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4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16B565-DD27-4A33-AEE0-07D23738460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C8AA76-00D4-4F0F-8C9B-805038785395}" type="slidenum">
              <a:rPr lang="en-US" altLang="en-US" sz="1200">
                <a:latin typeface="+mj-lt"/>
              </a:rPr>
              <a:pPr algn="r">
                <a:defRPr/>
              </a:pPr>
              <a:t>2</a:t>
            </a:fld>
            <a:endParaRPr lang="en-US" altLang="en-US" sz="1200">
              <a:latin typeface="+mj-lt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Frank Sinatra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What’s the secret to  being a successful singer?</a:t>
            </a:r>
          </a:p>
          <a:p>
            <a:pPr marL="0" indent="0" eaLnBrk="1" hangingPunct="1">
              <a:buNone/>
            </a:pPr>
            <a:endParaRPr lang="en-US" sz="3600" dirty="0" smtClean="0"/>
          </a:p>
          <a:p>
            <a:pPr lvl="1" eaLnBrk="1" hangingPunct="1"/>
            <a:r>
              <a:rPr lang="en-US" sz="3600" dirty="0" smtClean="0"/>
              <a:t>“Sing Good Songs”</a:t>
            </a:r>
          </a:p>
        </p:txBody>
      </p:sp>
      <p:pic>
        <p:nvPicPr>
          <p:cNvPr id="9222" name="Picture 10" descr="Sinatr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1908174"/>
            <a:ext cx="2857500" cy="391477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1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Exam scores have mean 70, SD 8</a:t>
            </a:r>
          </a:p>
          <a:p>
            <a:pPr lvl="1"/>
            <a:r>
              <a:rPr lang="en-US" sz="3200" dirty="0" smtClean="0"/>
              <a:t>Arturo’s </a:t>
            </a:r>
            <a:r>
              <a:rPr lang="en-US" sz="3200" dirty="0"/>
              <a:t>score </a:t>
            </a:r>
            <a:r>
              <a:rPr lang="en-US" sz="3200" dirty="0" smtClean="0"/>
              <a:t>is 75</a:t>
            </a:r>
          </a:p>
          <a:p>
            <a:pPr lvl="1"/>
            <a:r>
              <a:rPr lang="en-US" sz="3200" dirty="0" smtClean="0"/>
              <a:t>Bella’s </a:t>
            </a:r>
            <a:r>
              <a:rPr lang="en-US" sz="3200" dirty="0"/>
              <a:t>score is 1.5 </a:t>
            </a:r>
            <a:r>
              <a:rPr lang="en-US" sz="3200" dirty="0" smtClean="0"/>
              <a:t>SDs above Arturo’s.</a:t>
            </a:r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is Bella’s score on the exam?  Show your work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Concept: Measuring distance as number of SDs away from </a:t>
            </a:r>
            <a:r>
              <a:rPr lang="en-US" sz="3200" i="1" dirty="0" smtClean="0"/>
              <a:t>something</a:t>
            </a:r>
          </a:p>
          <a:p>
            <a:pPr lvl="1"/>
            <a:r>
              <a:rPr lang="en-US" sz="3200" dirty="0" smtClean="0"/>
              <a:t>Not necessarily away from </a:t>
            </a:r>
            <a:r>
              <a:rPr lang="en-US" sz="3200" i="1" dirty="0" smtClean="0"/>
              <a:t>mean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every student in our class scored 5 points lower on the second exam than on the first exam.</a:t>
            </a:r>
          </a:p>
          <a:p>
            <a:r>
              <a:rPr lang="en-US" dirty="0" smtClean="0"/>
              <a:t>What would be the value of the correlation coefficient between (exam1 score) and (exam2 score)?</a:t>
            </a:r>
          </a:p>
          <a:p>
            <a:pPr lvl="1"/>
            <a:r>
              <a:rPr lang="en-US" dirty="0" smtClean="0"/>
              <a:t>Options: -5, -1, -0.5, 0, 0.5, 1,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5275"/>
            <a:ext cx="8229600" cy="4530725"/>
          </a:xfrm>
        </p:spPr>
        <p:txBody>
          <a:bodyPr/>
          <a:lstStyle/>
          <a:p>
            <a:r>
              <a:rPr lang="en-US" dirty="0" smtClean="0"/>
              <a:t>Example: Gettysburg Address</a:t>
            </a:r>
          </a:p>
          <a:p>
            <a:endParaRPr lang="en-US" dirty="0"/>
          </a:p>
          <a:p>
            <a:r>
              <a:rPr lang="en-US" dirty="0" smtClean="0"/>
              <a:t>Select a sample of 10 words from the population of 268 words in the Gettysburg Address.  (Just circle 10 words.)</a:t>
            </a:r>
          </a:p>
          <a:p>
            <a:r>
              <a:rPr lang="en-US" dirty="0" smtClean="0"/>
              <a:t>Record the length (# of letters) of each word.</a:t>
            </a:r>
          </a:p>
          <a:p>
            <a:r>
              <a:rPr lang="en-US" dirty="0" smtClean="0"/>
              <a:t>Calculate the average length for your sample.</a:t>
            </a:r>
          </a:p>
          <a:p>
            <a:r>
              <a:rPr lang="en-US" dirty="0" smtClean="0"/>
              <a:t>Produce graph of sample averages.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5275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this a reasonable sampling method for estimating the average word length in the population?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5275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153400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530725"/>
          </a:xfrm>
        </p:spPr>
        <p:txBody>
          <a:bodyPr/>
          <a:lstStyle/>
          <a:p>
            <a:r>
              <a:rPr lang="en-US" dirty="0" smtClean="0"/>
              <a:t>How does this graph indicate sampling bias?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Would closing eyes and pointing be unbiased?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810570"/>
            <a:ext cx="7467600" cy="3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Example: Mandela’s age</a:t>
            </a:r>
          </a:p>
          <a:p>
            <a:pPr lvl="1"/>
            <a:r>
              <a:rPr lang="en-US" dirty="0" smtClean="0"/>
              <a:t>Group 1: Nelson Mandela was the first president of South Africa following apartheid.  </a:t>
            </a:r>
          </a:p>
          <a:p>
            <a:pPr lvl="2"/>
            <a:r>
              <a:rPr lang="en-US" sz="2400" dirty="0" smtClean="0"/>
              <a:t>Do you think he was older or younger than 16 years old when he died?  </a:t>
            </a:r>
          </a:p>
          <a:p>
            <a:pPr lvl="2"/>
            <a:r>
              <a:rPr lang="en-US" sz="2400" dirty="0" smtClean="0"/>
              <a:t>Make a guess for how old he was when he died.</a:t>
            </a:r>
          </a:p>
          <a:p>
            <a:pPr lvl="1"/>
            <a:r>
              <a:rPr lang="en-US" dirty="0" smtClean="0"/>
              <a:t>Group 2</a:t>
            </a:r>
            <a:r>
              <a:rPr lang="en-US" dirty="0"/>
              <a:t>: Nelson Mandela was the first president of South Africa following apartheid.  </a:t>
            </a:r>
            <a:endParaRPr lang="en-US" dirty="0" smtClean="0"/>
          </a:p>
          <a:p>
            <a:pPr lvl="2"/>
            <a:r>
              <a:rPr lang="en-US" sz="2400" dirty="0" smtClean="0"/>
              <a:t>Do </a:t>
            </a:r>
            <a:r>
              <a:rPr lang="en-US" sz="2400" dirty="0"/>
              <a:t>you think he was older or younger than </a:t>
            </a:r>
            <a:r>
              <a:rPr lang="en-US" sz="2400" dirty="0" smtClean="0"/>
              <a:t>160 </a:t>
            </a:r>
            <a:r>
              <a:rPr lang="en-US" sz="2400" dirty="0"/>
              <a:t>years old when he died?  </a:t>
            </a:r>
            <a:endParaRPr lang="en-US" sz="2400" dirty="0" smtClean="0"/>
          </a:p>
          <a:p>
            <a:pPr lvl="2"/>
            <a:r>
              <a:rPr lang="en-US" sz="2400" dirty="0" smtClean="0"/>
              <a:t>Make </a:t>
            </a:r>
            <a:r>
              <a:rPr lang="en-US" sz="2400" dirty="0"/>
              <a:t>a guess for how old </a:t>
            </a:r>
            <a:r>
              <a:rPr lang="en-US" sz="2400" dirty="0" smtClean="0"/>
              <a:t>he </a:t>
            </a:r>
            <a:r>
              <a:rPr lang="en-US" sz="2400" dirty="0"/>
              <a:t>was when he died.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Mandela’s 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t</a:t>
            </a:r>
            <a:r>
              <a:rPr lang="en-US" dirty="0" smtClean="0"/>
              <a:t> = -4.17; p-value ≈ .0000</a:t>
            </a:r>
          </a:p>
          <a:p>
            <a:r>
              <a:rPr lang="en-US" dirty="0" smtClean="0"/>
              <a:t>Very strong evidence of anchoring effect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286000"/>
            <a:ext cx="76390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sz="3200" dirty="0" smtClean="0"/>
              <a:t>Random sampling and random assignment are different tools with different purposes</a:t>
            </a:r>
          </a:p>
          <a:p>
            <a:r>
              <a:rPr lang="en-US" sz="3200" dirty="0" smtClean="0"/>
              <a:t>Random sampling</a:t>
            </a:r>
          </a:p>
          <a:p>
            <a:pPr lvl="1"/>
            <a:r>
              <a:rPr lang="en-US" sz="2800" dirty="0" smtClean="0"/>
              <a:t>Goal: Select representative sample</a:t>
            </a:r>
          </a:p>
          <a:p>
            <a:pPr lvl="1"/>
            <a:r>
              <a:rPr lang="en-US" sz="2800" dirty="0" smtClean="0"/>
              <a:t>Benefit: Generalize results</a:t>
            </a:r>
          </a:p>
          <a:p>
            <a:r>
              <a:rPr lang="en-US" sz="3200" dirty="0" smtClean="0"/>
              <a:t>Random assignment</a:t>
            </a:r>
          </a:p>
          <a:p>
            <a:pPr lvl="1"/>
            <a:r>
              <a:rPr lang="en-US" sz="2800" dirty="0" smtClean="0"/>
              <a:t>Goal: Produce similar groups</a:t>
            </a:r>
          </a:p>
          <a:p>
            <a:pPr lvl="1"/>
            <a:r>
              <a:rPr lang="en-US" sz="2800" dirty="0" smtClean="0"/>
              <a:t>Benefit: Draw cause-effect conclusions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Repeated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Example: Anchoring (Mandela’s age)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are the observational units in this study?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are the variables in this study?  Which type is each variable?  Which variable plays which role?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Did this study make use of random sampling, random assignment, both, or neither?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Is this an observational study or an experiment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F0A160B-4AC2-4914-967C-BF5225D87F5B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E692CA-66A7-406D-9963-70EED3E51257}" type="slidenum">
              <a:rPr lang="en-US" altLang="en-US" sz="1200">
                <a:latin typeface="+mj-lt"/>
              </a:rPr>
              <a:pPr algn="r">
                <a:defRPr/>
              </a:pPr>
              <a:t>3</a:t>
            </a:fld>
            <a:endParaRPr lang="en-US" altLang="en-US" sz="1200">
              <a:latin typeface="+mj-lt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similarly succinct suggestion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What’s the secret to being an effective teacher?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/>
          </a:p>
          <a:p>
            <a:pPr marL="742950" lvl="1" indent="-285750" eaLnBrk="1" hangingPunct="1"/>
            <a:r>
              <a:rPr lang="en-US" sz="3600" dirty="0" smtClean="0"/>
              <a:t>“Ask Good Questions”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7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3200" dirty="0" smtClean="0"/>
              <a:t>2018 General Social Survey</a:t>
            </a:r>
          </a:p>
          <a:p>
            <a:pPr lvl="1"/>
            <a:r>
              <a:rPr lang="en-US" sz="3200" dirty="0" smtClean="0"/>
              <a:t>47% had a pet dog</a:t>
            </a:r>
          </a:p>
          <a:p>
            <a:pPr lvl="1"/>
            <a:r>
              <a:rPr lang="en-US" sz="3200" dirty="0" smtClean="0"/>
              <a:t>25% had a pet cat</a:t>
            </a:r>
          </a:p>
          <a:p>
            <a:r>
              <a:rPr lang="en-US" sz="3200" dirty="0" smtClean="0"/>
              <a:t>Does it follow that 72% (which is 47% + 25%) had a pet dog or a pet cat?</a:t>
            </a:r>
          </a:p>
          <a:p>
            <a:pPr lvl="1"/>
            <a:r>
              <a:rPr lang="en-US" sz="3200" dirty="0" smtClean="0"/>
              <a:t>What would be required for this to happen?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/>
              <a:t>Example: Facial prototyping</a:t>
            </a:r>
          </a:p>
          <a:p>
            <a:pPr marL="0" indent="0">
              <a:buNone/>
            </a:pPr>
            <a:r>
              <a:rPr lang="en-US" dirty="0"/>
              <a:t>Do people tend to associate </a:t>
            </a:r>
            <a:r>
              <a:rPr lang="en-US" dirty="0" smtClean="0"/>
              <a:t>names </a:t>
            </a:r>
            <a:r>
              <a:rPr lang="en-US" dirty="0"/>
              <a:t>with </a:t>
            </a:r>
            <a:r>
              <a:rPr lang="en-US" dirty="0" smtClean="0"/>
              <a:t>faces?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is on the left: Bob or Tim?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59025"/>
            <a:ext cx="6553200" cy="31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Facial </a:t>
            </a:r>
            <a:r>
              <a:rPr lang="en-US" dirty="0" smtClean="0"/>
              <a:t>prototyping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36 of 46 students put Tim on the left</a:t>
            </a:r>
          </a:p>
          <a:p>
            <a:pPr lvl="1"/>
            <a:r>
              <a:rPr lang="en-US" dirty="0" smtClean="0"/>
              <a:t>What are two possible explanations for our observed sample result?</a:t>
            </a:r>
          </a:p>
          <a:p>
            <a:pPr lvl="1"/>
            <a:r>
              <a:rPr lang="en-US" dirty="0" smtClean="0"/>
              <a:t>Which explanation can we investigate/model?  How?  </a:t>
            </a:r>
          </a:p>
          <a:p>
            <a:pPr lvl="1"/>
            <a:r>
              <a:rPr lang="en-US" dirty="0" smtClean="0"/>
              <a:t>How often would such an extreme sample result occur by chance alone (if there were no facial prototyping)?</a:t>
            </a:r>
          </a:p>
          <a:p>
            <a:pPr lvl="1"/>
            <a:r>
              <a:rPr lang="en-US" dirty="0" smtClean="0"/>
              <a:t>Have students flip coins to investigate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Simulation-based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458200" cy="4530725"/>
          </a:xfrm>
        </p:spPr>
        <p:txBody>
          <a:bodyPr/>
          <a:lstStyle/>
          <a:p>
            <a:r>
              <a:rPr lang="en-US" dirty="0" smtClean="0"/>
              <a:t>Facial prototyping: 10,000 simulated samples of 46 students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Very strong evidence: people have a genuine tendency to put Tim on left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54794"/>
            <a:ext cx="4191000" cy="33030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does 95% confidence mean?</a:t>
            </a:r>
          </a:p>
          <a:p>
            <a:r>
              <a:rPr lang="en-US" sz="3200" dirty="0" smtClean="0"/>
              <a:t>Simulation: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does 95% confidence mean?</a:t>
            </a:r>
          </a:p>
          <a:p>
            <a:r>
              <a:rPr lang="en-US" sz="3200" dirty="0" smtClean="0"/>
              <a:t>Simulation: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05342"/>
            <a:ext cx="3043238" cy="39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does 95% confidence mean?</a:t>
            </a:r>
          </a:p>
          <a:p>
            <a:r>
              <a:rPr lang="en-US" sz="3200" dirty="0" smtClean="0"/>
              <a:t>Simulation: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05342"/>
            <a:ext cx="3043238" cy="399065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3124200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change (two things) if the confidence level was increased or decreased?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change (two things) if the confidence level was increased or decreased?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2650807"/>
            <a:ext cx="3997325" cy="34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change if the sample size was increased?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CF9F2D7-9E6D-4E06-B25C-5C886CD3E1C1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tempted to stop right now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530725"/>
          </a:xfrm>
        </p:spPr>
        <p:txBody>
          <a:bodyPr/>
          <a:lstStyle/>
          <a:p>
            <a:r>
              <a:rPr lang="en-US" sz="3200" dirty="0" smtClean="0"/>
              <a:t>My take-home message</a:t>
            </a:r>
          </a:p>
          <a:p>
            <a:pPr lvl="1"/>
            <a:r>
              <a:rPr lang="en-US" sz="3200" dirty="0" smtClean="0"/>
              <a:t>Ask Good Questions</a:t>
            </a:r>
          </a:p>
          <a:p>
            <a:r>
              <a:rPr lang="en-US" sz="3200" dirty="0" smtClean="0"/>
              <a:t>Quiz at end of presentation</a:t>
            </a:r>
          </a:p>
          <a:p>
            <a:pPr lvl="1"/>
            <a:r>
              <a:rPr lang="en-US" sz="3200" dirty="0" smtClean="0"/>
              <a:t>Q: What was my point?</a:t>
            </a:r>
          </a:p>
          <a:p>
            <a:pPr lvl="1"/>
            <a:r>
              <a:rPr lang="en-US" sz="3200" dirty="0" smtClean="0"/>
              <a:t>A: Ask Good Questions</a:t>
            </a:r>
          </a:p>
          <a:p>
            <a:r>
              <a:rPr lang="en-US" sz="3200" dirty="0" smtClean="0"/>
              <a:t>I have started writing a weekly blog</a:t>
            </a:r>
          </a:p>
          <a:p>
            <a:pPr lvl="1"/>
            <a:r>
              <a:rPr lang="en-US" sz="2800" dirty="0" smtClean="0"/>
              <a:t>Name: Ask Good Questions</a:t>
            </a:r>
            <a:endParaRPr lang="en-US" sz="2800" dirty="0" smtClean="0">
              <a:hlinkClick r:id="rId2"/>
            </a:endParaRPr>
          </a:p>
          <a:p>
            <a:pPr lvl="1"/>
            <a:r>
              <a:rPr lang="en-US" sz="3200" dirty="0" smtClean="0">
                <a:hlinkClick r:id="rId2"/>
              </a:rPr>
              <a:t>https://askgoodquestions.blog</a:t>
            </a:r>
            <a:r>
              <a:rPr lang="en-US" sz="3200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40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change if the sample size was increased?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17379"/>
            <a:ext cx="57435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an alien lands on earth and sets out to estimate the proportion of human beings who are female</a:t>
            </a:r>
          </a:p>
          <a:p>
            <a:r>
              <a:rPr lang="en-US" dirty="0" smtClean="0"/>
              <a:t>The alien took a good statistics course on its home planet and knows to take a sample, produce a confidence interval</a:t>
            </a:r>
          </a:p>
          <a:p>
            <a:r>
              <a:rPr lang="en-US" dirty="0" smtClean="0"/>
              <a:t>Sample: the 2019 U.S. Senate, which has 25 women (the most ever!) and 75 men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30725"/>
              </a:xfrm>
            </p:spPr>
            <p:txBody>
              <a:bodyPr/>
              <a:lstStyle/>
              <a:p>
                <a:r>
                  <a:rPr lang="en-US" dirty="0" smtClean="0"/>
                  <a:t>Calculate the alien’s 95% CI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±1.96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.25×.75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, which is (.165 → .335)</a:t>
                </a:r>
                <a:endParaRPr lang="en-US" dirty="0"/>
              </a:p>
              <a:p>
                <a:r>
                  <a:rPr lang="en-US" dirty="0" smtClean="0"/>
                  <a:t>Interpret the CI for the alien</a:t>
                </a:r>
              </a:p>
              <a:p>
                <a:pPr lvl="1"/>
                <a:r>
                  <a:rPr lang="en-US" dirty="0" smtClean="0"/>
                  <a:t>The alien is 95% confident that between 16.5% and 33.5% of all humans are female.</a:t>
                </a:r>
              </a:p>
              <a:p>
                <a:r>
                  <a:rPr lang="en-US" dirty="0" smtClean="0"/>
                  <a:t>Is this interval consistent with your experience as a long-time resident of this planet?</a:t>
                </a:r>
              </a:p>
              <a:p>
                <a:pPr lvl="1"/>
                <a:r>
                  <a:rPr lang="en-US" dirty="0" smtClean="0"/>
                  <a:t>Duh!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30725"/>
              </a:xfrm>
              <a:blipFill>
                <a:blip r:embed="rId2"/>
                <a:stretch>
                  <a:fillRect l="-571" t="-1750" r="-714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4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dirty="0" smtClean="0"/>
              <a:t>Is the problem that 5% of all 95% CIs fail to capture actual value of population parameter?</a:t>
            </a:r>
          </a:p>
          <a:p>
            <a:pPr lvl="1"/>
            <a:r>
              <a:rPr lang="en-US" dirty="0" smtClean="0"/>
              <a:t>No!  </a:t>
            </a:r>
          </a:p>
          <a:p>
            <a:r>
              <a:rPr lang="en-US" dirty="0" smtClean="0"/>
              <a:t>Then what went wrong???</a:t>
            </a:r>
          </a:p>
          <a:p>
            <a:pPr lvl="1"/>
            <a:r>
              <a:rPr lang="en-US" dirty="0" smtClean="0"/>
              <a:t>Biased sampling method!</a:t>
            </a:r>
            <a:endParaRPr lang="en-US" dirty="0"/>
          </a:p>
          <a:p>
            <a:r>
              <a:rPr lang="en-US" dirty="0" smtClean="0"/>
              <a:t>If the alien was only interested in estimating the proportion of 2019 U.S. Senators who are female, would this 95% CI make sense?</a:t>
            </a:r>
          </a:p>
          <a:p>
            <a:pPr lvl="1"/>
            <a:r>
              <a:rPr lang="en-US" dirty="0" smtClean="0"/>
              <a:t>No, exactly 25% of current senators are female!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sample of 50 movies in “thriller” category from IMDb 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08274"/>
            <a:ext cx="6705600" cy="3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</p:spPr>
            <p:txBody>
              <a:bodyPr/>
              <a:lstStyle/>
              <a:p>
                <a:r>
                  <a:rPr lang="en-US" sz="3200" dirty="0" smtClean="0"/>
                  <a:t>95% confidence interval for population mean: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101.70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±2.010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25.30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200" dirty="0" smtClean="0"/>
                  <a:t>,                               </a:t>
                </a:r>
                <a:r>
                  <a:rPr lang="en-US" sz="3200" dirty="0" smtClean="0"/>
                  <a:t>     which </a:t>
                </a:r>
                <a:r>
                  <a:rPr lang="en-US" sz="3200" dirty="0" smtClean="0"/>
                  <a:t>is (94.5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 108.9) minutes</a:t>
                </a:r>
              </a:p>
              <a:p>
                <a:r>
                  <a:rPr lang="en-US" sz="3200" dirty="0" smtClean="0">
                    <a:sym typeface="Wingdings" panose="05000000000000000000" pitchFamily="2" charset="2"/>
                  </a:rPr>
                  <a:t>What percentage of movies fall within this interval?</a:t>
                </a:r>
              </a:p>
              <a:p>
                <a:r>
                  <a:rPr lang="en-US" sz="3200" dirty="0" smtClean="0">
                    <a:sym typeface="Wingdings" panose="05000000000000000000" pitchFamily="2" charset="2"/>
                  </a:rPr>
                  <a:t>Do you expect this to be close to 95%?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30725"/>
              </a:xfrm>
              <a:blipFill>
                <a:blip r:embed="rId2"/>
                <a:stretch>
                  <a:fillRect l="-632" t="-1750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30725"/>
          </a:xfrm>
        </p:spPr>
        <p:txBody>
          <a:bodyPr/>
          <a:lstStyle/>
          <a:p>
            <a:r>
              <a:rPr lang="en-US" dirty="0" smtClean="0"/>
              <a:t>7 of 50 movies (14%) fall within this interval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CI estimates </a:t>
            </a:r>
            <a:r>
              <a:rPr lang="en-US" dirty="0" err="1" smtClean="0"/>
              <a:t>popn</a:t>
            </a:r>
            <a:r>
              <a:rPr lang="en-US" dirty="0" smtClean="0"/>
              <a:t> </a:t>
            </a:r>
            <a:r>
              <a:rPr lang="en-US" i="1" dirty="0" smtClean="0"/>
              <a:t>mean</a:t>
            </a:r>
            <a:r>
              <a:rPr lang="en-US" dirty="0" smtClean="0"/>
              <a:t>, not individual values</a:t>
            </a:r>
          </a:p>
          <a:p>
            <a:r>
              <a:rPr lang="en-US" dirty="0" smtClean="0"/>
              <a:t>Many students misunderstand this</a:t>
            </a:r>
          </a:p>
          <a:p>
            <a:pPr lvl="1"/>
            <a:r>
              <a:rPr lang="en-US" dirty="0" smtClean="0"/>
              <a:t>Much more important than confidence level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867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and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Survey of 47,000 U.S. households in 2006 found that 32.4% had a pet cat</a:t>
            </a:r>
          </a:p>
          <a:p>
            <a:r>
              <a:rPr lang="en-US" sz="3200" dirty="0" smtClean="0"/>
              <a:t>Does this provide </a:t>
            </a:r>
            <a:r>
              <a:rPr lang="en-US" sz="3200" i="1" u="sng" dirty="0" smtClean="0"/>
              <a:t>very strong </a:t>
            </a:r>
            <a:r>
              <a:rPr lang="en-US" sz="3200" dirty="0" smtClean="0"/>
              <a:t>evidence that the population proportion with a cat is different from one-third?</a:t>
            </a:r>
          </a:p>
          <a:p>
            <a:r>
              <a:rPr lang="en-US" sz="3200" dirty="0" smtClean="0"/>
              <a:t>Does this provide strong evidence </a:t>
            </a:r>
            <a:r>
              <a:rPr lang="en-US" sz="3200" dirty="0"/>
              <a:t>that the population proportion with a cat is </a:t>
            </a:r>
            <a:r>
              <a:rPr lang="en-US" sz="3200" i="1" u="sng" dirty="0" smtClean="0"/>
              <a:t>very different</a:t>
            </a:r>
            <a:r>
              <a:rPr lang="en-US" sz="3200" dirty="0" smtClean="0"/>
              <a:t> </a:t>
            </a:r>
            <a:r>
              <a:rPr lang="en-US" sz="3200" dirty="0"/>
              <a:t>from one-third?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and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30725"/>
          </a:xfrm>
        </p:spPr>
        <p:txBody>
          <a:bodyPr/>
          <a:lstStyle/>
          <a:p>
            <a:r>
              <a:rPr lang="en-US" sz="3200" dirty="0"/>
              <a:t>Does this provide </a:t>
            </a:r>
            <a:r>
              <a:rPr lang="en-US" sz="3200" i="1" u="sng" dirty="0"/>
              <a:t>very strong </a:t>
            </a:r>
            <a:r>
              <a:rPr lang="en-US" sz="3200" dirty="0"/>
              <a:t>evidence that the population proportion with a cat is different from one-third?</a:t>
            </a:r>
          </a:p>
          <a:p>
            <a:pPr lvl="1"/>
            <a:r>
              <a:rPr lang="en-US" sz="3200" dirty="0" smtClean="0"/>
              <a:t>Yes! Test stat </a:t>
            </a:r>
            <a:r>
              <a:rPr lang="en-US" sz="3200" i="1" dirty="0" smtClean="0"/>
              <a:t>z</a:t>
            </a:r>
            <a:r>
              <a:rPr lang="en-US" sz="3200" dirty="0" smtClean="0"/>
              <a:t> ≈ -4.29, p-value ≈ .00002</a:t>
            </a:r>
          </a:p>
          <a:p>
            <a:r>
              <a:rPr lang="en-US" sz="3200" dirty="0"/>
              <a:t>Does this provide strong evidence that the population proportion with a cat is </a:t>
            </a:r>
            <a:r>
              <a:rPr lang="en-US" sz="3200" i="1" u="sng" dirty="0"/>
              <a:t>very different</a:t>
            </a:r>
            <a:r>
              <a:rPr lang="en-US" sz="3200" dirty="0"/>
              <a:t> from one-third?</a:t>
            </a:r>
          </a:p>
          <a:p>
            <a:pPr lvl="1"/>
            <a:r>
              <a:rPr lang="en-US" sz="3200" dirty="0" smtClean="0"/>
              <a:t>No!  99.9% CI: (.317 → .331)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9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and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Hypothesis test and confidence interval give </a:t>
            </a:r>
            <a:r>
              <a:rPr lang="en-US" sz="3200" i="1" dirty="0" smtClean="0"/>
              <a:t>consistent</a:t>
            </a:r>
            <a:r>
              <a:rPr lang="en-US" sz="3200" dirty="0" smtClean="0"/>
              <a:t> results</a:t>
            </a:r>
          </a:p>
          <a:p>
            <a:pPr lvl="1"/>
            <a:r>
              <a:rPr lang="en-US" sz="3200" dirty="0" smtClean="0"/>
              <a:t>Value one-third is rejected, does not appear in CI</a:t>
            </a:r>
          </a:p>
          <a:p>
            <a:r>
              <a:rPr lang="en-US" sz="3200" dirty="0" smtClean="0"/>
              <a:t>Statistical </a:t>
            </a:r>
            <a:r>
              <a:rPr lang="en-US" sz="3200" i="1" dirty="0" smtClean="0"/>
              <a:t>significance</a:t>
            </a:r>
            <a:r>
              <a:rPr lang="en-US" sz="3200" dirty="0" smtClean="0"/>
              <a:t> is different from practical </a:t>
            </a:r>
            <a:r>
              <a:rPr lang="en-US" sz="3200" i="1" dirty="0" smtClean="0"/>
              <a:t>importance</a:t>
            </a:r>
          </a:p>
          <a:p>
            <a:pPr lvl="1"/>
            <a:r>
              <a:rPr lang="en-US" sz="3200" dirty="0" smtClean="0"/>
              <a:t>Especially relevant with large sample sizes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0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E8A6E7-3244-4F3F-A87B-F9F7EB92F39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1A6A151-9400-41C2-9764-3C9E54DB075C}" type="slidenum">
              <a:rPr lang="en-US" altLang="en-US" sz="1200">
                <a:latin typeface="+mj-lt"/>
              </a:rPr>
              <a:pPr algn="r">
                <a:defRPr/>
              </a:pPr>
              <a:t>5</a:t>
            </a:fld>
            <a:endParaRPr lang="en-US" altLang="en-US" sz="1200">
              <a:latin typeface="+mj-lt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kinds/purposes of questions?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453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Guide students to develop their understanding and skills</a:t>
            </a:r>
          </a:p>
          <a:p>
            <a:pPr marL="742950" lvl="1" indent="-285750" eaLnBrk="1" hangingPunct="1"/>
            <a:r>
              <a:rPr lang="en-US" sz="3200" dirty="0"/>
              <a:t>Formative assessment</a:t>
            </a:r>
          </a:p>
          <a:p>
            <a:pPr marL="742950" lvl="1" indent="-285750" eaLnBrk="1" hangingPunct="1"/>
            <a:r>
              <a:rPr lang="en-US" sz="3200" dirty="0" smtClean="0"/>
              <a:t>Learning activities</a:t>
            </a:r>
          </a:p>
          <a:p>
            <a:pPr eaLnBrk="1" hangingPunct="1"/>
            <a:r>
              <a:rPr lang="en-US" sz="4000" dirty="0" smtClean="0"/>
              <a:t>Assess what students have learned</a:t>
            </a:r>
          </a:p>
          <a:p>
            <a:pPr marL="742950" lvl="1" indent="-285750" eaLnBrk="1" hangingPunct="1"/>
            <a:r>
              <a:rPr lang="en-US" sz="3200" dirty="0" smtClean="0"/>
              <a:t>Summative assessment</a:t>
            </a:r>
          </a:p>
          <a:p>
            <a:pPr marL="742950" lvl="1" indent="-285750" eaLnBrk="1" hangingPunct="1"/>
            <a:r>
              <a:rPr lang="en-US" sz="3200" dirty="0" smtClean="0"/>
              <a:t>Quiz/exam questions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r="16778" b="8192"/>
          <a:stretch/>
        </p:blipFill>
        <p:spPr>
          <a:xfrm>
            <a:off x="3124200" y="3276600"/>
            <a:ext cx="4572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734" r="28333" b="7484"/>
          <a:stretch/>
        </p:blipFill>
        <p:spPr>
          <a:xfrm>
            <a:off x="427703" y="1155702"/>
            <a:ext cx="3102590" cy="3352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3736" r="21667" b="28742"/>
          <a:stretch/>
        </p:blipFill>
        <p:spPr>
          <a:xfrm>
            <a:off x="3810000" y="990600"/>
            <a:ext cx="3886200" cy="23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the last 20 years, the proportion of the world population living in extreme poverty has …?</a:t>
            </a:r>
          </a:p>
          <a:p>
            <a:pPr lvl="1"/>
            <a:r>
              <a:rPr lang="en-US" sz="3200" dirty="0" smtClean="0"/>
              <a:t>Almost doubled</a:t>
            </a:r>
          </a:p>
          <a:p>
            <a:pPr lvl="1"/>
            <a:r>
              <a:rPr lang="en-US" sz="3200" dirty="0" smtClean="0"/>
              <a:t>Remained more or less the same</a:t>
            </a:r>
          </a:p>
          <a:p>
            <a:pPr lvl="1"/>
            <a:r>
              <a:rPr lang="en-US" sz="3200" dirty="0" smtClean="0"/>
              <a:t>Almost halved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“Over </a:t>
            </a:r>
            <a:r>
              <a:rPr lang="en-US" sz="3600" dirty="0"/>
              <a:t>the past twenty years, the proportion of the global population living in extreme poverty has halved.  This is absolutely revolutionary.  I consider it to be the most important change that has happened in the world in my lifetime</a:t>
            </a:r>
            <a:r>
              <a:rPr lang="en-US" sz="3600" dirty="0" smtClean="0"/>
              <a:t>.”  ‒ Hans </a:t>
            </a:r>
            <a:r>
              <a:rPr lang="en-US" sz="3600" dirty="0" err="1" smtClean="0"/>
              <a:t>Rosling</a:t>
            </a:r>
            <a:endParaRPr lang="en-US" sz="36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0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“Here is a shocker: </a:t>
            </a:r>
            <a:r>
              <a:rPr lang="en-US" sz="4000" i="1" dirty="0" smtClean="0"/>
              <a:t>The world has made spectacular progress in every single measure of human well-being.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Here is a second shocker: </a:t>
            </a:r>
            <a:r>
              <a:rPr lang="en-US" sz="4000" i="1" dirty="0" smtClean="0"/>
              <a:t>Almost no one knows about it.</a:t>
            </a:r>
            <a:r>
              <a:rPr lang="en-US" sz="4000" dirty="0" smtClean="0"/>
              <a:t>” 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‒ Steven Pinker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9228F-BDF3-44E0-8FD3-CF8DF84E38D0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2431"/>
            <a:ext cx="3267609" cy="5011669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116660"/>
            <a:ext cx="3249244" cy="501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progress (more on inference)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/>
              <a:lstStyle/>
              <a:p>
                <a:r>
                  <a:rPr lang="en-US" dirty="0" smtClean="0"/>
                  <a:t>U.S. survey: 5% of 1005 answered correctly</a:t>
                </a:r>
              </a:p>
              <a:p>
                <a:r>
                  <a:rPr lang="en-US" dirty="0"/>
                  <a:t>Do the sample data provide strong evidence that less than one-third of all </a:t>
                </a:r>
                <a:r>
                  <a:rPr lang="en-US" dirty="0" smtClean="0"/>
                  <a:t>Americans </a:t>
                </a:r>
                <a:r>
                  <a:rPr lang="en-US" dirty="0"/>
                  <a:t>would answer </a:t>
                </a:r>
                <a:r>
                  <a:rPr lang="en-US" dirty="0" smtClean="0"/>
                  <a:t>correctly?</a:t>
                </a:r>
              </a:p>
              <a:p>
                <a:r>
                  <a:rPr lang="en-US" dirty="0" smtClean="0"/>
                  <a:t>Test statistic: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.05−.3333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.3333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×.6667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1005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−19.1</m:t>
                    </m:r>
                  </m:oMath>
                </a14:m>
                <a:r>
                  <a:rPr lang="en-US" dirty="0" smtClean="0"/>
                  <a:t> (!!!)</a:t>
                </a:r>
              </a:p>
              <a:p>
                <a:r>
                  <a:rPr lang="en-US" dirty="0" smtClean="0"/>
                  <a:t>Overwhelming evidence that Americans do worse than random guessing on this question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>
                <a:blip r:embed="rId2"/>
                <a:stretch>
                  <a:fillRect l="-576" t="-1750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progress (more on inference)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dirty="0" smtClean="0"/>
              <a:t>U.S. survey: 59% of 1005 answered “doubled”</a:t>
            </a:r>
          </a:p>
          <a:p>
            <a:r>
              <a:rPr lang="en-US" dirty="0" smtClean="0"/>
              <a:t>Estimate the proportion of all U.S. adults who would answer “doubled” with 95% confidence</a:t>
            </a:r>
          </a:p>
          <a:p>
            <a:pPr marL="0" indent="0">
              <a:buNone/>
            </a:pPr>
            <a:r>
              <a:rPr lang="en-US" dirty="0" smtClean="0"/>
              <a:t>                   .59 ± .030: (.560, .620)</a:t>
            </a:r>
          </a:p>
          <a:p>
            <a:r>
              <a:rPr lang="en-US" dirty="0" smtClean="0"/>
              <a:t>Interpret this interval.</a:t>
            </a:r>
          </a:p>
          <a:p>
            <a:pPr lvl="1"/>
            <a:r>
              <a:rPr lang="en-US" sz="3000" dirty="0" smtClean="0"/>
              <a:t>We are 95% confident that between 56% and 62% of all U.S. adults would give the most wrong answer to this question.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7252FF5-927C-4604-A193-B68D1BB1865D}" type="slidenum">
              <a:rPr lang="en-US" altLang="en-US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467D18D-979E-4E2E-996A-31AE38C1A43B}" type="slidenum">
              <a:rPr lang="en-US" altLang="en-US" sz="1200">
                <a:latin typeface="+mj-lt"/>
              </a:rPr>
              <a:pPr algn="r">
                <a:defRPr/>
              </a:pPr>
              <a:t>57</a:t>
            </a:fld>
            <a:endParaRPr lang="en-US" altLang="en-US" sz="1200">
              <a:latin typeface="+mj-lt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final questions for you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Have you ever attended a presentation titled</a:t>
            </a:r>
          </a:p>
          <a:p>
            <a:pPr lvl="1" eaLnBrk="1" hangingPunct="1"/>
            <a:r>
              <a:rPr lang="en-US" sz="3200" dirty="0" smtClean="0"/>
              <a:t>Ask Bad Questions?</a:t>
            </a:r>
          </a:p>
          <a:p>
            <a:pPr eaLnBrk="1" hangingPunct="1"/>
            <a:r>
              <a:rPr lang="en-US" sz="3200" dirty="0" smtClean="0"/>
              <a:t>Have you ever attended a presentation titled</a:t>
            </a:r>
          </a:p>
          <a:p>
            <a:pPr lvl="1" eaLnBrk="1" hangingPunct="1"/>
            <a:r>
              <a:rPr lang="en-US" sz="3200" dirty="0" smtClean="0"/>
              <a:t>Don’t Ask Questions?</a:t>
            </a:r>
          </a:p>
          <a:p>
            <a:pPr eaLnBrk="1" hangingPunct="1"/>
            <a:r>
              <a:rPr lang="en-US" sz="3200" dirty="0" smtClean="0"/>
              <a:t>Of course not!  So, …</a:t>
            </a:r>
          </a:p>
          <a:p>
            <a:pPr lvl="1" eaLnBrk="1" hangingPunct="1"/>
            <a:r>
              <a:rPr lang="en-US" sz="3200" dirty="0" smtClean="0"/>
              <a:t>Why am I wasting your time with such obvious advice as “Ask Good Questions”??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372F649-1FA8-4ECD-8699-01EA1BD49A01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E571FF-728F-495A-9DCE-E8A3FFE7D704}" type="slidenum">
              <a:rPr lang="en-US" altLang="en-US" sz="1200">
                <a:latin typeface="+mj-lt"/>
              </a:rPr>
              <a:pPr algn="r">
                <a:defRPr/>
              </a:pPr>
              <a:t>58</a:t>
            </a:fld>
            <a:endParaRPr lang="en-US" altLang="en-US" sz="1200">
              <a:latin typeface="+mj-lt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Yeah, why am I wasting your time?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530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 respectfully suggest that the next time you (or I) feel compelled to invest our valuable time, thought, energy, and creativity on …</a:t>
            </a:r>
          </a:p>
          <a:p>
            <a:pPr lvl="1" eaLnBrk="1" hangingPunct="1"/>
            <a:r>
              <a:rPr lang="en-US" sz="3200" dirty="0" smtClean="0"/>
              <a:t>Preparing crystal-clear lectures</a:t>
            </a:r>
          </a:p>
          <a:p>
            <a:pPr lvl="1" eaLnBrk="1" hangingPunct="1"/>
            <a:r>
              <a:rPr lang="en-US" sz="3200" dirty="0" smtClean="0"/>
              <a:t>Writing lucid paragraphs of exposition</a:t>
            </a:r>
          </a:p>
          <a:p>
            <a:pPr lvl="1" eaLnBrk="1" hangingPunct="1"/>
            <a:r>
              <a:rPr lang="en-US" sz="3200" dirty="0" smtClean="0"/>
              <a:t>Crafting beautiful presentations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0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2A5234E-1A25-4B1B-B5EE-3EF51BA02FC6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E204F25-48DD-4062-8DD6-A04214BC865D}" type="slidenum">
              <a:rPr lang="en-US" altLang="en-US" sz="1200">
                <a:latin typeface="+mj-lt"/>
              </a:rPr>
              <a:pPr algn="r">
                <a:defRPr/>
              </a:pPr>
              <a:t>59</a:t>
            </a:fld>
            <a:endParaRPr lang="en-US" altLang="en-US" sz="1200">
              <a:latin typeface="+mj-lt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should we do?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questions for teaching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Statistical thinking</a:t>
            </a:r>
          </a:p>
          <a:p>
            <a:r>
              <a:rPr lang="en-US" sz="3600" dirty="0" smtClean="0"/>
              <a:t>Descriptive statistics</a:t>
            </a:r>
          </a:p>
          <a:p>
            <a:r>
              <a:rPr lang="en-US" sz="3600" dirty="0" smtClean="0"/>
              <a:t>Sampling and experimentation</a:t>
            </a:r>
          </a:p>
          <a:p>
            <a:r>
              <a:rPr lang="en-US" sz="3600" dirty="0" smtClean="0"/>
              <a:t>Probability</a:t>
            </a:r>
          </a:p>
          <a:p>
            <a:r>
              <a:rPr lang="en-US" sz="3600" dirty="0" smtClean="0"/>
              <a:t>Simulation-based inference</a:t>
            </a:r>
          </a:p>
          <a:p>
            <a:r>
              <a:rPr lang="en-US" sz="3600" dirty="0" smtClean="0"/>
              <a:t>Confidence intervals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ypothesis 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5691F8-C954-4524-B65C-3AC0B84833E4}" type="slidenum">
              <a:rPr lang="en-US" altLang="en-US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EB3D50-7575-4976-9C6C-E09310A0CD62}" type="slidenum">
              <a:rPr lang="en-US" altLang="en-US" sz="1200">
                <a:latin typeface="+mj-lt"/>
              </a:rPr>
              <a:pPr algn="r">
                <a:defRPr/>
              </a:pPr>
              <a:t>60</a:t>
            </a:fld>
            <a:endParaRPr lang="en-US" altLang="en-US" sz="1200">
              <a:latin typeface="+mj-lt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should we do?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Resist this temptation!</a:t>
            </a:r>
          </a:p>
        </p:txBody>
      </p:sp>
      <p:pic>
        <p:nvPicPr>
          <p:cNvPr id="66568" name="Picture 8" descr="stopsig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93950"/>
            <a:ext cx="347345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3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1230175-3D14-41F4-BCC0-79EBB535F5A5}" type="slidenum">
              <a:rPr lang="en-US" altLang="en-US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So, what do I suggest instead?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30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Instead we should invest these precious commodities (time, thought, energy, creativity) on</a:t>
            </a:r>
          </a:p>
          <a:p>
            <a:pPr lvl="1" eaLnBrk="1" hangingPunct="1"/>
            <a:r>
              <a:rPr lang="en-US" sz="3200" dirty="0" smtClean="0"/>
              <a:t>Developing engaging classroom activities</a:t>
            </a:r>
          </a:p>
          <a:p>
            <a:pPr lvl="1" eaLnBrk="1" hangingPunct="1"/>
            <a:r>
              <a:rPr lang="en-US" sz="3200" dirty="0" smtClean="0"/>
              <a:t>Preparing thought-provoking assignments</a:t>
            </a:r>
          </a:p>
          <a:p>
            <a:pPr lvl="1" eaLnBrk="1" hangingPunct="1"/>
            <a:r>
              <a:rPr lang="en-US" sz="3200" dirty="0" smtClean="0"/>
              <a:t>Crafting effective assessment items</a:t>
            </a:r>
          </a:p>
          <a:p>
            <a:pPr eaLnBrk="1" hangingPunct="1"/>
            <a:r>
              <a:rPr lang="en-US" sz="3600" dirty="0" smtClean="0"/>
              <a:t>In other words, we should be sure to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CFFD0B-1B27-4A03-9654-2E76B3424D5C}" type="slidenum">
              <a:rPr lang="en-US" altLang="en-US" sz="1200">
                <a:latin typeface="+mj-lt"/>
              </a:rPr>
              <a:pPr algn="r">
                <a:defRPr/>
              </a:pPr>
              <a:t>61</a:t>
            </a:fld>
            <a:endParaRPr lang="en-US" altLang="en-US" sz="120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2DEB93E-5A1F-47F9-B1C9-8121D40B2621}" type="slidenum">
              <a:rPr lang="en-US" altLang="en-US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843FCB3-71E7-427E-A70B-41AF88C562BC}" type="slidenum">
              <a:rPr lang="en-US" altLang="en-US" sz="1200">
                <a:latin typeface="+mj-lt"/>
              </a:rPr>
              <a:pPr algn="r">
                <a:defRPr/>
              </a:pPr>
              <a:t>62</a:t>
            </a:fld>
            <a:endParaRPr lang="en-US" altLang="en-US" sz="1200">
              <a:latin typeface="+mj-lt"/>
            </a:endParaRP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the take-home message?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600" smtClean="0"/>
              <a:t>Ask Good Questions!</a:t>
            </a:r>
            <a:endParaRPr lang="en-US" sz="6600" smtClean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Rossman presentation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very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3600" dirty="0" smtClean="0"/>
              <a:t>Please follow my weekly blog with many more examples and advice:</a:t>
            </a:r>
          </a:p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3600" dirty="0" smtClean="0">
                <a:hlinkClick r:id="rId2"/>
              </a:rPr>
              <a:t>https://askgoodquestions.blog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Please contact me with questions and comments: </a:t>
            </a:r>
            <a:r>
              <a:rPr lang="en-US" sz="3600" dirty="0" smtClean="0">
                <a:hlinkClick r:id="rId3"/>
              </a:rPr>
              <a:t>arossman@calpoly.edu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Applets: </a:t>
            </a:r>
            <a:r>
              <a:rPr lang="en-US" sz="3600" dirty="0" smtClean="0">
                <a:hlinkClick r:id="rId4"/>
              </a:rPr>
              <a:t>www.rossmanchance.com/applets</a:t>
            </a:r>
            <a:r>
              <a:rPr lang="en-US" sz="36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Sex discrimination?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Men: 533/1198 ≈ .445 were accepted</a:t>
            </a:r>
          </a:p>
          <a:p>
            <a:r>
              <a:rPr lang="en-US" dirty="0" smtClean="0"/>
              <a:t>Women: </a:t>
            </a:r>
            <a:r>
              <a:rPr lang="en-US" dirty="0"/>
              <a:t>113/449 </a:t>
            </a:r>
            <a:r>
              <a:rPr lang="en-US" dirty="0" smtClean="0"/>
              <a:t>≈ .252 were accepted</a:t>
            </a:r>
          </a:p>
          <a:p>
            <a:r>
              <a:rPr lang="en-US" dirty="0"/>
              <a:t>Does this provide evidence of discrimination against women?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133600"/>
            <a:ext cx="5948363" cy="160579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Program A</a:t>
            </a:r>
          </a:p>
          <a:p>
            <a:pPr lvl="1"/>
            <a:r>
              <a:rPr lang="en-US" dirty="0" smtClean="0"/>
              <a:t>Men: 511/825 ≈ .619</a:t>
            </a:r>
          </a:p>
          <a:p>
            <a:pPr lvl="1"/>
            <a:r>
              <a:rPr lang="en-US" dirty="0" smtClean="0"/>
              <a:t>Women: 89/108 ≈ .824</a:t>
            </a:r>
          </a:p>
          <a:p>
            <a:r>
              <a:rPr lang="en-US" dirty="0" smtClean="0"/>
              <a:t>Program F:</a:t>
            </a:r>
          </a:p>
          <a:p>
            <a:pPr lvl="1"/>
            <a:r>
              <a:rPr lang="en-US" dirty="0" smtClean="0"/>
              <a:t>Men: 22/373 ≈ .059</a:t>
            </a:r>
          </a:p>
          <a:p>
            <a:pPr lvl="1"/>
            <a:r>
              <a:rPr lang="en-US" dirty="0"/>
              <a:t>Women: 24/341 </a:t>
            </a:r>
            <a:r>
              <a:rPr lang="en-US" dirty="0" smtClean="0"/>
              <a:t>≈ .070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76400"/>
            <a:ext cx="8629650" cy="154305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tatistical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dirty="0" smtClean="0"/>
              <a:t>Describe and explain the oddity, using the data given</a:t>
            </a:r>
          </a:p>
          <a:p>
            <a:endParaRPr lang="en-US" dirty="0"/>
          </a:p>
          <a:p>
            <a:r>
              <a:rPr lang="en-US" dirty="0" smtClean="0"/>
              <a:t>Most men apply to the easy program to get in; most women apply to the hard program to get in</a:t>
            </a:r>
          </a:p>
          <a:p>
            <a:endParaRPr lang="en-US" dirty="0"/>
          </a:p>
          <a:p>
            <a:r>
              <a:rPr lang="en-US" dirty="0" smtClean="0"/>
              <a:t>Multivariable thinking</a:t>
            </a:r>
          </a:p>
          <a:p>
            <a:pPr lvl="1"/>
            <a:r>
              <a:rPr lang="en-US" dirty="0" smtClean="0"/>
              <a:t>Simpson’s paradox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CMC3 - Monterey          December 2019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Rossman presentation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0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10539</TotalTime>
  <Words>2591</Words>
  <Application>Microsoft Office PowerPoint</Application>
  <PresentationFormat>On-screen Show (4:3)</PresentationFormat>
  <Paragraphs>533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Garamond</vt:lpstr>
      <vt:lpstr>Wingdings</vt:lpstr>
      <vt:lpstr>Edge</vt:lpstr>
      <vt:lpstr>Teaching Introductory Statistics: Ask Good Questions </vt:lpstr>
      <vt:lpstr>Frank Sinatra</vt:lpstr>
      <vt:lpstr>My similarly succinct suggestion</vt:lpstr>
      <vt:lpstr>I’m tempted to stop right now</vt:lpstr>
      <vt:lpstr>What kinds/purposes of questions?</vt:lpstr>
      <vt:lpstr>Examples of questions for teaching …</vt:lpstr>
      <vt:lpstr>Statistical thinking</vt:lpstr>
      <vt:lpstr>Statistical thinking</vt:lpstr>
      <vt:lpstr>Statistical thinking</vt:lpstr>
      <vt:lpstr>Statistical thinking</vt:lpstr>
      <vt:lpstr>Statistical thinking</vt:lpstr>
      <vt:lpstr>Statistical thinking</vt:lpstr>
      <vt:lpstr>Statistical thinking</vt:lpstr>
      <vt:lpstr>Statistical thinking</vt:lpstr>
      <vt:lpstr>Descriptive statistics</vt:lpstr>
      <vt:lpstr>Descriptive statistics</vt:lpstr>
      <vt:lpstr>Descriptive statistics</vt:lpstr>
      <vt:lpstr>Descriptive statistics</vt:lpstr>
      <vt:lpstr>Descriptive statistics</vt:lpstr>
      <vt:lpstr>Descriptive statistics </vt:lpstr>
      <vt:lpstr>Descriptive statistics</vt:lpstr>
      <vt:lpstr>Sampling and experimentation</vt:lpstr>
      <vt:lpstr>Sampling and experimentation</vt:lpstr>
      <vt:lpstr>Sampling and experimentation</vt:lpstr>
      <vt:lpstr>Sampling and experimentation</vt:lpstr>
      <vt:lpstr>Sampling and experimentation</vt:lpstr>
      <vt:lpstr>Sampling and experimentation</vt:lpstr>
      <vt:lpstr>Sampling and experimentation</vt:lpstr>
      <vt:lpstr>Repeated questions</vt:lpstr>
      <vt:lpstr>Probability</vt:lpstr>
      <vt:lpstr>Simulation-based inference</vt:lpstr>
      <vt:lpstr>Simulation-based inference</vt:lpstr>
      <vt:lpstr>Simulation-based inference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Intervals and tests</vt:lpstr>
      <vt:lpstr>Intervals and tests</vt:lpstr>
      <vt:lpstr>Intervals and tests</vt:lpstr>
      <vt:lpstr>My cats</vt:lpstr>
      <vt:lpstr>A question for you</vt:lpstr>
      <vt:lpstr>Human progress</vt:lpstr>
      <vt:lpstr>Human progress</vt:lpstr>
      <vt:lpstr>Human progress</vt:lpstr>
      <vt:lpstr>Human progress (more on inference)</vt:lpstr>
      <vt:lpstr>Human progress (more on inference)</vt:lpstr>
      <vt:lpstr>Some final questions for you</vt:lpstr>
      <vt:lpstr>Yeah, why am I wasting your time?</vt:lpstr>
      <vt:lpstr>What should we do?</vt:lpstr>
      <vt:lpstr>What should we do?</vt:lpstr>
      <vt:lpstr>So, what do I suggest instead?</vt:lpstr>
      <vt:lpstr>What’s the take-home message?</vt:lpstr>
      <vt:lpstr>Thanks very much!</vt:lpstr>
    </vt:vector>
  </TitlesOfParts>
  <Company>Cal Poly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GAISE presentation</dc:title>
  <dc:creator>Allan Rossman</dc:creator>
  <cp:lastModifiedBy>Allan Rossman</cp:lastModifiedBy>
  <cp:revision>384</cp:revision>
  <cp:lastPrinted>2019-12-07T03:35:35Z</cp:lastPrinted>
  <dcterms:created xsi:type="dcterms:W3CDTF">2009-03-26T00:55:02Z</dcterms:created>
  <dcterms:modified xsi:type="dcterms:W3CDTF">2019-12-07T19:51:00Z</dcterms:modified>
</cp:coreProperties>
</file>