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</p:sldIdLst>
  <p:sldSz cy="5143500" cx="9144000"/>
  <p:notesSz cx="6858000" cy="9144000"/>
  <p:embeddedFontLst>
    <p:embeddedFont>
      <p:font typeface="Amatic SC"/>
      <p:regular r:id="rId15"/>
      <p:bold r:id="rId16"/>
    </p:embeddedFont>
    <p:embeddedFont>
      <p:font typeface="Source Code Pro"/>
      <p:regular r:id="rId17"/>
      <p:bold r:id="rId1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AmaticSC-regular.fntdata"/><Relationship Id="rId14" Type="http://schemas.openxmlformats.org/officeDocument/2006/relationships/slide" Target="slides/slide10.xml"/><Relationship Id="rId17" Type="http://schemas.openxmlformats.org/officeDocument/2006/relationships/font" Target="fonts/SourceCodePro-regular.fntdata"/><Relationship Id="rId16" Type="http://schemas.openxmlformats.org/officeDocument/2006/relationships/font" Target="fonts/AmaticSC-bold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18" Type="http://schemas.openxmlformats.org/officeDocument/2006/relationships/font" Target="fonts/SourceCodePro-bold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gc6f59039d_0_0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Google Shape;54;gc6f59039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4a35e783bc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4a35e783bc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c6f59039d_0_5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c6f59039d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c6f59039d_0_10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c6f59039d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c6f59039d_0_14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c6f59039d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c6f59039d_0_20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c6f59039d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c6f59039d_0_24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c6f59039d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Can be several topics in one.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c6f59039d_0_29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c6f59039d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4a35e783bc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4a35e783b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4a35e783bc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4a35e783bc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BtG, GBABSC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3429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 txBox="1"/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311700" y="3890400"/>
            <a:ext cx="8520600" cy="70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"/>
          <p:cNvSpPr txBox="1"/>
          <p:nvPr>
            <p:ph hasCustomPrompt="1" type="title"/>
          </p:nvPr>
        </p:nvSpPr>
        <p:spPr>
          <a:xfrm>
            <a:off x="311700" y="1240275"/>
            <a:ext cx="8520600" cy="19818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9pPr>
          </a:lstStyle>
          <a:p>
            <a:r>
              <a:t>xx%</a:t>
            </a:r>
          </a:p>
        </p:txBody>
      </p:sp>
      <p:sp>
        <p:nvSpPr>
          <p:cNvPr id="48" name="Google Shape;48;p11"/>
          <p:cNvSpPr txBox="1"/>
          <p:nvPr>
            <p:ph idx="1" type="body"/>
          </p:nvPr>
        </p:nvSpPr>
        <p:spPr>
          <a:xfrm>
            <a:off x="311700" y="33046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9pPr>
          </a:lstStyle>
          <a:p/>
        </p:txBody>
      </p:sp>
      <p:sp>
        <p:nvSpPr>
          <p:cNvPr id="49" name="Google Shape;49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bg>
      <p:bgPr>
        <a:solidFill>
          <a:schemeClr val="dk1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/>
          <p:nvPr>
            <p:ph type="title"/>
          </p:nvPr>
        </p:nvSpPr>
        <p:spPr>
          <a:xfrm>
            <a:off x="2802750" y="802500"/>
            <a:ext cx="3538500" cy="3538500"/>
          </a:xfrm>
          <a:prstGeom prst="rect">
            <a:avLst/>
          </a:prstGeom>
          <a:solidFill>
            <a:srgbClr val="FFFFFF"/>
          </a:solidFill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6" name="Google Shape;16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23" name="Google Shape;23;p5"/>
          <p:cNvSpPr txBox="1"/>
          <p:nvPr>
            <p:ph idx="1" type="body"/>
          </p:nvPr>
        </p:nvSpPr>
        <p:spPr>
          <a:xfrm>
            <a:off x="311700" y="1228675"/>
            <a:ext cx="39999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2" type="body"/>
          </p:nvPr>
        </p:nvSpPr>
        <p:spPr>
          <a:xfrm>
            <a:off x="4832400" y="1228675"/>
            <a:ext cx="39999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5" name="Google Shape;25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/>
          <p:nvPr>
            <p:ph type="title"/>
          </p:nvPr>
        </p:nvSpPr>
        <p:spPr>
          <a:xfrm>
            <a:off x="304800" y="309350"/>
            <a:ext cx="8537700" cy="748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28" name="Google Shape;28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9pPr>
          </a:lstStyle>
          <a:p/>
        </p:txBody>
      </p:sp>
      <p:sp>
        <p:nvSpPr>
          <p:cNvPr id="31" name="Google Shape;31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2" name="Google Shape;32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bg>
      <p:bgPr>
        <a:solidFill>
          <a:schemeClr val="accent4"/>
        </a:solidFill>
      </p:bgPr>
    </p:bg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5" name="Google Shape;35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38" name="Google Shape;38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9" name="Google Shape;39;p9"/>
          <p:cNvSpPr txBox="1"/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/>
        </p:txBody>
      </p:sp>
      <p:sp>
        <p:nvSpPr>
          <p:cNvPr id="40" name="Google Shape;40;p9"/>
          <p:cNvSpPr txBox="1"/>
          <p:nvPr>
            <p:ph idx="1" type="subTitle"/>
          </p:nvPr>
        </p:nvSpPr>
        <p:spPr>
          <a:xfrm>
            <a:off x="265500" y="2845223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41" name="Google Shape;41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9pPr>
          </a:lstStyle>
          <a:p/>
        </p:txBody>
      </p:sp>
      <p:sp>
        <p:nvSpPr>
          <p:cNvPr id="42" name="Google Shape;42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/>
          <p:nvPr>
            <p:ph idx="1" type="body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matic SC"/>
              <a:buNone/>
              <a:defRPr b="1" sz="24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</a:lstStyle>
          <a:p/>
        </p:txBody>
      </p:sp>
      <p:sp>
        <p:nvSpPr>
          <p:cNvPr id="45" name="Google Shape;45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beach-day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Code Pro"/>
              <a:buChar char="●"/>
              <a:defRPr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mc:AlternateContent>
    <mc:Choice Requires="p14">
      <p:transition spd="slow" p14:dur="1000">
        <p:fade thruBlk="1"/>
      </p:transition>
    </mc:Choice>
    <mc:Fallback>
      <p:transition spd="slow"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hyperlink" Target="mailto:vansonnguyen@peralta.edu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3"/>
          <p:cNvSpPr txBox="1"/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Communities of Practice: Transitioning into an AB705 World</a:t>
            </a:r>
            <a:endParaRPr/>
          </a:p>
        </p:txBody>
      </p:sp>
      <p:sp>
        <p:nvSpPr>
          <p:cNvPr id="57" name="Google Shape;57;p13"/>
          <p:cNvSpPr txBox="1"/>
          <p:nvPr>
            <p:ph idx="1" type="subTitle"/>
          </p:nvPr>
        </p:nvSpPr>
        <p:spPr>
          <a:xfrm>
            <a:off x="311700" y="3890400"/>
            <a:ext cx="8520600" cy="70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Vanson Nguyen, EdD, College of Alameda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lang="en" sz="2400">
                <a:solidFill>
                  <a:srgbClr val="444444"/>
                </a:solidFill>
              </a:rPr>
              <a:t>https://goo.gl/AUL79m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2"/>
          <p:cNvSpPr txBox="1"/>
          <p:nvPr>
            <p:ph idx="1" type="subTitle"/>
          </p:nvPr>
        </p:nvSpPr>
        <p:spPr>
          <a:xfrm>
            <a:off x="311700" y="3585600"/>
            <a:ext cx="8520600" cy="70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Thank you! </a:t>
            </a:r>
            <a:r>
              <a:rPr lang="en" u="sng">
                <a:solidFill>
                  <a:schemeClr val="hlink"/>
                </a:solidFill>
                <a:hlinkClick r:id="rId3"/>
              </a:rPr>
              <a:t>vansonnguyen@peralta.edu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2400">
                <a:solidFill>
                  <a:srgbClr val="444444"/>
                </a:solidFill>
              </a:rPr>
              <a:t>https://goo.gl/AUL79m</a:t>
            </a:r>
            <a:endParaRPr sz="2400"/>
          </a:p>
        </p:txBody>
      </p:sp>
      <p:sp>
        <p:nvSpPr>
          <p:cNvPr id="122" name="Google Shape;122;p22"/>
          <p:cNvSpPr txBox="1"/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/>
              <a:t>What ideas do you have about starting a community of practice?</a:t>
            </a:r>
            <a:endParaRPr sz="60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New look math courses</a:t>
            </a:r>
            <a:endParaRPr/>
          </a:p>
        </p:txBody>
      </p:sp>
      <p:sp>
        <p:nvSpPr>
          <p:cNvPr id="63" name="Google Shape;63;p14"/>
          <p:cNvSpPr txBox="1"/>
          <p:nvPr>
            <p:ph idx="1" type="body"/>
          </p:nvPr>
        </p:nvSpPr>
        <p:spPr>
          <a:xfrm>
            <a:off x="311700" y="1228675"/>
            <a:ext cx="8520600" cy="165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Different student populations.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Increased access for disproportionately impacted students.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Extra time to work with students through co-requisites.</a:t>
            </a:r>
            <a:endParaRPr/>
          </a:p>
        </p:txBody>
      </p:sp>
      <p:sp>
        <p:nvSpPr>
          <p:cNvPr id="64" name="Google Shape;64;p14"/>
          <p:cNvSpPr txBox="1"/>
          <p:nvPr>
            <p:ph idx="1" type="body"/>
          </p:nvPr>
        </p:nvSpPr>
        <p:spPr>
          <a:xfrm>
            <a:off x="311700" y="2828875"/>
            <a:ext cx="8520600" cy="73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How to support faculty?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 txBox="1"/>
          <p:nvPr>
            <p:ph type="title"/>
          </p:nvPr>
        </p:nvSpPr>
        <p:spPr>
          <a:xfrm>
            <a:off x="2802750" y="802500"/>
            <a:ext cx="3538500" cy="3538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Professional Development</a:t>
            </a:r>
            <a:endParaRPr/>
          </a:p>
        </p:txBody>
      </p:sp>
      <p:sp>
        <p:nvSpPr>
          <p:cNvPr id="70" name="Google Shape;70;p15"/>
          <p:cNvSpPr txBox="1"/>
          <p:nvPr/>
        </p:nvSpPr>
        <p:spPr>
          <a:xfrm>
            <a:off x="525900" y="187925"/>
            <a:ext cx="3937800" cy="238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Amatic SC"/>
                <a:ea typeface="Amatic SC"/>
                <a:cs typeface="Amatic SC"/>
                <a:sym typeface="Amatic SC"/>
              </a:rPr>
              <a:t>One-and-done speakers/trainings</a:t>
            </a:r>
            <a:endParaRPr sz="3000">
              <a:latin typeface="Amatic SC"/>
              <a:ea typeface="Amatic SC"/>
              <a:cs typeface="Amatic SC"/>
              <a:sym typeface="Amatic S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latin typeface="Amatic SC"/>
              <a:ea typeface="Amatic SC"/>
              <a:cs typeface="Amatic SC"/>
              <a:sym typeface="Amatic S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Amatic SC"/>
                <a:ea typeface="Amatic SC"/>
                <a:cs typeface="Amatic SC"/>
                <a:sym typeface="Amatic SC"/>
              </a:rPr>
              <a:t>Conferences</a:t>
            </a:r>
            <a:endParaRPr sz="3000">
              <a:latin typeface="Amatic SC"/>
              <a:ea typeface="Amatic SC"/>
              <a:cs typeface="Amatic SC"/>
              <a:sym typeface="Amatic S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latin typeface="Amatic SC"/>
              <a:ea typeface="Amatic SC"/>
              <a:cs typeface="Amatic SC"/>
              <a:sym typeface="Amatic S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Amatic SC"/>
                <a:ea typeface="Amatic SC"/>
                <a:cs typeface="Amatic SC"/>
                <a:sym typeface="Amatic SC"/>
              </a:rPr>
              <a:t>Webinars</a:t>
            </a:r>
            <a:endParaRPr sz="3000">
              <a:latin typeface="Amatic SC"/>
              <a:ea typeface="Amatic SC"/>
              <a:cs typeface="Amatic SC"/>
              <a:sym typeface="Amatic S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latin typeface="Amatic SC"/>
              <a:ea typeface="Amatic SC"/>
              <a:cs typeface="Amatic SC"/>
              <a:sym typeface="Amatic S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Amatic SC"/>
                <a:ea typeface="Amatic SC"/>
                <a:cs typeface="Amatic SC"/>
                <a:sym typeface="Amatic SC"/>
              </a:rPr>
              <a:t>FLEX days</a:t>
            </a:r>
            <a:endParaRPr sz="3000">
              <a:latin typeface="Amatic SC"/>
              <a:ea typeface="Amatic SC"/>
              <a:cs typeface="Amatic SC"/>
              <a:sym typeface="Amatic S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latin typeface="Amatic SC"/>
              <a:ea typeface="Amatic SC"/>
              <a:cs typeface="Amatic SC"/>
              <a:sym typeface="Amatic S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Amatic SC"/>
                <a:ea typeface="Amatic SC"/>
                <a:cs typeface="Amatic SC"/>
                <a:sym typeface="Amatic SC"/>
              </a:rPr>
              <a:t>Speakers</a:t>
            </a:r>
            <a:endParaRPr sz="3000"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71" name="Google Shape;71;p15"/>
          <p:cNvSpPr txBox="1"/>
          <p:nvPr/>
        </p:nvSpPr>
        <p:spPr>
          <a:xfrm>
            <a:off x="4640700" y="1026125"/>
            <a:ext cx="3937800" cy="238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Amatic SC"/>
                <a:ea typeface="Amatic SC"/>
                <a:cs typeface="Amatic SC"/>
                <a:sym typeface="Amatic SC"/>
              </a:rPr>
              <a:t>Ongoing dialogue</a:t>
            </a:r>
            <a:endParaRPr sz="3000">
              <a:latin typeface="Amatic SC"/>
              <a:ea typeface="Amatic SC"/>
              <a:cs typeface="Amatic SC"/>
              <a:sym typeface="Amatic SC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latin typeface="Amatic SC"/>
              <a:ea typeface="Amatic SC"/>
              <a:cs typeface="Amatic SC"/>
              <a:sym typeface="Amatic SC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Amatic SC"/>
                <a:ea typeface="Amatic SC"/>
                <a:cs typeface="Amatic SC"/>
                <a:sym typeface="Amatic SC"/>
              </a:rPr>
              <a:t>Continuous </a:t>
            </a:r>
            <a:endParaRPr sz="3000">
              <a:latin typeface="Amatic SC"/>
              <a:ea typeface="Amatic SC"/>
              <a:cs typeface="Amatic SC"/>
              <a:sym typeface="Amatic SC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Amatic SC"/>
                <a:ea typeface="Amatic SC"/>
                <a:cs typeface="Amatic SC"/>
                <a:sym typeface="Amatic SC"/>
              </a:rPr>
              <a:t>Feedback</a:t>
            </a:r>
            <a:endParaRPr sz="3000">
              <a:latin typeface="Amatic SC"/>
              <a:ea typeface="Amatic SC"/>
              <a:cs typeface="Amatic SC"/>
              <a:sym typeface="Amatic SC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latin typeface="Amatic SC"/>
              <a:ea typeface="Amatic SC"/>
              <a:cs typeface="Amatic SC"/>
              <a:sym typeface="Amatic SC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Amatic SC"/>
                <a:ea typeface="Amatic SC"/>
                <a:cs typeface="Amatic SC"/>
                <a:sym typeface="Amatic SC"/>
              </a:rPr>
              <a:t>Hallway </a:t>
            </a:r>
            <a:endParaRPr sz="3000">
              <a:latin typeface="Amatic SC"/>
              <a:ea typeface="Amatic SC"/>
              <a:cs typeface="Amatic SC"/>
              <a:sym typeface="Amatic SC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Amatic SC"/>
                <a:ea typeface="Amatic SC"/>
                <a:cs typeface="Amatic SC"/>
                <a:sym typeface="Amatic SC"/>
              </a:rPr>
              <a:t>conversations</a:t>
            </a:r>
            <a:endParaRPr sz="3000">
              <a:latin typeface="Amatic SC"/>
              <a:ea typeface="Amatic SC"/>
              <a:cs typeface="Amatic SC"/>
              <a:sym typeface="Amatic SC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latin typeface="Amatic SC"/>
              <a:ea typeface="Amatic SC"/>
              <a:cs typeface="Amatic SC"/>
              <a:sym typeface="Amatic SC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latin typeface="Amatic SC"/>
              <a:ea typeface="Amatic SC"/>
              <a:cs typeface="Amatic SC"/>
              <a:sym typeface="Amatic SC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latin typeface="Amatic SC"/>
              <a:ea typeface="Amatic SC"/>
              <a:cs typeface="Amatic SC"/>
              <a:sym typeface="Amatic S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6"/>
          <p:cNvSpPr txBox="1"/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Communities of Practice</a:t>
            </a:r>
            <a:endParaRPr/>
          </a:p>
        </p:txBody>
      </p:sp>
      <p:sp>
        <p:nvSpPr>
          <p:cNvPr id="77" name="Google Shape;77;p16"/>
          <p:cNvSpPr txBox="1"/>
          <p:nvPr>
            <p:ph idx="1" type="subTitle"/>
          </p:nvPr>
        </p:nvSpPr>
        <p:spPr>
          <a:xfrm>
            <a:off x="265500" y="2845223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Spaces for collaborative thought</a:t>
            </a:r>
            <a:endParaRPr/>
          </a:p>
        </p:txBody>
      </p:sp>
      <p:pic>
        <p:nvPicPr>
          <p:cNvPr id="78" name="Google Shape;78;p16"/>
          <p:cNvPicPr preferRelativeResize="0"/>
          <p:nvPr/>
        </p:nvPicPr>
        <p:blipFill rotWithShape="1">
          <a:blip r:embed="rId3">
            <a:alphaModFix/>
          </a:blip>
          <a:srcRect b="0" l="20373" r="20367" t="0"/>
          <a:stretch/>
        </p:blipFill>
        <p:spPr>
          <a:xfrm>
            <a:off x="4571996" y="0"/>
            <a:ext cx="4571995" cy="51435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7"/>
          <p:cNvSpPr txBox="1"/>
          <p:nvPr>
            <p:ph type="title"/>
          </p:nvPr>
        </p:nvSpPr>
        <p:spPr>
          <a:xfrm>
            <a:off x="871250" y="526350"/>
            <a:ext cx="69660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609600" lvl="0" marL="457200" rtl="0" algn="l">
              <a:spcBef>
                <a:spcPts val="0"/>
              </a:spcBef>
              <a:spcAft>
                <a:spcPts val="0"/>
              </a:spcAft>
              <a:buSzPts val="6000"/>
              <a:buAutoNum type="arabicPeriod"/>
            </a:pPr>
            <a:r>
              <a:rPr lang="en"/>
              <a:t>Content</a:t>
            </a:r>
            <a:endParaRPr/>
          </a:p>
          <a:p>
            <a:pPr indent="-609600" lvl="0" marL="457200" rtl="0" algn="l">
              <a:spcBef>
                <a:spcPts val="0"/>
              </a:spcBef>
              <a:spcAft>
                <a:spcPts val="0"/>
              </a:spcAft>
              <a:buSzPts val="6000"/>
              <a:buAutoNum type="arabicPeriod"/>
            </a:pPr>
            <a:r>
              <a:rPr lang="en"/>
              <a:t>Activities/Participation</a:t>
            </a:r>
            <a:endParaRPr/>
          </a:p>
          <a:p>
            <a:pPr indent="-609600" lvl="0" marL="457200" rtl="0" algn="l">
              <a:spcBef>
                <a:spcPts val="0"/>
              </a:spcBef>
              <a:spcAft>
                <a:spcPts val="0"/>
              </a:spcAft>
              <a:buSzPts val="6000"/>
              <a:buAutoNum type="arabicPeriod"/>
            </a:pPr>
            <a:r>
              <a:rPr lang="en"/>
              <a:t>Facilitation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8"/>
          <p:cNvPicPr preferRelativeResize="0"/>
          <p:nvPr/>
        </p:nvPicPr>
        <p:blipFill rotWithShape="1">
          <a:blip r:embed="rId3">
            <a:alphaModFix/>
          </a:blip>
          <a:srcRect b="10" l="0" r="0" t="0"/>
          <a:stretch/>
        </p:blipFill>
        <p:spPr>
          <a:xfrm>
            <a:off x="0" y="0"/>
            <a:ext cx="9143999" cy="5143502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8"/>
          <p:cNvSpPr txBox="1"/>
          <p:nvPr>
            <p:ph idx="1" type="body"/>
          </p:nvPr>
        </p:nvSpPr>
        <p:spPr>
          <a:xfrm>
            <a:off x="304800" y="175500"/>
            <a:ext cx="2363100" cy="700800"/>
          </a:xfrm>
          <a:prstGeom prst="rect">
            <a:avLst/>
          </a:prstGeom>
          <a:solidFill>
            <a:schemeClr val="lt2"/>
          </a:solidFill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COntent Specific</a:t>
            </a:r>
            <a:endParaRPr sz="3600"/>
          </a:p>
        </p:txBody>
      </p:sp>
      <p:sp>
        <p:nvSpPr>
          <p:cNvPr id="90" name="Google Shape;90;p18"/>
          <p:cNvSpPr txBox="1"/>
          <p:nvPr>
            <p:ph idx="1" type="body"/>
          </p:nvPr>
        </p:nvSpPr>
        <p:spPr>
          <a:xfrm>
            <a:off x="3276600" y="175500"/>
            <a:ext cx="1749900" cy="700800"/>
          </a:xfrm>
          <a:prstGeom prst="rect">
            <a:avLst/>
          </a:prstGeom>
          <a:solidFill>
            <a:schemeClr val="lt2"/>
          </a:solidFill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Pedagogical</a:t>
            </a:r>
            <a:endParaRPr sz="3600"/>
          </a:p>
        </p:txBody>
      </p:sp>
      <p:sp>
        <p:nvSpPr>
          <p:cNvPr id="91" name="Google Shape;91;p18"/>
          <p:cNvSpPr txBox="1"/>
          <p:nvPr>
            <p:ph idx="1" type="body"/>
          </p:nvPr>
        </p:nvSpPr>
        <p:spPr>
          <a:xfrm>
            <a:off x="5579600" y="175500"/>
            <a:ext cx="3091200" cy="700800"/>
          </a:xfrm>
          <a:prstGeom prst="rect">
            <a:avLst/>
          </a:prstGeom>
          <a:solidFill>
            <a:schemeClr val="lt2"/>
          </a:solidFill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Resource development</a:t>
            </a:r>
            <a:endParaRPr sz="3600"/>
          </a:p>
        </p:txBody>
      </p:sp>
      <p:sp>
        <p:nvSpPr>
          <p:cNvPr id="92" name="Google Shape;92;p18"/>
          <p:cNvSpPr txBox="1"/>
          <p:nvPr>
            <p:ph idx="1" type="body"/>
          </p:nvPr>
        </p:nvSpPr>
        <p:spPr>
          <a:xfrm>
            <a:off x="2133600" y="1851900"/>
            <a:ext cx="4697700" cy="1469400"/>
          </a:xfrm>
          <a:prstGeom prst="rect">
            <a:avLst/>
          </a:prstGeom>
          <a:solidFill>
            <a:schemeClr val="lt2"/>
          </a:solidFill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/>
              <a:t>ANYTHING YOU WANT!</a:t>
            </a:r>
            <a:endParaRPr sz="6000"/>
          </a:p>
        </p:txBody>
      </p:sp>
      <p:sp>
        <p:nvSpPr>
          <p:cNvPr id="93" name="Google Shape;93;p18"/>
          <p:cNvSpPr txBox="1"/>
          <p:nvPr>
            <p:ph idx="1" type="body"/>
          </p:nvPr>
        </p:nvSpPr>
        <p:spPr>
          <a:xfrm>
            <a:off x="3505200" y="3909300"/>
            <a:ext cx="1519800" cy="700800"/>
          </a:xfrm>
          <a:prstGeom prst="rect">
            <a:avLst/>
          </a:prstGeom>
          <a:solidFill>
            <a:schemeClr val="lt2"/>
          </a:solidFill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Book club</a:t>
            </a:r>
            <a:endParaRPr sz="36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9"/>
          <p:cNvSpPr txBox="1"/>
          <p:nvPr>
            <p:ph type="title"/>
          </p:nvPr>
        </p:nvSpPr>
        <p:spPr>
          <a:xfrm>
            <a:off x="4877475" y="296900"/>
            <a:ext cx="3981900" cy="62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Activities</a:t>
            </a:r>
            <a:endParaRPr sz="3600"/>
          </a:p>
        </p:txBody>
      </p:sp>
      <p:sp>
        <p:nvSpPr>
          <p:cNvPr id="99" name="Google Shape;99;p19"/>
          <p:cNvSpPr txBox="1"/>
          <p:nvPr>
            <p:ph idx="1" type="body"/>
          </p:nvPr>
        </p:nvSpPr>
        <p:spPr>
          <a:xfrm>
            <a:off x="4877475" y="1275625"/>
            <a:ext cx="3981900" cy="103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/>
              <a:t>Discussion Boards</a:t>
            </a:r>
            <a:endParaRPr b="1" sz="1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Using canvas, google groups, message applications</a:t>
            </a:r>
            <a:endParaRPr sz="1400"/>
          </a:p>
        </p:txBody>
      </p:sp>
      <p:sp>
        <p:nvSpPr>
          <p:cNvPr id="100" name="Google Shape;100;p19"/>
          <p:cNvSpPr txBox="1"/>
          <p:nvPr>
            <p:ph idx="1" type="body"/>
          </p:nvPr>
        </p:nvSpPr>
        <p:spPr>
          <a:xfrm>
            <a:off x="4877475" y="2503527"/>
            <a:ext cx="3981900" cy="103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/>
              <a:t>Shared drive/folders</a:t>
            </a:r>
            <a:endParaRPr b="1" sz="1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For resources and easy sharing with new members/interested parties</a:t>
            </a:r>
            <a:endParaRPr sz="1400"/>
          </a:p>
        </p:txBody>
      </p:sp>
      <p:sp>
        <p:nvSpPr>
          <p:cNvPr id="101" name="Google Shape;101;p19"/>
          <p:cNvSpPr txBox="1"/>
          <p:nvPr>
            <p:ph idx="1" type="body"/>
          </p:nvPr>
        </p:nvSpPr>
        <p:spPr>
          <a:xfrm>
            <a:off x="4877475" y="3731429"/>
            <a:ext cx="3981900" cy="103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/>
              <a:t>Classroom visits</a:t>
            </a:r>
            <a:endParaRPr b="1" sz="1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Similar to Japanese lesson study, low-stakes collaboration</a:t>
            </a:r>
            <a:endParaRPr sz="1400"/>
          </a:p>
        </p:txBody>
      </p:sp>
      <p:pic>
        <p:nvPicPr>
          <p:cNvPr descr="Man mid-jump at skatepark in California" id="102" name="Google Shape;102;p19"/>
          <p:cNvPicPr preferRelativeResize="0"/>
          <p:nvPr/>
        </p:nvPicPr>
        <p:blipFill rotWithShape="1">
          <a:blip r:embed="rId3">
            <a:alphaModFix/>
          </a:blip>
          <a:srcRect b="0" l="0" r="41127" t="0"/>
          <a:stretch/>
        </p:blipFill>
        <p:spPr>
          <a:xfrm>
            <a:off x="0" y="0"/>
            <a:ext cx="4572001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0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Facilitation</a:t>
            </a:r>
            <a:endParaRPr/>
          </a:p>
        </p:txBody>
      </p:sp>
      <p:sp>
        <p:nvSpPr>
          <p:cNvPr id="108" name="Google Shape;108;p20"/>
          <p:cNvSpPr txBox="1"/>
          <p:nvPr>
            <p:ph idx="1" type="body"/>
          </p:nvPr>
        </p:nvSpPr>
        <p:spPr>
          <a:xfrm>
            <a:off x="311700" y="1389600"/>
            <a:ext cx="51909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Increasing participation and voice of PT faculty</a:t>
            </a:r>
            <a:endParaRPr sz="18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800"/>
              <a:t>Step up/step back</a:t>
            </a:r>
            <a:endParaRPr sz="18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800"/>
              <a:t>Shared visioning</a:t>
            </a:r>
            <a:endParaRPr sz="18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800"/>
              <a:t>Participation without attendance</a:t>
            </a:r>
            <a:endParaRPr sz="18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1800"/>
              <a:t>Small group strategies for class also works with faculty</a:t>
            </a:r>
            <a:endParaRPr sz="1800"/>
          </a:p>
        </p:txBody>
      </p:sp>
      <p:pic>
        <p:nvPicPr>
          <p:cNvPr id="109" name="Google Shape;109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21600" y="2133600"/>
            <a:ext cx="3653100" cy="2435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1"/>
          <p:cNvSpPr txBox="1"/>
          <p:nvPr>
            <p:ph type="title"/>
          </p:nvPr>
        </p:nvSpPr>
        <p:spPr>
          <a:xfrm>
            <a:off x="265500" y="395600"/>
            <a:ext cx="4045200" cy="1710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What’s happening at </a:t>
            </a:r>
            <a:endParaRPr/>
          </a:p>
        </p:txBody>
      </p:sp>
      <p:sp>
        <p:nvSpPr>
          <p:cNvPr id="115" name="Google Shape;115;p21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Stats + Co-req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Affective domain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Increasing student engagement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Trig/College Algebra + co-req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District-level CoP’s (developing conferences)</a:t>
            </a:r>
            <a:endParaRPr/>
          </a:p>
        </p:txBody>
      </p:sp>
      <p:pic>
        <p:nvPicPr>
          <p:cNvPr id="116" name="Google Shape;116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42850" y="2004775"/>
            <a:ext cx="2007225" cy="2605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Beach Day">
  <a:themeElements>
    <a:clrScheme name="Beach Day">
      <a:dk1>
        <a:srgbClr val="00FDC8"/>
      </a:dk1>
      <a:lt1>
        <a:srgbClr val="FFFFFF"/>
      </a:lt1>
      <a:dk2>
        <a:srgbClr val="666666"/>
      </a:dk2>
      <a:lt2>
        <a:srgbClr val="EEEEEE"/>
      </a:lt2>
      <a:accent1>
        <a:srgbClr val="212121"/>
      </a:accent1>
      <a:accent2>
        <a:srgbClr val="455A64"/>
      </a:accent2>
      <a:accent3>
        <a:srgbClr val="78909C"/>
      </a:accent3>
      <a:accent4>
        <a:srgbClr val="7C7CE0"/>
      </a:accent4>
      <a:accent5>
        <a:srgbClr val="DB4437"/>
      </a:accent5>
      <a:accent6>
        <a:srgbClr val="F6CD4C"/>
      </a:accent6>
      <a:hlink>
        <a:srgbClr val="DB4437"/>
      </a:hlink>
      <a:folHlink>
        <a:srgbClr val="DB443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