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6" r:id="rId1"/>
  </p:sldMasterIdLst>
  <p:notesMasterIdLst>
    <p:notesMasterId r:id="rId46"/>
  </p:notesMasterIdLst>
  <p:sldIdLst>
    <p:sldId id="256" r:id="rId2"/>
    <p:sldId id="331" r:id="rId3"/>
    <p:sldId id="257" r:id="rId4"/>
    <p:sldId id="260" r:id="rId5"/>
    <p:sldId id="261" r:id="rId6"/>
    <p:sldId id="319" r:id="rId7"/>
    <p:sldId id="323" r:id="rId8"/>
    <p:sldId id="332" r:id="rId9"/>
    <p:sldId id="320" r:id="rId10"/>
    <p:sldId id="321" r:id="rId11"/>
    <p:sldId id="324" r:id="rId12"/>
    <p:sldId id="322" r:id="rId13"/>
    <p:sldId id="328" r:id="rId14"/>
    <p:sldId id="326" r:id="rId15"/>
    <p:sldId id="329" r:id="rId16"/>
    <p:sldId id="330" r:id="rId17"/>
    <p:sldId id="262" r:id="rId18"/>
    <p:sldId id="291" r:id="rId19"/>
    <p:sldId id="293" r:id="rId20"/>
    <p:sldId id="278" r:id="rId21"/>
    <p:sldId id="294" r:id="rId22"/>
    <p:sldId id="296" r:id="rId23"/>
    <p:sldId id="297" r:id="rId24"/>
    <p:sldId id="279" r:id="rId25"/>
    <p:sldId id="263" r:id="rId26"/>
    <p:sldId id="315" r:id="rId27"/>
    <p:sldId id="316" r:id="rId28"/>
    <p:sldId id="298" r:id="rId29"/>
    <p:sldId id="317" r:id="rId30"/>
    <p:sldId id="300" r:id="rId31"/>
    <p:sldId id="265" r:id="rId32"/>
    <p:sldId id="283" r:id="rId33"/>
    <p:sldId id="314" r:id="rId34"/>
    <p:sldId id="302" r:id="rId35"/>
    <p:sldId id="266" r:id="rId36"/>
    <p:sldId id="303" r:id="rId37"/>
    <p:sldId id="267" r:id="rId38"/>
    <p:sldId id="287" r:id="rId39"/>
    <p:sldId id="318" r:id="rId40"/>
    <p:sldId id="304" r:id="rId41"/>
    <p:sldId id="269" r:id="rId42"/>
    <p:sldId id="313" r:id="rId43"/>
    <p:sldId id="288" r:id="rId44"/>
    <p:sldId id="290" r:id="rId45"/>
  </p:sldIdLst>
  <p:sldSz cx="9144000" cy="6858000" type="screen4x3"/>
  <p:notesSz cx="6858000" cy="9144000"/>
  <p:embeddedFontLst>
    <p:embeddedFont>
      <p:font typeface="Cabin" panose="020B0803050202020004" pitchFamily="34" charset="0"/>
      <p:regular r:id="rId47"/>
      <p:bold r:id="rId48"/>
      <p:italic r:id="rId49"/>
      <p:boldItalic r:id="rId50"/>
    </p:embeddedFont>
    <p:embeddedFont>
      <p:font typeface="Helvetica Neue" panose="02000503000000020004" pitchFamily="2" charset="0"/>
      <p:regular r:id="rId51"/>
      <p:bold r:id="rId52"/>
      <p:italic r:id="rId53"/>
      <p:boldItalic r:id="rId54"/>
    </p:embeddedFont>
    <p:embeddedFont>
      <p:font typeface="Open Sans" panose="020B0606030504020204" pitchFamily="34" charset="0"/>
      <p:regular r:id="rId55"/>
      <p:bold r:id="rId56"/>
      <p:italic r:id="rId57"/>
      <p:boldItalic r:id="rId58"/>
    </p:embeddedFont>
    <p:embeddedFont>
      <p:font typeface="Roboto" panose="02000000000000000000" pitchFamily="2"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674F"/>
    <a:srgbClr val="008000"/>
    <a:srgbClr val="19803E"/>
    <a:srgbClr val="5677C0"/>
    <a:srgbClr val="4B86BF"/>
    <a:srgbClr val="539BBE"/>
    <a:srgbClr val="2F84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28"/>
    <p:restoredTop sz="91971"/>
  </p:normalViewPr>
  <p:slideViewPr>
    <p:cSldViewPr snapToGrid="0" snapToObjects="1">
      <p:cViewPr varScale="1">
        <p:scale>
          <a:sx n="80" d="100"/>
          <a:sy n="80" d="100"/>
        </p:scale>
        <p:origin x="120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Shape 9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96" name="Shape 9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Dive a bit into the landscape of the policies that are happening, e.g. entire states and school systems pushing for or even  mandating co-req models. </a:t>
            </a:r>
            <a:endParaRPr/>
          </a:p>
          <a:p>
            <a:pPr marL="0" lvl="0" indent="0">
              <a:spcBef>
                <a:spcPts val="0"/>
              </a:spcBef>
              <a:spcAft>
                <a:spcPts val="0"/>
              </a:spcAft>
              <a:buNone/>
            </a:pPr>
            <a:endParaRPr/>
          </a:p>
          <a:p>
            <a:pPr marL="0" lvl="0" indent="0">
              <a:spcBef>
                <a:spcPts val="0"/>
              </a:spcBef>
              <a:spcAft>
                <a:spcPts val="0"/>
              </a:spcAft>
              <a:buNone/>
            </a:pPr>
            <a:r>
              <a:rPr lang="en-US"/>
              <a:t>Discuss the pressure we have felt from our participating schools to create Pathways models that fit with these policies so they can remain with the Pathways program. </a:t>
            </a:r>
            <a:endParaRPr/>
          </a:p>
        </p:txBody>
      </p:sp>
      <p:sp>
        <p:nvSpPr>
          <p:cNvPr id="137" name="Shape 13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2116422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Dive a bit into the landscape of the policies that are happening, e.g. entire states and school systems pushing for or even  mandating co-req models. </a:t>
            </a:r>
            <a:endParaRPr/>
          </a:p>
          <a:p>
            <a:pPr marL="0" lvl="0" indent="0">
              <a:spcBef>
                <a:spcPts val="0"/>
              </a:spcBef>
              <a:spcAft>
                <a:spcPts val="0"/>
              </a:spcAft>
              <a:buNone/>
            </a:pPr>
            <a:endParaRPr/>
          </a:p>
          <a:p>
            <a:pPr marL="0" lvl="0" indent="0">
              <a:spcBef>
                <a:spcPts val="0"/>
              </a:spcBef>
              <a:spcAft>
                <a:spcPts val="0"/>
              </a:spcAft>
              <a:buNone/>
            </a:pPr>
            <a:r>
              <a:rPr lang="en-US"/>
              <a:t>Discuss the pressure we have felt from our participating schools to create Pathways models that fit with these policies so they can remain with the Pathways program. </a:t>
            </a:r>
            <a:endParaRPr/>
          </a:p>
        </p:txBody>
      </p:sp>
      <p:sp>
        <p:nvSpPr>
          <p:cNvPr id="137" name="Shape 13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430452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Dive a bit into the landscape of the policies that are happening, e.g. entire states and school systems pushing for or even  mandating co-req models. </a:t>
            </a:r>
            <a:endParaRPr/>
          </a:p>
          <a:p>
            <a:pPr marL="0" lvl="0" indent="0">
              <a:spcBef>
                <a:spcPts val="0"/>
              </a:spcBef>
              <a:spcAft>
                <a:spcPts val="0"/>
              </a:spcAft>
              <a:buNone/>
            </a:pPr>
            <a:endParaRPr/>
          </a:p>
          <a:p>
            <a:pPr marL="0" lvl="0" indent="0">
              <a:spcBef>
                <a:spcPts val="0"/>
              </a:spcBef>
              <a:spcAft>
                <a:spcPts val="0"/>
              </a:spcAft>
              <a:buNone/>
            </a:pPr>
            <a:r>
              <a:rPr lang="en-US"/>
              <a:t>Discuss the pressure we have felt from our participating schools to create Pathways models that fit with these policies so they can remain with the Pathways program. </a:t>
            </a:r>
            <a:endParaRPr/>
          </a:p>
        </p:txBody>
      </p:sp>
      <p:sp>
        <p:nvSpPr>
          <p:cNvPr id="137" name="Shape 13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920780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It seems like the single semester approach has the best chance for getting as many of the weaker students through, only if they are appropriately prepared.</a:t>
            </a:r>
            <a:endParaRPr dirty="0"/>
          </a:p>
        </p:txBody>
      </p:sp>
      <p:sp>
        <p:nvSpPr>
          <p:cNvPr id="137" name="Shape 13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1799402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Dive a bit into the landscape of the policies that are happening, e.g. entire states and school systems pushing for or even  mandating co-req models. </a:t>
            </a:r>
            <a:endParaRPr/>
          </a:p>
          <a:p>
            <a:pPr marL="0" lvl="0" indent="0">
              <a:spcBef>
                <a:spcPts val="0"/>
              </a:spcBef>
              <a:spcAft>
                <a:spcPts val="0"/>
              </a:spcAft>
              <a:buNone/>
            </a:pPr>
            <a:endParaRPr/>
          </a:p>
          <a:p>
            <a:pPr marL="0" lvl="0" indent="0">
              <a:spcBef>
                <a:spcPts val="0"/>
              </a:spcBef>
              <a:spcAft>
                <a:spcPts val="0"/>
              </a:spcAft>
              <a:buNone/>
            </a:pPr>
            <a:r>
              <a:rPr lang="en-US"/>
              <a:t>Discuss the pressure we have felt from our participating schools to create Pathways models that fit with these policies so they can remain with the Pathways program. </a:t>
            </a:r>
            <a:endParaRPr/>
          </a:p>
        </p:txBody>
      </p:sp>
      <p:sp>
        <p:nvSpPr>
          <p:cNvPr id="137" name="Shape 13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796528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1. Once we decided to create new offerings for the Pathways to address these needs, we knew it would be a challenge to keep all of our rigorous pedagogical approaches and learning outcomes while redesigning the courses into these models.</a:t>
            </a:r>
            <a:endParaRPr/>
          </a:p>
          <a:p>
            <a:pPr marL="0" lvl="0" indent="0">
              <a:spcBef>
                <a:spcPts val="0"/>
              </a:spcBef>
              <a:spcAft>
                <a:spcPts val="0"/>
              </a:spcAft>
              <a:buNone/>
            </a:pPr>
            <a:r>
              <a:rPr lang="en-US"/>
              <a:t>We knew we needed to create strong design principles to make sure none of the value to students was reduced when implementing the redesigned courses. </a:t>
            </a:r>
            <a:endParaRPr/>
          </a:p>
          <a:p>
            <a:pPr marL="0" lvl="0" indent="0">
              <a:spcBef>
                <a:spcPts val="0"/>
              </a:spcBef>
              <a:spcAft>
                <a:spcPts val="0"/>
              </a:spcAft>
              <a:buNone/>
            </a:pPr>
            <a:r>
              <a:rPr lang="en-US"/>
              <a:t>The next slide will go further into our curriculum approach, where you will see why this process is so complex. </a:t>
            </a:r>
            <a:endParaRPr/>
          </a:p>
          <a:p>
            <a:pPr marL="0" lvl="0" indent="0">
              <a:spcBef>
                <a:spcPts val="0"/>
              </a:spcBef>
              <a:spcAft>
                <a:spcPts val="0"/>
              </a:spcAft>
              <a:buNone/>
            </a:pPr>
            <a:endParaRPr/>
          </a:p>
          <a:p>
            <a:pPr marL="0" lvl="0" indent="0">
              <a:spcBef>
                <a:spcPts val="0"/>
              </a:spcBef>
              <a:spcAft>
                <a:spcPts val="0"/>
              </a:spcAft>
              <a:buNone/>
            </a:pPr>
            <a:r>
              <a:rPr lang="en-US"/>
              <a:t>2. We know that schools and faculty want flexibility in how they fit courses to their students needs, and this is particularly vital with redesigns since there are so much variance of definitions and administration with co-req and accelerated models.</a:t>
            </a:r>
            <a:endParaRPr/>
          </a:p>
          <a:p>
            <a:pPr marL="0" lvl="0" indent="0">
              <a:spcBef>
                <a:spcPts val="0"/>
              </a:spcBef>
              <a:spcAft>
                <a:spcPts val="0"/>
              </a:spcAft>
              <a:buNone/>
            </a:pPr>
            <a:endParaRPr/>
          </a:p>
          <a:p>
            <a:pPr marL="0" lvl="0" indent="0">
              <a:spcBef>
                <a:spcPts val="0"/>
              </a:spcBef>
              <a:spcAft>
                <a:spcPts val="0"/>
              </a:spcAft>
              <a:buNone/>
            </a:pPr>
            <a:r>
              <a:rPr lang="en-US"/>
              <a:t>3. We knew some schools would have less contact hours in their co-req portion that others, so we knew we’d need to design our materials to fit a variety of credits and contact hours. We’d need to think through advice for the different administrations, particularly with schools using only 1 credit and contact  hour for the co-req (e.g. identifying key co-req materials that must be taught, and which materials are supporting a deeper dive into the support for the college-level lessons). </a:t>
            </a:r>
            <a:endParaRPr/>
          </a:p>
        </p:txBody>
      </p:sp>
      <p:sp>
        <p:nvSpPr>
          <p:cNvPr id="144" name="Shape 144"/>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321" name="Shape 321"/>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1" name="Shape 321"/>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21</a:t>
            </a:fld>
            <a:endParaRPr/>
          </a:p>
        </p:txBody>
      </p:sp>
    </p:spTree>
    <p:extLst>
      <p:ext uri="{BB962C8B-B14F-4D97-AF65-F5344CB8AC3E}">
        <p14:creationId xmlns:p14="http://schemas.microsoft.com/office/powerpoint/2010/main" val="2411403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1" name="Shape 321"/>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22</a:t>
            </a:fld>
            <a:endParaRPr/>
          </a:p>
        </p:txBody>
      </p:sp>
    </p:spTree>
    <p:extLst>
      <p:ext uri="{BB962C8B-B14F-4D97-AF65-F5344CB8AC3E}">
        <p14:creationId xmlns:p14="http://schemas.microsoft.com/office/powerpoint/2010/main" val="2894062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8" name="Shape 328"/>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This is the original landscape of the Pathways.</a:t>
            </a:r>
            <a:endParaRPr/>
          </a:p>
          <a:p>
            <a:pPr marL="0" lvl="0" indent="0">
              <a:spcBef>
                <a:spcPts val="0"/>
              </a:spcBef>
              <a:spcAft>
                <a:spcPts val="0"/>
              </a:spcAft>
              <a:buNone/>
            </a:pPr>
            <a:r>
              <a:rPr lang="en-US"/>
              <a:t>Quickly go over the problem they were designed to solve and why they have this structure. </a:t>
            </a:r>
            <a:endParaRPr/>
          </a:p>
          <a:p>
            <a:pPr marL="0" lvl="0" indent="0">
              <a:spcBef>
                <a:spcPts val="0"/>
              </a:spcBef>
              <a:spcAft>
                <a:spcPts val="0"/>
              </a:spcAft>
              <a:buNone/>
            </a:pPr>
            <a:endParaRPr/>
          </a:p>
          <a:p>
            <a:pPr marL="0" lvl="0" indent="0">
              <a:spcBef>
                <a:spcPts val="0"/>
              </a:spcBef>
              <a:spcAft>
                <a:spcPts val="0"/>
              </a:spcAft>
              <a:buNone/>
            </a:pPr>
            <a:r>
              <a:rPr lang="en-US"/>
              <a:t>Really go into what each one is - slowly and clearly</a:t>
            </a:r>
            <a:endParaRPr/>
          </a:p>
          <a:p>
            <a:pPr marL="0" lvl="0" indent="0">
              <a:spcBef>
                <a:spcPts val="0"/>
              </a:spcBef>
              <a:spcAft>
                <a:spcPts val="0"/>
              </a:spcAft>
              <a:buNone/>
            </a:pPr>
            <a:r>
              <a:rPr lang="en-US"/>
              <a:t>-E.g. so everyone understands what QW2 is</a:t>
            </a:r>
            <a:endParaRPr/>
          </a:p>
          <a:p>
            <a:pPr marL="0" lvl="0" indent="0">
              <a:spcBef>
                <a:spcPts val="0"/>
              </a:spcBef>
              <a:spcAft>
                <a:spcPts val="0"/>
              </a:spcAft>
              <a:buNone/>
            </a:pPr>
            <a:endParaRPr/>
          </a:p>
          <a:p>
            <a:pPr marL="0" lvl="0" indent="0" rtl="0">
              <a:spcBef>
                <a:spcPts val="0"/>
              </a:spcBef>
              <a:spcAft>
                <a:spcPts val="0"/>
              </a:spcAft>
              <a:buNone/>
            </a:pPr>
            <a:r>
              <a:rPr lang="en-US"/>
              <a:t>-Ann and Jim tag team this slide</a:t>
            </a:r>
            <a:endParaRPr/>
          </a:p>
        </p:txBody>
      </p:sp>
      <p:sp>
        <p:nvSpPr>
          <p:cNvPr id="106" name="Shape 106"/>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2</a:t>
            </a:fld>
            <a:endParaRPr/>
          </a:p>
        </p:txBody>
      </p:sp>
    </p:spTree>
    <p:extLst>
      <p:ext uri="{BB962C8B-B14F-4D97-AF65-F5344CB8AC3E}">
        <p14:creationId xmlns:p14="http://schemas.microsoft.com/office/powerpoint/2010/main" val="3676991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Review the instructional design here quickly - mostly to show the complexity of our approach and what we had to consider when doing our redesigns. The most critical components are keeping our learning opportunities, pedagogical approaches, and productive persistence*. (emphasize the real-world situations as well.)</a:t>
            </a:r>
            <a:endParaRPr/>
          </a:p>
          <a:p>
            <a:pPr marL="0" lvl="0" indent="0" rtl="0">
              <a:spcBef>
                <a:spcPts val="0"/>
              </a:spcBef>
              <a:spcAft>
                <a:spcPts val="0"/>
              </a:spcAft>
              <a:buNone/>
            </a:pPr>
            <a:r>
              <a:rPr lang="en-US"/>
              <a:t>*This is the first time they will see productive persistence, so go over it very carefully and explain why it is so critical and unique to the Pathways. </a:t>
            </a:r>
            <a:endParaRPr/>
          </a:p>
        </p:txBody>
      </p:sp>
      <p:sp>
        <p:nvSpPr>
          <p:cNvPr id="153" name="Shape 153"/>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8" name="Shape 328"/>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26</a:t>
            </a:fld>
            <a:endParaRPr/>
          </a:p>
        </p:txBody>
      </p:sp>
    </p:spTree>
    <p:extLst>
      <p:ext uri="{BB962C8B-B14F-4D97-AF65-F5344CB8AC3E}">
        <p14:creationId xmlns:p14="http://schemas.microsoft.com/office/powerpoint/2010/main" val="2165118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35" name="Shape 335"/>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27</a:t>
            </a:fld>
            <a:endParaRPr/>
          </a:p>
        </p:txBody>
      </p:sp>
    </p:spTree>
    <p:extLst>
      <p:ext uri="{BB962C8B-B14F-4D97-AF65-F5344CB8AC3E}">
        <p14:creationId xmlns:p14="http://schemas.microsoft.com/office/powerpoint/2010/main" val="3946223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35" name="Shape 335"/>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28</a:t>
            </a:fld>
            <a:endParaRPr/>
          </a:p>
        </p:txBody>
      </p:sp>
    </p:spTree>
    <p:extLst>
      <p:ext uri="{BB962C8B-B14F-4D97-AF65-F5344CB8AC3E}">
        <p14:creationId xmlns:p14="http://schemas.microsoft.com/office/powerpoint/2010/main" val="828435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35" name="Shape 335"/>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29</a:t>
            </a:fld>
            <a:endParaRPr/>
          </a:p>
        </p:txBody>
      </p:sp>
    </p:spTree>
    <p:extLst>
      <p:ext uri="{BB962C8B-B14F-4D97-AF65-F5344CB8AC3E}">
        <p14:creationId xmlns:p14="http://schemas.microsoft.com/office/powerpoint/2010/main" val="2570056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We knew there were several ways of implementing co-req and accelerated models, but were surprised by the variation is faculty’s needs and desires for this type of course. We knew creating a strict co-req model, for example, would severely limit who could implement it. For example, if we created a model for a 3-credit course with a 3-credit co-req, many schools could not support this since they only offer a 1 or 2 hour lab for co-requisite courses. </a:t>
            </a:r>
            <a:endParaRPr/>
          </a:p>
          <a:p>
            <a:pPr marL="0" lvl="0" indent="0" rtl="0">
              <a:spcBef>
                <a:spcPts val="0"/>
              </a:spcBef>
              <a:spcAft>
                <a:spcPts val="0"/>
              </a:spcAft>
              <a:buNone/>
            </a:pPr>
            <a:r>
              <a:rPr lang="en-US"/>
              <a:t>Also, even considering courses within the same school, faculty will have different desires for what they want to teach to their students (e.g. students in one course may need more support on a few topics than students in another course), so we needed materials to support this variation. </a:t>
            </a:r>
            <a:endParaRPr/>
          </a:p>
        </p:txBody>
      </p:sp>
      <p:sp>
        <p:nvSpPr>
          <p:cNvPr id="177" name="Shape 17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56" name="Shape 356"/>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56" name="Shape 356"/>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33</a:t>
            </a:fld>
            <a:endParaRPr/>
          </a:p>
        </p:txBody>
      </p:sp>
    </p:spTree>
    <p:extLst>
      <p:ext uri="{BB962C8B-B14F-4D97-AF65-F5344CB8AC3E}">
        <p14:creationId xmlns:p14="http://schemas.microsoft.com/office/powerpoint/2010/main" val="4271937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These are not yet in development, but we know we need them to support the design of the co-req materials, which we will discuss shortly. </a:t>
            </a:r>
            <a:endParaRPr/>
          </a:p>
        </p:txBody>
      </p:sp>
      <p:sp>
        <p:nvSpPr>
          <p:cNvPr id="184" name="Shape 184"/>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These are not yet in development, but we know we need them to support the design of the co-</a:t>
            </a:r>
            <a:r>
              <a:rPr lang="en-US" dirty="0" err="1"/>
              <a:t>req</a:t>
            </a:r>
            <a:r>
              <a:rPr lang="en-US" dirty="0"/>
              <a:t> materials, which we will discuss shortly. </a:t>
            </a:r>
            <a:endParaRPr dirty="0"/>
          </a:p>
        </p:txBody>
      </p:sp>
      <p:sp>
        <p:nvSpPr>
          <p:cNvPr id="184" name="Shape 184"/>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36</a:t>
            </a:fld>
            <a:endParaRPr/>
          </a:p>
        </p:txBody>
      </p:sp>
    </p:spTree>
    <p:extLst>
      <p:ext uri="{BB962C8B-B14F-4D97-AF65-F5344CB8AC3E}">
        <p14:creationId xmlns:p14="http://schemas.microsoft.com/office/powerpoint/2010/main" val="3750808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This is the original landscape of the Pathways.</a:t>
            </a:r>
            <a:endParaRPr/>
          </a:p>
          <a:p>
            <a:pPr marL="0" lvl="0" indent="0">
              <a:spcBef>
                <a:spcPts val="0"/>
              </a:spcBef>
              <a:spcAft>
                <a:spcPts val="0"/>
              </a:spcAft>
              <a:buNone/>
            </a:pPr>
            <a:r>
              <a:rPr lang="en-US"/>
              <a:t>Quickly go over the problem they were designed to solve and why they have this structure. </a:t>
            </a:r>
            <a:endParaRPr/>
          </a:p>
          <a:p>
            <a:pPr marL="0" lvl="0" indent="0">
              <a:spcBef>
                <a:spcPts val="0"/>
              </a:spcBef>
              <a:spcAft>
                <a:spcPts val="0"/>
              </a:spcAft>
              <a:buNone/>
            </a:pPr>
            <a:endParaRPr/>
          </a:p>
          <a:p>
            <a:pPr marL="0" lvl="0" indent="0">
              <a:spcBef>
                <a:spcPts val="0"/>
              </a:spcBef>
              <a:spcAft>
                <a:spcPts val="0"/>
              </a:spcAft>
              <a:buNone/>
            </a:pPr>
            <a:r>
              <a:rPr lang="en-US"/>
              <a:t>Really go into what each one is - slowly and clearly</a:t>
            </a:r>
            <a:endParaRPr/>
          </a:p>
          <a:p>
            <a:pPr marL="0" lvl="0" indent="0">
              <a:spcBef>
                <a:spcPts val="0"/>
              </a:spcBef>
              <a:spcAft>
                <a:spcPts val="0"/>
              </a:spcAft>
              <a:buNone/>
            </a:pPr>
            <a:r>
              <a:rPr lang="en-US"/>
              <a:t>-E.g. so everyone understands what QW2 is</a:t>
            </a:r>
            <a:endParaRPr/>
          </a:p>
          <a:p>
            <a:pPr marL="0" lvl="0" indent="0">
              <a:spcBef>
                <a:spcPts val="0"/>
              </a:spcBef>
              <a:spcAft>
                <a:spcPts val="0"/>
              </a:spcAft>
              <a:buNone/>
            </a:pPr>
            <a:endParaRPr/>
          </a:p>
          <a:p>
            <a:pPr marL="0" lvl="0" indent="0" rtl="0">
              <a:spcBef>
                <a:spcPts val="0"/>
              </a:spcBef>
              <a:spcAft>
                <a:spcPts val="0"/>
              </a:spcAft>
              <a:buNone/>
            </a:pPr>
            <a:r>
              <a:rPr lang="en-US"/>
              <a:t>-Ann and Jim tag team this slide</a:t>
            </a:r>
            <a:endParaRPr/>
          </a:p>
        </p:txBody>
      </p:sp>
      <p:sp>
        <p:nvSpPr>
          <p:cNvPr id="106" name="Shape 106"/>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Now that the landscape of our design principles and challenges are laid out, we will discuss approaches we took / are taking to achieve the desired outcomes. </a:t>
            </a:r>
            <a:endParaRPr/>
          </a:p>
        </p:txBody>
      </p:sp>
      <p:sp>
        <p:nvSpPr>
          <p:cNvPr id="191" name="Shape 191"/>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3" name="Shape 3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Just a shout out page to folks who do the heavy lifting for these project - and to recognize that these efforts and ideas come from the faculty who are teaching the Pathways. </a:t>
            </a:r>
            <a:endParaRPr/>
          </a:p>
        </p:txBody>
      </p:sp>
      <p:sp>
        <p:nvSpPr>
          <p:cNvPr id="384" name="Shape 384"/>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38</a:t>
            </a:fld>
            <a:endParaRPr/>
          </a:p>
        </p:txBody>
      </p:sp>
    </p:spTree>
    <p:extLst>
      <p:ext uri="{BB962C8B-B14F-4D97-AF65-F5344CB8AC3E}">
        <p14:creationId xmlns:p14="http://schemas.microsoft.com/office/powerpoint/2010/main" val="541307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8" name="Shape 3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49" name="Shape 349"/>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39</a:t>
            </a:fld>
            <a:endParaRPr/>
          </a:p>
        </p:txBody>
      </p:sp>
    </p:spTree>
    <p:extLst>
      <p:ext uri="{BB962C8B-B14F-4D97-AF65-F5344CB8AC3E}">
        <p14:creationId xmlns:p14="http://schemas.microsoft.com/office/powerpoint/2010/main" val="20457950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Now that the landscape of our design principles and challenges are laid out, we will discuss approaches we took / are taking to achieve the desired outcomes. </a:t>
            </a:r>
            <a:endParaRPr/>
          </a:p>
        </p:txBody>
      </p:sp>
      <p:sp>
        <p:nvSpPr>
          <p:cNvPr id="191" name="Shape 191"/>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40</a:t>
            </a:fld>
            <a:endParaRPr/>
          </a:p>
        </p:txBody>
      </p:sp>
    </p:spTree>
    <p:extLst>
      <p:ext uri="{BB962C8B-B14F-4D97-AF65-F5344CB8AC3E}">
        <p14:creationId xmlns:p14="http://schemas.microsoft.com/office/powerpoint/2010/main" val="8589962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The original Statway Pathway is slightly different in that it is a yearlong course that integrates dev math learning outcomes into college level statistics. Students do college level statistics on day one and throughout the year.</a:t>
            </a:r>
            <a:endParaRPr/>
          </a:p>
          <a:p>
            <a:pPr marL="0" lvl="0" indent="0" rtl="0">
              <a:spcBef>
                <a:spcPts val="0"/>
              </a:spcBef>
              <a:spcAft>
                <a:spcPts val="0"/>
              </a:spcAft>
              <a:buNone/>
            </a:pPr>
            <a:endParaRPr/>
          </a:p>
          <a:p>
            <a:pPr marL="0" lvl="0" indent="0" rtl="0">
              <a:spcBef>
                <a:spcPts val="0"/>
              </a:spcBef>
              <a:spcAft>
                <a:spcPts val="0"/>
              </a:spcAft>
              <a:buNone/>
            </a:pPr>
            <a:r>
              <a:rPr lang="en-US"/>
              <a:t>We also support an accelerated Statway pathway, where the full Pathways is done in a single term.</a:t>
            </a:r>
            <a:endParaRPr/>
          </a:p>
          <a:p>
            <a:pPr marL="0" lvl="0" indent="0" rtl="0">
              <a:spcBef>
                <a:spcPts val="0"/>
              </a:spcBef>
              <a:spcAft>
                <a:spcPts val="0"/>
              </a:spcAft>
              <a:buNone/>
            </a:pPr>
            <a:endParaRPr/>
          </a:p>
          <a:p>
            <a:pPr marL="0" lvl="0" indent="0" rtl="0">
              <a:spcBef>
                <a:spcPts val="0"/>
              </a:spcBef>
              <a:spcAft>
                <a:spcPts val="0"/>
              </a:spcAft>
              <a:buNone/>
            </a:pPr>
            <a:r>
              <a:rPr lang="en-US"/>
              <a:t>We are currently developing a ‘college - level’ SW, which is a standalone college level only Statway, suitable as a replacement for any college level intro to stats course.</a:t>
            </a:r>
            <a:endParaRPr/>
          </a:p>
          <a:p>
            <a:pPr marL="0" lvl="0" indent="0" rtl="0">
              <a:spcBef>
                <a:spcPts val="0"/>
              </a:spcBef>
              <a:spcAft>
                <a:spcPts val="0"/>
              </a:spcAft>
              <a:buNone/>
            </a:pPr>
            <a:endParaRPr/>
          </a:p>
          <a:p>
            <a:pPr marL="0" lvl="0" indent="0" rtl="0">
              <a:spcBef>
                <a:spcPts val="0"/>
              </a:spcBef>
              <a:spcAft>
                <a:spcPts val="0"/>
              </a:spcAft>
              <a:buNone/>
            </a:pPr>
            <a:r>
              <a:rPr lang="en-US"/>
              <a:t>Finally, we are developing a SW Co-req, which takes the college level Statway as the primary course and offers dev math support for those students who need it.</a:t>
            </a:r>
            <a:endParaRPr/>
          </a:p>
        </p:txBody>
      </p:sp>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up table of offerings, number of terms, outcome, and credit and contact hours</a:t>
            </a:r>
          </a:p>
          <a:p>
            <a:endParaRPr lang="en-US" dirty="0"/>
          </a:p>
          <a:p>
            <a:r>
              <a:rPr lang="en-US" dirty="0"/>
              <a:t>SW Pathway: 7 (</a:t>
            </a:r>
            <a:r>
              <a:rPr lang="en-US" dirty="0" err="1"/>
              <a:t>typicaly</a:t>
            </a:r>
            <a:r>
              <a:rPr lang="en-US" dirty="0"/>
              <a:t>) contact hours in total, 4 in first term, 3 in the second. Or 3 and 3.</a:t>
            </a:r>
          </a:p>
          <a:p>
            <a:endParaRPr lang="en-US" dirty="0"/>
          </a:p>
          <a:p>
            <a:r>
              <a:rPr lang="en-US" dirty="0"/>
              <a:t>As mentioned, SW </a:t>
            </a:r>
            <a:r>
              <a:rPr lang="en-US" dirty="0" err="1"/>
              <a:t>Acc</a:t>
            </a:r>
            <a:r>
              <a:rPr lang="en-US" dirty="0"/>
              <a:t> not an </a:t>
            </a:r>
            <a:r>
              <a:rPr lang="en-US" i="1" dirty="0"/>
              <a:t>official</a:t>
            </a:r>
            <a:r>
              <a:rPr lang="en-US" i="0" dirty="0"/>
              <a:t> offering, but we</a:t>
            </a:r>
            <a:r>
              <a:rPr lang="en-US" i="0" baseline="0" dirty="0"/>
              <a:t> support its creation by institutions who want to run high contact hour </a:t>
            </a:r>
            <a:r>
              <a:rPr lang="en-US" i="0" baseline="0" dirty="0" err="1"/>
              <a:t>Statway</a:t>
            </a:r>
            <a:r>
              <a:rPr lang="en-US" i="0" baseline="0" dirty="0"/>
              <a:t> Pathway. </a:t>
            </a:r>
          </a:p>
          <a:p>
            <a:endParaRPr lang="en-US" i="0" baseline="0" dirty="0"/>
          </a:p>
          <a:p>
            <a:r>
              <a:rPr lang="en-US" i="0" baseline="0" dirty="0"/>
              <a:t>SW </a:t>
            </a:r>
            <a:r>
              <a:rPr lang="en-US" i="0" baseline="0" dirty="0" err="1"/>
              <a:t>Coreq</a:t>
            </a:r>
            <a:r>
              <a:rPr lang="en-US" i="0" baseline="0" dirty="0"/>
              <a:t>: The must have materials will be labelled accordingly to inform the implementation of 1- or 2-hour components.</a:t>
            </a:r>
            <a:endParaRPr lang="en-US" dirty="0"/>
          </a:p>
          <a:p>
            <a:pPr marL="457200" marR="0" lvl="0" indent="-228600" algn="l" defTabSz="914400" rtl="0" eaLnBrk="1" fontAlgn="auto" latinLnBrk="0" hangingPunct="1">
              <a:lnSpc>
                <a:spcPct val="100000"/>
              </a:lnSpc>
              <a:spcBef>
                <a:spcPts val="0"/>
              </a:spcBef>
              <a:spcAft>
                <a:spcPts val="0"/>
              </a:spcAft>
              <a:buClrTx/>
              <a:buSzPts val="1400"/>
              <a:buFontTx/>
              <a:buNone/>
              <a:tabLst/>
              <a:defRPr/>
            </a:pPr>
            <a:endParaRPr lang="en-US" dirty="0"/>
          </a:p>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lang="en-US" dirty="0"/>
              <a:t>Refer folks to learning outcomes in handout. 5 min to read the learning outcomes, ask questions.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9418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2" name="Shape 3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-SW accelerated courses have show as least as strong of success rates as the regular SW pathway</a:t>
            </a:r>
            <a:endParaRPr dirty="0"/>
          </a:p>
          <a:p>
            <a:pPr marL="0" lvl="0" indent="0">
              <a:spcBef>
                <a:spcPts val="0"/>
              </a:spcBef>
              <a:spcAft>
                <a:spcPts val="0"/>
              </a:spcAft>
              <a:buNone/>
            </a:pPr>
            <a:endParaRPr dirty="0"/>
          </a:p>
          <a:p>
            <a:pPr marL="0" lvl="0" indent="0">
              <a:spcBef>
                <a:spcPts val="0"/>
              </a:spcBef>
              <a:spcAft>
                <a:spcPts val="0"/>
              </a:spcAft>
              <a:buNone/>
            </a:pPr>
            <a:r>
              <a:rPr lang="en-US" dirty="0"/>
              <a:t>-Jim’s success rates in his co-</a:t>
            </a:r>
            <a:r>
              <a:rPr lang="en-US" dirty="0" err="1"/>
              <a:t>req</a:t>
            </a:r>
            <a:r>
              <a:rPr lang="en-US" dirty="0"/>
              <a:t> were comparable as well. He will discuss comparative success of QW2 only students and full Pathway students (which is the best comparison).</a:t>
            </a:r>
            <a:endParaRPr dirty="0"/>
          </a:p>
          <a:p>
            <a:pPr marL="0" lvl="0" indent="0">
              <a:spcBef>
                <a:spcPts val="0"/>
              </a:spcBef>
              <a:spcAft>
                <a:spcPts val="0"/>
              </a:spcAft>
              <a:buNone/>
            </a:pPr>
            <a:endParaRPr dirty="0"/>
          </a:p>
          <a:p>
            <a:pPr marL="0" lvl="0" indent="0" rtl="0">
              <a:spcBef>
                <a:spcPts val="0"/>
              </a:spcBef>
              <a:spcAft>
                <a:spcPts val="0"/>
              </a:spcAft>
              <a:buNone/>
            </a:pPr>
            <a:r>
              <a:rPr lang="en-US" dirty="0"/>
              <a:t>-More detailed results will be available as these offering become more prominent. </a:t>
            </a:r>
            <a:endParaRPr dirty="0"/>
          </a:p>
        </p:txBody>
      </p:sp>
      <p:sp>
        <p:nvSpPr>
          <p:cNvPr id="393" name="Shape 393"/>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6" name="Shape 4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07" name="Shape 40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Similarly, SW students successfully completed Statway and achieved college level math at more than rates 3 times higher than baseline comparison students in half the time. </a:t>
            </a:r>
            <a:endParaRPr/>
          </a:p>
        </p:txBody>
      </p:sp>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Dive a bit into the landscape of the policies that are happening, e.g. entire states and school systems pushing for or even  mandating co-req models. </a:t>
            </a:r>
            <a:endParaRPr/>
          </a:p>
          <a:p>
            <a:pPr marL="0" lvl="0" indent="0">
              <a:spcBef>
                <a:spcPts val="0"/>
              </a:spcBef>
              <a:spcAft>
                <a:spcPts val="0"/>
              </a:spcAft>
              <a:buNone/>
            </a:pPr>
            <a:endParaRPr/>
          </a:p>
          <a:p>
            <a:pPr marL="0" lvl="0" indent="0">
              <a:spcBef>
                <a:spcPts val="0"/>
              </a:spcBef>
              <a:spcAft>
                <a:spcPts val="0"/>
              </a:spcAft>
              <a:buNone/>
            </a:pPr>
            <a:r>
              <a:rPr lang="en-US"/>
              <a:t>Discuss the pressure we have felt from our participating schools to create Pathways models that fit with these policies so they can remain with the Pathways program. </a:t>
            </a:r>
            <a:endParaRPr/>
          </a:p>
        </p:txBody>
      </p:sp>
      <p:sp>
        <p:nvSpPr>
          <p:cNvPr id="137" name="Shape 13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Dive a bit into the landscape of the policies that are happening, e.g. entire states and school systems pushing for or even  mandating co-req models. </a:t>
            </a:r>
            <a:endParaRPr/>
          </a:p>
          <a:p>
            <a:pPr marL="0" lvl="0" indent="0">
              <a:spcBef>
                <a:spcPts val="0"/>
              </a:spcBef>
              <a:spcAft>
                <a:spcPts val="0"/>
              </a:spcAft>
              <a:buNone/>
            </a:pPr>
            <a:endParaRPr/>
          </a:p>
          <a:p>
            <a:pPr marL="0" lvl="0" indent="0">
              <a:spcBef>
                <a:spcPts val="0"/>
              </a:spcBef>
              <a:spcAft>
                <a:spcPts val="0"/>
              </a:spcAft>
              <a:buNone/>
            </a:pPr>
            <a:r>
              <a:rPr lang="en-US"/>
              <a:t>Discuss the pressure we have felt from our participating schools to create Pathways models that fit with these policies so they can remain with the Pathways program. </a:t>
            </a:r>
            <a:endParaRPr/>
          </a:p>
        </p:txBody>
      </p:sp>
      <p:sp>
        <p:nvSpPr>
          <p:cNvPr id="137" name="Shape 13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3767097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Dive a bit into the landscape of the policies that are happening, e.g. entire states and school systems pushing for or even  mandating co-req models. </a:t>
            </a:r>
            <a:endParaRPr/>
          </a:p>
          <a:p>
            <a:pPr marL="0" lvl="0" indent="0">
              <a:spcBef>
                <a:spcPts val="0"/>
              </a:spcBef>
              <a:spcAft>
                <a:spcPts val="0"/>
              </a:spcAft>
              <a:buNone/>
            </a:pPr>
            <a:endParaRPr/>
          </a:p>
          <a:p>
            <a:pPr marL="0" lvl="0" indent="0">
              <a:spcBef>
                <a:spcPts val="0"/>
              </a:spcBef>
              <a:spcAft>
                <a:spcPts val="0"/>
              </a:spcAft>
              <a:buNone/>
            </a:pPr>
            <a:r>
              <a:rPr lang="en-US"/>
              <a:t>Discuss the pressure we have felt from our participating schools to create Pathways models that fit with these policies so they can remain with the Pathways program. </a:t>
            </a:r>
            <a:endParaRPr/>
          </a:p>
        </p:txBody>
      </p:sp>
      <p:sp>
        <p:nvSpPr>
          <p:cNvPr id="137" name="Shape 13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1392915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37" name="Shape 13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143862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Dive a bit into the landscape of the policies that are happening, e.g. entire states and school systems pushing for or even  mandating co-req models. </a:t>
            </a:r>
            <a:endParaRPr/>
          </a:p>
          <a:p>
            <a:pPr marL="0" lvl="0" indent="0">
              <a:spcBef>
                <a:spcPts val="0"/>
              </a:spcBef>
              <a:spcAft>
                <a:spcPts val="0"/>
              </a:spcAft>
              <a:buNone/>
            </a:pPr>
            <a:endParaRPr/>
          </a:p>
          <a:p>
            <a:pPr marL="0" lvl="0" indent="0">
              <a:spcBef>
                <a:spcPts val="0"/>
              </a:spcBef>
              <a:spcAft>
                <a:spcPts val="0"/>
              </a:spcAft>
              <a:buNone/>
            </a:pPr>
            <a:r>
              <a:rPr lang="en-US"/>
              <a:t>Discuss the pressure we have felt from our participating schools to create Pathways models that fit with these policies so they can remain with the Pathways program. </a:t>
            </a:r>
            <a:endParaRPr/>
          </a:p>
        </p:txBody>
      </p:sp>
      <p:sp>
        <p:nvSpPr>
          <p:cNvPr id="137" name="Shape 13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29075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pic>
        <p:nvPicPr>
          <p:cNvPr id="14" name="Shape 14" descr="ccp_screenshot_11.png"/>
          <p:cNvPicPr preferRelativeResize="0"/>
          <p:nvPr/>
        </p:nvPicPr>
        <p:blipFill rotWithShape="1">
          <a:blip r:embed="rId2">
            <a:alphaModFix/>
          </a:blip>
          <a:srcRect l="3007" t="7706" r="2998" b="7698"/>
          <a:stretch/>
        </p:blipFill>
        <p:spPr>
          <a:xfrm>
            <a:off x="0" y="0"/>
            <a:ext cx="9144000" cy="6858000"/>
          </a:xfrm>
          <a:prstGeom prst="rect">
            <a:avLst/>
          </a:prstGeom>
          <a:noFill/>
          <a:ln>
            <a:noFill/>
          </a:ln>
        </p:spPr>
      </p:pic>
      <p:sp>
        <p:nvSpPr>
          <p:cNvPr id="15" name="Shape 15"/>
          <p:cNvSpPr/>
          <p:nvPr/>
        </p:nvSpPr>
        <p:spPr>
          <a:xfrm>
            <a:off x="0" y="0"/>
            <a:ext cx="9144000" cy="6858000"/>
          </a:xfrm>
          <a:prstGeom prst="rect">
            <a:avLst/>
          </a:prstGeom>
          <a:solidFill>
            <a:srgbClr val="EEEEEE">
              <a:alpha val="819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txBox="1">
            <a:spLocks noGrp="1"/>
          </p:cNvSpPr>
          <p:nvPr>
            <p:ph type="ctrTitle"/>
          </p:nvPr>
        </p:nvSpPr>
        <p:spPr>
          <a:xfrm>
            <a:off x="311700" y="2385500"/>
            <a:ext cx="8520600" cy="1576800"/>
          </a:xfrm>
          <a:prstGeom prst="rect">
            <a:avLst/>
          </a:prstGeom>
        </p:spPr>
        <p:txBody>
          <a:bodyPr spcFirstLastPara="1" wrap="square" lIns="91425" tIns="91425" rIns="91425" bIns="91425" anchor="ctr" anchorCtr="0"/>
          <a:lstStyle>
            <a:lvl1pPr lvl="0" algn="ctr" rtl="0">
              <a:spcBef>
                <a:spcPts val="0"/>
              </a:spcBef>
              <a:spcAft>
                <a:spcPts val="0"/>
              </a:spcAft>
              <a:buClr>
                <a:srgbClr val="00796A"/>
              </a:buClr>
              <a:buSzPts val="3600"/>
              <a:buNone/>
              <a:defRPr sz="3600" b="1">
                <a:solidFill>
                  <a:srgbClr val="00796A"/>
                </a:solidFill>
              </a:defRPr>
            </a:lvl1pPr>
            <a:lvl2pPr lvl="1" algn="ctr" rtl="0">
              <a:spcBef>
                <a:spcPts val="0"/>
              </a:spcBef>
              <a:spcAft>
                <a:spcPts val="0"/>
              </a:spcAft>
              <a:buClr>
                <a:srgbClr val="00796A"/>
              </a:buClr>
              <a:buSzPts val="5200"/>
              <a:buNone/>
              <a:defRPr sz="5200">
                <a:solidFill>
                  <a:srgbClr val="00796A"/>
                </a:solidFill>
              </a:defRPr>
            </a:lvl2pPr>
            <a:lvl3pPr lvl="2" algn="ctr" rtl="0">
              <a:spcBef>
                <a:spcPts val="0"/>
              </a:spcBef>
              <a:spcAft>
                <a:spcPts val="0"/>
              </a:spcAft>
              <a:buClr>
                <a:srgbClr val="00796A"/>
              </a:buClr>
              <a:buSzPts val="5200"/>
              <a:buNone/>
              <a:defRPr sz="5200">
                <a:solidFill>
                  <a:srgbClr val="00796A"/>
                </a:solidFill>
              </a:defRPr>
            </a:lvl3pPr>
            <a:lvl4pPr lvl="3" algn="ctr" rtl="0">
              <a:spcBef>
                <a:spcPts val="0"/>
              </a:spcBef>
              <a:spcAft>
                <a:spcPts val="0"/>
              </a:spcAft>
              <a:buClr>
                <a:srgbClr val="00796A"/>
              </a:buClr>
              <a:buSzPts val="5200"/>
              <a:buNone/>
              <a:defRPr sz="5200">
                <a:solidFill>
                  <a:srgbClr val="00796A"/>
                </a:solidFill>
              </a:defRPr>
            </a:lvl4pPr>
            <a:lvl5pPr lvl="4" algn="ctr" rtl="0">
              <a:spcBef>
                <a:spcPts val="0"/>
              </a:spcBef>
              <a:spcAft>
                <a:spcPts val="0"/>
              </a:spcAft>
              <a:buClr>
                <a:srgbClr val="00796A"/>
              </a:buClr>
              <a:buSzPts val="5200"/>
              <a:buNone/>
              <a:defRPr sz="5200">
                <a:solidFill>
                  <a:srgbClr val="00796A"/>
                </a:solidFill>
              </a:defRPr>
            </a:lvl5pPr>
            <a:lvl6pPr lvl="5" algn="ctr" rtl="0">
              <a:spcBef>
                <a:spcPts val="0"/>
              </a:spcBef>
              <a:spcAft>
                <a:spcPts val="0"/>
              </a:spcAft>
              <a:buClr>
                <a:srgbClr val="00796A"/>
              </a:buClr>
              <a:buSzPts val="5200"/>
              <a:buNone/>
              <a:defRPr sz="5200">
                <a:solidFill>
                  <a:srgbClr val="00796A"/>
                </a:solidFill>
              </a:defRPr>
            </a:lvl6pPr>
            <a:lvl7pPr lvl="6" algn="ctr" rtl="0">
              <a:spcBef>
                <a:spcPts val="0"/>
              </a:spcBef>
              <a:spcAft>
                <a:spcPts val="0"/>
              </a:spcAft>
              <a:buClr>
                <a:srgbClr val="00796A"/>
              </a:buClr>
              <a:buSzPts val="5200"/>
              <a:buNone/>
              <a:defRPr sz="5200">
                <a:solidFill>
                  <a:srgbClr val="00796A"/>
                </a:solidFill>
              </a:defRPr>
            </a:lvl7pPr>
            <a:lvl8pPr lvl="7" algn="ctr" rtl="0">
              <a:spcBef>
                <a:spcPts val="0"/>
              </a:spcBef>
              <a:spcAft>
                <a:spcPts val="0"/>
              </a:spcAft>
              <a:buClr>
                <a:srgbClr val="00796A"/>
              </a:buClr>
              <a:buSzPts val="5200"/>
              <a:buNone/>
              <a:defRPr sz="5200">
                <a:solidFill>
                  <a:srgbClr val="00796A"/>
                </a:solidFill>
              </a:defRPr>
            </a:lvl8pPr>
            <a:lvl9pPr lvl="8" algn="ctr" rtl="0">
              <a:spcBef>
                <a:spcPts val="0"/>
              </a:spcBef>
              <a:spcAft>
                <a:spcPts val="0"/>
              </a:spcAft>
              <a:buClr>
                <a:srgbClr val="00796A"/>
              </a:buClr>
              <a:buSzPts val="5200"/>
              <a:buNone/>
              <a:defRPr sz="5200">
                <a:solidFill>
                  <a:srgbClr val="00796A"/>
                </a:solidFill>
              </a:defRPr>
            </a:lvl9pPr>
          </a:lstStyle>
          <a:p>
            <a:endParaRPr/>
          </a:p>
        </p:txBody>
      </p:sp>
      <p:sp>
        <p:nvSpPr>
          <p:cNvPr id="17" name="Shape 17"/>
          <p:cNvSpPr txBox="1">
            <a:spLocks noGrp="1"/>
          </p:cNvSpPr>
          <p:nvPr>
            <p:ph type="subTitle" idx="1"/>
          </p:nvPr>
        </p:nvSpPr>
        <p:spPr>
          <a:xfrm>
            <a:off x="311700" y="3824762"/>
            <a:ext cx="8520600" cy="10569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rgbClr val="00796A"/>
              </a:buClr>
              <a:buSzPts val="2400"/>
              <a:buNone/>
              <a:defRPr sz="2400" i="1">
                <a:solidFill>
                  <a:srgbClr val="00796A"/>
                </a:solidFill>
              </a:defRPr>
            </a:lvl1pPr>
            <a:lvl2pPr lvl="1" algn="ctr" rtl="0">
              <a:lnSpc>
                <a:spcPct val="100000"/>
              </a:lnSpc>
              <a:spcBef>
                <a:spcPts val="0"/>
              </a:spcBef>
              <a:spcAft>
                <a:spcPts val="0"/>
              </a:spcAft>
              <a:buClr>
                <a:srgbClr val="00796A"/>
              </a:buClr>
              <a:buSzPts val="2800"/>
              <a:buNone/>
              <a:defRPr sz="2800">
                <a:solidFill>
                  <a:srgbClr val="00796A"/>
                </a:solidFill>
              </a:defRPr>
            </a:lvl2pPr>
            <a:lvl3pPr lvl="2" algn="ctr" rtl="0">
              <a:lnSpc>
                <a:spcPct val="100000"/>
              </a:lnSpc>
              <a:spcBef>
                <a:spcPts val="0"/>
              </a:spcBef>
              <a:spcAft>
                <a:spcPts val="0"/>
              </a:spcAft>
              <a:buClr>
                <a:srgbClr val="00796A"/>
              </a:buClr>
              <a:buSzPts val="2800"/>
              <a:buNone/>
              <a:defRPr sz="2800">
                <a:solidFill>
                  <a:srgbClr val="00796A"/>
                </a:solidFill>
              </a:defRPr>
            </a:lvl3pPr>
            <a:lvl4pPr lvl="3" algn="ctr" rtl="0">
              <a:lnSpc>
                <a:spcPct val="100000"/>
              </a:lnSpc>
              <a:spcBef>
                <a:spcPts val="0"/>
              </a:spcBef>
              <a:spcAft>
                <a:spcPts val="0"/>
              </a:spcAft>
              <a:buClr>
                <a:srgbClr val="00796A"/>
              </a:buClr>
              <a:buSzPts val="2800"/>
              <a:buNone/>
              <a:defRPr sz="2800">
                <a:solidFill>
                  <a:srgbClr val="00796A"/>
                </a:solidFill>
              </a:defRPr>
            </a:lvl4pPr>
            <a:lvl5pPr lvl="4" algn="ctr" rtl="0">
              <a:lnSpc>
                <a:spcPct val="100000"/>
              </a:lnSpc>
              <a:spcBef>
                <a:spcPts val="0"/>
              </a:spcBef>
              <a:spcAft>
                <a:spcPts val="0"/>
              </a:spcAft>
              <a:buClr>
                <a:srgbClr val="00796A"/>
              </a:buClr>
              <a:buSzPts val="2800"/>
              <a:buNone/>
              <a:defRPr sz="2800">
                <a:solidFill>
                  <a:srgbClr val="00796A"/>
                </a:solidFill>
              </a:defRPr>
            </a:lvl5pPr>
            <a:lvl6pPr lvl="5" algn="ctr" rtl="0">
              <a:lnSpc>
                <a:spcPct val="100000"/>
              </a:lnSpc>
              <a:spcBef>
                <a:spcPts val="0"/>
              </a:spcBef>
              <a:spcAft>
                <a:spcPts val="0"/>
              </a:spcAft>
              <a:buClr>
                <a:srgbClr val="00796A"/>
              </a:buClr>
              <a:buSzPts val="2800"/>
              <a:buNone/>
              <a:defRPr sz="2800">
                <a:solidFill>
                  <a:srgbClr val="00796A"/>
                </a:solidFill>
              </a:defRPr>
            </a:lvl6pPr>
            <a:lvl7pPr lvl="6" algn="ctr" rtl="0">
              <a:lnSpc>
                <a:spcPct val="100000"/>
              </a:lnSpc>
              <a:spcBef>
                <a:spcPts val="0"/>
              </a:spcBef>
              <a:spcAft>
                <a:spcPts val="0"/>
              </a:spcAft>
              <a:buClr>
                <a:srgbClr val="00796A"/>
              </a:buClr>
              <a:buSzPts val="2800"/>
              <a:buNone/>
              <a:defRPr sz="2800">
                <a:solidFill>
                  <a:srgbClr val="00796A"/>
                </a:solidFill>
              </a:defRPr>
            </a:lvl7pPr>
            <a:lvl8pPr lvl="7" algn="ctr" rtl="0">
              <a:lnSpc>
                <a:spcPct val="100000"/>
              </a:lnSpc>
              <a:spcBef>
                <a:spcPts val="0"/>
              </a:spcBef>
              <a:spcAft>
                <a:spcPts val="0"/>
              </a:spcAft>
              <a:buClr>
                <a:srgbClr val="00796A"/>
              </a:buClr>
              <a:buSzPts val="2800"/>
              <a:buNone/>
              <a:defRPr sz="2800">
                <a:solidFill>
                  <a:srgbClr val="00796A"/>
                </a:solidFill>
              </a:defRPr>
            </a:lvl8pPr>
            <a:lvl9pPr lvl="8" algn="ctr" rtl="0">
              <a:lnSpc>
                <a:spcPct val="100000"/>
              </a:lnSpc>
              <a:spcBef>
                <a:spcPts val="0"/>
              </a:spcBef>
              <a:spcAft>
                <a:spcPts val="0"/>
              </a:spcAft>
              <a:buClr>
                <a:srgbClr val="00796A"/>
              </a:buClr>
              <a:buSzPts val="2800"/>
              <a:buNone/>
              <a:defRPr sz="2800">
                <a:solidFill>
                  <a:srgbClr val="00796A"/>
                </a:solidFill>
              </a:defRPr>
            </a:lvl9pPr>
          </a:lstStyle>
          <a:p>
            <a:endParaRPr/>
          </a:p>
        </p:txBody>
      </p:sp>
      <p:sp>
        <p:nvSpPr>
          <p:cNvPr id="18" name="Shape 1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pic>
        <p:nvPicPr>
          <p:cNvPr id="19" name="Shape 19" descr="logo_pathways_full_color.png"/>
          <p:cNvPicPr preferRelativeResize="0"/>
          <p:nvPr/>
        </p:nvPicPr>
        <p:blipFill>
          <a:blip r:embed="rId3">
            <a:alphaModFix/>
          </a:blip>
          <a:stretch>
            <a:fillRect/>
          </a:stretch>
        </p:blipFill>
        <p:spPr>
          <a:xfrm>
            <a:off x="2693100" y="74833"/>
            <a:ext cx="3757800" cy="1503101"/>
          </a:xfrm>
          <a:prstGeom prst="rect">
            <a:avLst/>
          </a:prstGeom>
          <a:noFill/>
          <a:ln>
            <a:noFill/>
          </a:ln>
        </p:spPr>
      </p:pic>
      <p:pic>
        <p:nvPicPr>
          <p:cNvPr id="20" name="Shape 20" descr="cf_logo_full_color.png"/>
          <p:cNvPicPr preferRelativeResize="0"/>
          <p:nvPr/>
        </p:nvPicPr>
        <p:blipFill rotWithShape="1">
          <a:blip r:embed="rId4">
            <a:alphaModFix/>
          </a:blip>
          <a:srcRect/>
          <a:stretch/>
        </p:blipFill>
        <p:spPr>
          <a:xfrm>
            <a:off x="152400" y="5518567"/>
            <a:ext cx="2130473" cy="85217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5" name="Shape 55"/>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56" name="Shape 5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nding Slide"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pic>
        <p:nvPicPr>
          <p:cNvPr id="59" name="Shape 59" descr="logo_pathways_full_color.png"/>
          <p:cNvPicPr preferRelativeResize="0"/>
          <p:nvPr/>
        </p:nvPicPr>
        <p:blipFill>
          <a:blip r:embed="rId2">
            <a:alphaModFix/>
          </a:blip>
          <a:stretch>
            <a:fillRect/>
          </a:stretch>
        </p:blipFill>
        <p:spPr>
          <a:xfrm>
            <a:off x="1691650" y="1791233"/>
            <a:ext cx="5760701" cy="23042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ark blue content slide with logo">
  <p:cSld name="dark blue content slide with logo">
    <p:bg>
      <p:bgPr>
        <a:solidFill>
          <a:srgbClr val="073049"/>
        </a:solidFill>
        <a:effectLst/>
      </p:bgPr>
    </p:bg>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81000" y="25400"/>
            <a:ext cx="8382000" cy="9447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F5F0D2"/>
              </a:buClr>
              <a:buSzPts val="2800"/>
              <a:buFont typeface="Helvetica Neue"/>
              <a:buNone/>
              <a:defRPr sz="3600" b="0" i="0" u="none" strike="noStrike" cap="none">
                <a:solidFill>
                  <a:srgbClr val="F5F0D2"/>
                </a:solidFill>
                <a:latin typeface="Helvetica Neue"/>
                <a:ea typeface="Helvetica Neue"/>
                <a:cs typeface="Helvetica Neue"/>
                <a:sym typeface="Helvetica Neue"/>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62" name="Shape 62"/>
          <p:cNvSpPr txBox="1">
            <a:spLocks noGrp="1"/>
          </p:cNvSpPr>
          <p:nvPr>
            <p:ph type="body" idx="1"/>
          </p:nvPr>
        </p:nvSpPr>
        <p:spPr>
          <a:xfrm>
            <a:off x="457200" y="1828800"/>
            <a:ext cx="8229600" cy="41148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1200"/>
              </a:spcBef>
              <a:spcAft>
                <a:spcPts val="0"/>
              </a:spcAft>
              <a:buClr>
                <a:srgbClr val="FFFFFF"/>
              </a:buClr>
              <a:buSzPts val="1800"/>
              <a:buFont typeface="Helvetica Neue"/>
              <a:buNone/>
              <a:defRPr sz="1800" b="0" i="0" u="none" strike="noStrike" cap="none">
                <a:solidFill>
                  <a:srgbClr val="FFFFFF"/>
                </a:solidFill>
              </a:defRPr>
            </a:lvl1pPr>
            <a:lvl2pPr marL="914400" marR="0" lvl="1" indent="-228600" algn="l" rtl="0">
              <a:lnSpc>
                <a:spcPct val="95000"/>
              </a:lnSpc>
              <a:spcBef>
                <a:spcPts val="160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1371600" marR="0" lvl="2" indent="-228600" algn="l" rtl="0">
              <a:lnSpc>
                <a:spcPct val="95000"/>
              </a:lnSpc>
              <a:spcBef>
                <a:spcPts val="160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1828800" marR="0" lvl="3" indent="-342900" algn="l" rtl="0">
              <a:spcBef>
                <a:spcPts val="1600"/>
              </a:spcBef>
              <a:spcAft>
                <a:spcPts val="0"/>
              </a:spcAft>
              <a:buClr>
                <a:srgbClr val="FFFFFF"/>
              </a:buClr>
              <a:buSzPts val="1800"/>
              <a:buFont typeface="Helvetica Neue"/>
              <a:buChar char="–"/>
              <a:defRPr sz="1800" b="0" i="0" u="none" strike="noStrike" cap="none">
                <a:solidFill>
                  <a:srgbClr val="FFFFFF"/>
                </a:solidFill>
                <a:latin typeface="Helvetica Neue"/>
                <a:ea typeface="Helvetica Neue"/>
                <a:cs typeface="Helvetica Neue"/>
                <a:sym typeface="Helvetica Neue"/>
              </a:defRPr>
            </a:lvl4pPr>
            <a:lvl5pPr marL="2286000" marR="0" lvl="4" indent="-342900" algn="l" rtl="0">
              <a:spcBef>
                <a:spcPts val="1600"/>
              </a:spcBef>
              <a:spcAft>
                <a:spcPts val="0"/>
              </a:spcAft>
              <a:buClr>
                <a:srgbClr val="FFFFFF"/>
              </a:buClr>
              <a:buSzPts val="1800"/>
              <a:buFont typeface="Helvetica Neue"/>
              <a:buChar char="»"/>
              <a:defRPr sz="1800" b="0" i="0" u="none" strike="noStrike" cap="none">
                <a:solidFill>
                  <a:srgbClr val="FFFFFF"/>
                </a:solidFill>
                <a:latin typeface="Helvetica Neue"/>
                <a:ea typeface="Helvetica Neue"/>
                <a:cs typeface="Helvetica Neue"/>
                <a:sym typeface="Helvetica Neue"/>
              </a:defRPr>
            </a:lvl5pPr>
            <a:lvl6pPr marL="2743200" marR="0" lvl="5" indent="-342900" algn="l" rtl="0">
              <a:spcBef>
                <a:spcPts val="1600"/>
              </a:spcBef>
              <a:spcAft>
                <a:spcPts val="0"/>
              </a:spcAft>
              <a:buClr>
                <a:srgbClr val="FFFFFF"/>
              </a:buClr>
              <a:buSzPts val="1800"/>
              <a:buFont typeface="Helvetica Neue"/>
              <a:buChar char="•"/>
              <a:defRPr sz="1800" b="0" i="0" u="none" strike="noStrike" cap="none">
                <a:solidFill>
                  <a:srgbClr val="FFFFFF"/>
                </a:solidFill>
                <a:latin typeface="Helvetica Neue"/>
                <a:ea typeface="Helvetica Neue"/>
                <a:cs typeface="Helvetica Neue"/>
                <a:sym typeface="Helvetica Neue"/>
              </a:defRPr>
            </a:lvl6pPr>
            <a:lvl7pPr marL="3200400" marR="0" lvl="6" indent="-342900" algn="l" rtl="0">
              <a:spcBef>
                <a:spcPts val="1600"/>
              </a:spcBef>
              <a:spcAft>
                <a:spcPts val="0"/>
              </a:spcAft>
              <a:buClr>
                <a:srgbClr val="FFFFFF"/>
              </a:buClr>
              <a:buSzPts val="1800"/>
              <a:buFont typeface="Helvetica Neue"/>
              <a:buChar char="•"/>
              <a:defRPr sz="1800" b="0" i="0" u="none" strike="noStrike" cap="none">
                <a:solidFill>
                  <a:srgbClr val="FFFFFF"/>
                </a:solidFill>
                <a:latin typeface="Helvetica Neue"/>
                <a:ea typeface="Helvetica Neue"/>
                <a:cs typeface="Helvetica Neue"/>
                <a:sym typeface="Helvetica Neue"/>
              </a:defRPr>
            </a:lvl7pPr>
            <a:lvl8pPr marL="3657600" marR="0" lvl="7" indent="-342900" algn="l" rtl="0">
              <a:spcBef>
                <a:spcPts val="1600"/>
              </a:spcBef>
              <a:spcAft>
                <a:spcPts val="0"/>
              </a:spcAft>
              <a:buClr>
                <a:srgbClr val="FFFFFF"/>
              </a:buClr>
              <a:buSzPts val="1800"/>
              <a:buFont typeface="Helvetica Neue"/>
              <a:buChar char="•"/>
              <a:defRPr sz="1800" b="0" i="0" u="none" strike="noStrike" cap="none">
                <a:solidFill>
                  <a:srgbClr val="FFFFFF"/>
                </a:solidFill>
                <a:latin typeface="Helvetica Neue"/>
                <a:ea typeface="Helvetica Neue"/>
                <a:cs typeface="Helvetica Neue"/>
                <a:sym typeface="Helvetica Neue"/>
              </a:defRPr>
            </a:lvl8pPr>
            <a:lvl9pPr marL="4114800" marR="0" lvl="8" indent="-342900" algn="l" rtl="0">
              <a:spcBef>
                <a:spcPts val="1600"/>
              </a:spcBef>
              <a:spcAft>
                <a:spcPts val="1600"/>
              </a:spcAft>
              <a:buClr>
                <a:srgbClr val="FFFFFF"/>
              </a:buClr>
              <a:buSzPts val="1800"/>
              <a:buFont typeface="Helvetica Neue"/>
              <a:buChar char="•"/>
              <a:defRPr sz="1800" b="0" i="0" u="none" strike="noStrike" cap="none">
                <a:solidFill>
                  <a:srgbClr val="FFFFFF"/>
                </a:solidFill>
                <a:latin typeface="Helvetica Neue"/>
                <a:ea typeface="Helvetica Neue"/>
                <a:cs typeface="Helvetica Neue"/>
                <a:sym typeface="Helvetica Neue"/>
              </a:defRPr>
            </a:lvl9pPr>
          </a:lstStyle>
          <a:p>
            <a:endParaRPr/>
          </a:p>
        </p:txBody>
      </p:sp>
      <p:pic>
        <p:nvPicPr>
          <p:cNvPr id="63" name="Shape 63"/>
          <p:cNvPicPr preferRelativeResize="0"/>
          <p:nvPr/>
        </p:nvPicPr>
        <p:blipFill rotWithShape="1">
          <a:blip r:embed="rId2">
            <a:alphaModFix/>
          </a:blip>
          <a:srcRect/>
          <a:stretch/>
        </p:blipFill>
        <p:spPr>
          <a:xfrm>
            <a:off x="6935761" y="5902418"/>
            <a:ext cx="1862400" cy="632400"/>
          </a:xfrm>
          <a:prstGeom prst="rect">
            <a:avLst/>
          </a:prstGeom>
          <a:noFill/>
          <a:ln>
            <a:noFill/>
          </a:ln>
        </p:spPr>
      </p:pic>
      <p:sp>
        <p:nvSpPr>
          <p:cNvPr id="64" name="Shape 64"/>
          <p:cNvSpPr txBox="1">
            <a:spLocks noGrp="1"/>
          </p:cNvSpPr>
          <p:nvPr>
            <p:ph type="body" idx="2"/>
          </p:nvPr>
        </p:nvSpPr>
        <p:spPr>
          <a:xfrm>
            <a:off x="457200" y="1219200"/>
            <a:ext cx="8229600" cy="6096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1200"/>
              </a:spcBef>
              <a:spcAft>
                <a:spcPts val="0"/>
              </a:spcAft>
              <a:buClr>
                <a:srgbClr val="F5F0D2"/>
              </a:buClr>
              <a:buSzPts val="1800"/>
              <a:buFont typeface="Noto Sans Symbols"/>
              <a:buNone/>
              <a:defRPr sz="1800" b="0" i="0" u="none" strike="noStrike" cap="none">
                <a:solidFill>
                  <a:srgbClr val="F5F0D2"/>
                </a:solidFill>
                <a:latin typeface="Helvetica Neue"/>
                <a:ea typeface="Helvetica Neue"/>
                <a:cs typeface="Helvetica Neue"/>
                <a:sym typeface="Helvetica Neue"/>
              </a:defRPr>
            </a:lvl1pPr>
            <a:lvl2pPr marL="914400" marR="0" lvl="1" indent="-228600" algn="l" rtl="0">
              <a:lnSpc>
                <a:spcPct val="95000"/>
              </a:lnSpc>
              <a:spcBef>
                <a:spcPts val="1600"/>
              </a:spcBef>
              <a:spcAft>
                <a:spcPts val="0"/>
              </a:spcAft>
              <a:buClr>
                <a:srgbClr val="F5F0D2"/>
              </a:buClr>
              <a:buSzPts val="1800"/>
              <a:buFont typeface="Arial"/>
              <a:buNone/>
              <a:defRPr sz="1800" b="0" i="0" u="none" strike="noStrike" cap="none">
                <a:solidFill>
                  <a:srgbClr val="F5F0D2"/>
                </a:solidFill>
                <a:latin typeface="Calibri"/>
                <a:ea typeface="Calibri"/>
                <a:cs typeface="Calibri"/>
                <a:sym typeface="Calibri"/>
              </a:defRPr>
            </a:lvl2pPr>
            <a:lvl3pPr marL="1371600" marR="0" lvl="2" indent="-228600" algn="l" rtl="0">
              <a:lnSpc>
                <a:spcPct val="95000"/>
              </a:lnSpc>
              <a:spcBef>
                <a:spcPts val="1600"/>
              </a:spcBef>
              <a:spcAft>
                <a:spcPts val="0"/>
              </a:spcAft>
              <a:buClr>
                <a:srgbClr val="F5F0D2"/>
              </a:buClr>
              <a:buSzPts val="1800"/>
              <a:buFont typeface="Arial"/>
              <a:buNone/>
              <a:defRPr sz="1800" b="0" i="0" u="none" strike="noStrike" cap="none">
                <a:solidFill>
                  <a:srgbClr val="F5F0D2"/>
                </a:solidFill>
                <a:latin typeface="Calibri"/>
                <a:ea typeface="Calibri"/>
                <a:cs typeface="Calibri"/>
                <a:sym typeface="Calibri"/>
              </a:defRPr>
            </a:lvl3pPr>
            <a:lvl4pPr marL="1828800" marR="0" lvl="3" indent="-228600" algn="l" rtl="0">
              <a:spcBef>
                <a:spcPts val="1600"/>
              </a:spcBef>
              <a:spcAft>
                <a:spcPts val="0"/>
              </a:spcAft>
              <a:buClr>
                <a:srgbClr val="F5F0D2"/>
              </a:buClr>
              <a:buSzPts val="1800"/>
              <a:buFont typeface="Arial"/>
              <a:buNone/>
              <a:defRPr sz="1800" b="0" i="0" u="none" strike="noStrike" cap="none">
                <a:solidFill>
                  <a:srgbClr val="F5F0D2"/>
                </a:solidFill>
                <a:latin typeface="Helvetica Neue"/>
                <a:ea typeface="Helvetica Neue"/>
                <a:cs typeface="Helvetica Neue"/>
                <a:sym typeface="Helvetica Neue"/>
              </a:defRPr>
            </a:lvl4pPr>
            <a:lvl5pPr marL="2286000" marR="0" lvl="4" indent="-342900" algn="l" rtl="0">
              <a:spcBef>
                <a:spcPts val="1600"/>
              </a:spcBef>
              <a:spcAft>
                <a:spcPts val="0"/>
              </a:spcAft>
              <a:buClr>
                <a:srgbClr val="F5F0D2"/>
              </a:buClr>
              <a:buSzPts val="1800"/>
              <a:buFont typeface="Arial"/>
              <a:buChar char="»"/>
              <a:defRPr sz="1800" b="0" i="0" u="none" strike="noStrike" cap="none">
                <a:solidFill>
                  <a:srgbClr val="F5F0D2"/>
                </a:solidFill>
                <a:latin typeface="Arial"/>
                <a:ea typeface="Arial"/>
                <a:cs typeface="Arial"/>
                <a:sym typeface="Arial"/>
              </a:defRPr>
            </a:lvl5pPr>
            <a:lvl6pPr marL="2743200" marR="0" lvl="5" indent="-342900" algn="l" rtl="0">
              <a:spcBef>
                <a:spcPts val="1600"/>
              </a:spcBef>
              <a:spcAft>
                <a:spcPts val="0"/>
              </a:spcAft>
              <a:buClr>
                <a:srgbClr val="F5F0D2"/>
              </a:buClr>
              <a:buSzPts val="1800"/>
              <a:buFont typeface="Arial"/>
              <a:buChar char="•"/>
              <a:defRPr sz="1800" b="0" i="0" u="none" strike="noStrike" cap="none">
                <a:solidFill>
                  <a:srgbClr val="F5F0D2"/>
                </a:solidFill>
                <a:latin typeface="Calibri"/>
                <a:ea typeface="Calibri"/>
                <a:cs typeface="Calibri"/>
                <a:sym typeface="Calibri"/>
              </a:defRPr>
            </a:lvl6pPr>
            <a:lvl7pPr marL="3200400" marR="0" lvl="6" indent="-342900" algn="l" rtl="0">
              <a:spcBef>
                <a:spcPts val="1600"/>
              </a:spcBef>
              <a:spcAft>
                <a:spcPts val="0"/>
              </a:spcAft>
              <a:buClr>
                <a:srgbClr val="F5F0D2"/>
              </a:buClr>
              <a:buSzPts val="1800"/>
              <a:buFont typeface="Arial"/>
              <a:buChar char="•"/>
              <a:defRPr sz="1800" b="0" i="0" u="none" strike="noStrike" cap="none">
                <a:solidFill>
                  <a:srgbClr val="F5F0D2"/>
                </a:solidFill>
                <a:latin typeface="Calibri"/>
                <a:ea typeface="Calibri"/>
                <a:cs typeface="Calibri"/>
                <a:sym typeface="Calibri"/>
              </a:defRPr>
            </a:lvl7pPr>
            <a:lvl8pPr marL="3657600" marR="0" lvl="7" indent="-342900" algn="l" rtl="0">
              <a:spcBef>
                <a:spcPts val="1600"/>
              </a:spcBef>
              <a:spcAft>
                <a:spcPts val="0"/>
              </a:spcAft>
              <a:buClr>
                <a:srgbClr val="F5F0D2"/>
              </a:buClr>
              <a:buSzPts val="1800"/>
              <a:buFont typeface="Arial"/>
              <a:buChar char="•"/>
              <a:defRPr sz="1800" b="0" i="0" u="none" strike="noStrike" cap="none">
                <a:solidFill>
                  <a:srgbClr val="F5F0D2"/>
                </a:solidFill>
                <a:latin typeface="Calibri"/>
                <a:ea typeface="Calibri"/>
                <a:cs typeface="Calibri"/>
                <a:sym typeface="Calibri"/>
              </a:defRPr>
            </a:lvl8pPr>
            <a:lvl9pPr marL="4114800" marR="0" lvl="8" indent="-342900" algn="l" rtl="0">
              <a:spcBef>
                <a:spcPts val="1600"/>
              </a:spcBef>
              <a:spcAft>
                <a:spcPts val="1600"/>
              </a:spcAft>
              <a:buClr>
                <a:srgbClr val="F5F0D2"/>
              </a:buClr>
              <a:buSzPts val="1800"/>
              <a:buFont typeface="Arial"/>
              <a:buChar char="•"/>
              <a:defRPr sz="1800" b="0" i="0" u="none" strike="noStrike" cap="none">
                <a:solidFill>
                  <a:srgbClr val="F5F0D2"/>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you_slide">
  <p:cSld name="Thankyou_slide">
    <p:bg>
      <p:bgPr>
        <a:solidFill>
          <a:srgbClr val="073049"/>
        </a:solidFill>
        <a:effectLst/>
      </p:bgPr>
    </p:bg>
    <p:spTree>
      <p:nvGrpSpPr>
        <p:cNvPr id="1" name="Shape 65"/>
        <p:cNvGrpSpPr/>
        <p:nvPr/>
      </p:nvGrpSpPr>
      <p:grpSpPr>
        <a:xfrm>
          <a:off x="0" y="0"/>
          <a:ext cx="0" cy="0"/>
          <a:chOff x="0" y="0"/>
          <a:chExt cx="0" cy="0"/>
        </a:xfrm>
      </p:grpSpPr>
      <p:pic>
        <p:nvPicPr>
          <p:cNvPr id="66" name="Shape 66" descr="CF-logo_white_final.png"/>
          <p:cNvPicPr preferRelativeResize="0"/>
          <p:nvPr/>
        </p:nvPicPr>
        <p:blipFill rotWithShape="1">
          <a:blip r:embed="rId2">
            <a:alphaModFix/>
          </a:blip>
          <a:srcRect/>
          <a:stretch/>
        </p:blipFill>
        <p:spPr>
          <a:xfrm>
            <a:off x="685801" y="609600"/>
            <a:ext cx="3371100" cy="1143000"/>
          </a:xfrm>
          <a:prstGeom prst="rect">
            <a:avLst/>
          </a:prstGeom>
          <a:noFill/>
          <a:ln>
            <a:noFill/>
          </a:ln>
        </p:spPr>
      </p:pic>
      <p:sp>
        <p:nvSpPr>
          <p:cNvPr id="67" name="Shape 67"/>
          <p:cNvSpPr txBox="1">
            <a:spLocks noGrp="1"/>
          </p:cNvSpPr>
          <p:nvPr>
            <p:ph type="ctrTitle"/>
          </p:nvPr>
        </p:nvSpPr>
        <p:spPr>
          <a:xfrm>
            <a:off x="1295400" y="2895600"/>
            <a:ext cx="7162800" cy="9906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F5F0D2"/>
              </a:buClr>
              <a:buSzPts val="2800"/>
              <a:buFont typeface="Roboto"/>
              <a:buNone/>
              <a:defRPr sz="6000" b="0" i="0" u="none" strike="noStrike" cap="none">
                <a:solidFill>
                  <a:srgbClr val="F5F0D2"/>
                </a:solidFill>
                <a:latin typeface="Roboto"/>
                <a:ea typeface="Roboto"/>
                <a:cs typeface="Roboto"/>
                <a:sym typeface="Roboto"/>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68" name="Shape 68"/>
          <p:cNvSpPr txBox="1">
            <a:spLocks noGrp="1"/>
          </p:cNvSpPr>
          <p:nvPr>
            <p:ph type="subTitle" idx="1"/>
          </p:nvPr>
        </p:nvSpPr>
        <p:spPr>
          <a:xfrm>
            <a:off x="1295400" y="5029200"/>
            <a:ext cx="7162800" cy="457200"/>
          </a:xfrm>
          <a:prstGeom prst="rect">
            <a:avLst/>
          </a:prstGeom>
          <a:noFill/>
          <a:ln>
            <a:noFill/>
          </a:ln>
        </p:spPr>
        <p:txBody>
          <a:bodyPr spcFirstLastPara="1" wrap="square" lIns="91425" tIns="91425" rIns="91425" bIns="91425" anchor="t" anchorCtr="0"/>
          <a:lstStyle>
            <a:lvl1pPr marL="0" marR="0" lvl="0" indent="0" algn="l" rtl="0">
              <a:lnSpc>
                <a:spcPct val="95000"/>
              </a:lnSpc>
              <a:spcBef>
                <a:spcPts val="1200"/>
              </a:spcBef>
              <a:spcAft>
                <a:spcPts val="0"/>
              </a:spcAft>
              <a:buClr>
                <a:srgbClr val="1D4D94"/>
              </a:buClr>
              <a:buSzPts val="1800"/>
              <a:buFont typeface="Noto Sans Symbols"/>
              <a:buNone/>
              <a:defRPr sz="2400" b="0" i="0" u="none" strike="noStrike" cap="none">
                <a:solidFill>
                  <a:srgbClr val="91D2C6"/>
                </a:solidFill>
                <a:latin typeface="Roboto"/>
                <a:ea typeface="Roboto"/>
                <a:cs typeface="Roboto"/>
                <a:sym typeface="Roboto"/>
              </a:defRPr>
            </a:lvl1pPr>
            <a:lvl2pPr marL="457200" marR="0" lvl="1" indent="0" algn="ctr" rtl="0">
              <a:lnSpc>
                <a:spcPct val="95000"/>
              </a:lnSpc>
              <a:spcBef>
                <a:spcPts val="1600"/>
              </a:spcBef>
              <a:spcAft>
                <a:spcPts val="0"/>
              </a:spcAft>
              <a:buClr>
                <a:srgbClr val="1D4D94"/>
              </a:buClr>
              <a:buSzPts val="1400"/>
              <a:buFont typeface="Arial"/>
              <a:buNone/>
              <a:defRPr sz="2100" b="0" i="0" u="none" strike="noStrike" cap="none">
                <a:solidFill>
                  <a:srgbClr val="888888"/>
                </a:solidFill>
                <a:latin typeface="Calibri"/>
                <a:ea typeface="Calibri"/>
                <a:cs typeface="Calibri"/>
                <a:sym typeface="Calibri"/>
              </a:defRPr>
            </a:lvl2pPr>
            <a:lvl3pPr marL="914400" marR="0" lvl="2" indent="0" algn="ctr" rtl="0">
              <a:lnSpc>
                <a:spcPct val="95000"/>
              </a:lnSpc>
              <a:spcBef>
                <a:spcPts val="1600"/>
              </a:spcBef>
              <a:spcAft>
                <a:spcPts val="0"/>
              </a:spcAft>
              <a:buClr>
                <a:srgbClr val="1D4D94"/>
              </a:buClr>
              <a:buSzPts val="1400"/>
              <a:buFont typeface="Arial"/>
              <a:buNone/>
              <a:defRPr sz="2100" b="0" i="0" u="none" strike="noStrike" cap="none">
                <a:solidFill>
                  <a:srgbClr val="888888"/>
                </a:solidFill>
                <a:latin typeface="Calibri"/>
                <a:ea typeface="Calibri"/>
                <a:cs typeface="Calibri"/>
                <a:sym typeface="Calibri"/>
              </a:defRPr>
            </a:lvl3pPr>
            <a:lvl4pPr marL="1371600" marR="0" lvl="3" indent="0" algn="ctr" rtl="0">
              <a:spcBef>
                <a:spcPts val="16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1828800" marR="0" lvl="4" indent="0" algn="ctr" rtl="0">
              <a:spcBef>
                <a:spcPts val="16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2286000" marR="0" lvl="5" indent="0" algn="ctr" rtl="0">
              <a:spcBef>
                <a:spcPts val="16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16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16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1600"/>
              </a:spcBef>
              <a:spcAft>
                <a:spcPts val="1600"/>
              </a:spcAft>
              <a:buClr>
                <a:srgbClr val="888888"/>
              </a:buClr>
              <a:buSzPts val="14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69" name="Shape 69" descr="design_02-03-03-03.png"/>
          <p:cNvPicPr preferRelativeResize="0"/>
          <p:nvPr/>
        </p:nvPicPr>
        <p:blipFill rotWithShape="1">
          <a:blip r:embed="rId3">
            <a:alphaModFix amt="19000"/>
          </a:blip>
          <a:srcRect r="10241" b="27039"/>
          <a:stretch/>
        </p:blipFill>
        <p:spPr>
          <a:xfrm>
            <a:off x="1295401" y="853489"/>
            <a:ext cx="7848600" cy="6004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70"/>
        <p:cNvGrpSpPr/>
        <p:nvPr/>
      </p:nvGrpSpPr>
      <p:grpSpPr>
        <a:xfrm>
          <a:off x="0" y="0"/>
          <a:ext cx="0" cy="0"/>
          <a:chOff x="0" y="0"/>
          <a:chExt cx="0" cy="0"/>
        </a:xfrm>
      </p:grpSpPr>
      <p:pic>
        <p:nvPicPr>
          <p:cNvPr id="71" name="Shape 71"/>
          <p:cNvPicPr preferRelativeResize="0"/>
          <p:nvPr/>
        </p:nvPicPr>
        <p:blipFill rotWithShape="1">
          <a:blip r:embed="rId2">
            <a:alphaModFix/>
          </a:blip>
          <a:srcRect/>
          <a:stretch/>
        </p:blipFill>
        <p:spPr>
          <a:xfrm>
            <a:off x="2111188" y="2667001"/>
            <a:ext cx="5051700" cy="1713000"/>
          </a:xfrm>
          <a:prstGeom prst="rect">
            <a:avLst/>
          </a:prstGeom>
          <a:noFill/>
          <a:ln>
            <a:noFill/>
          </a:ln>
        </p:spPr>
      </p:pic>
      <p:sp>
        <p:nvSpPr>
          <p:cNvPr id="72" name="Shape 72"/>
          <p:cNvSpPr/>
          <p:nvPr/>
        </p:nvSpPr>
        <p:spPr>
          <a:xfrm>
            <a:off x="152400" y="152400"/>
            <a:ext cx="8839200" cy="6553200"/>
          </a:xfrm>
          <a:prstGeom prst="rect">
            <a:avLst/>
          </a:prstGeom>
          <a:noFill/>
          <a:ln w="19050" cap="flat" cmpd="sng">
            <a:solidFill>
              <a:srgbClr val="07304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62B462"/>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1_Blank Slide No Logo">
  <p:cSld name="1_Blank Slide No Logo">
    <p:spTree>
      <p:nvGrpSpPr>
        <p:cNvPr id="1" name="Shape 73"/>
        <p:cNvGrpSpPr/>
        <p:nvPr/>
      </p:nvGrpSpPr>
      <p:grpSpPr>
        <a:xfrm>
          <a:off x="0" y="0"/>
          <a:ext cx="0" cy="0"/>
          <a:chOff x="0" y="0"/>
          <a:chExt cx="0" cy="0"/>
        </a:xfrm>
      </p:grpSpPr>
      <p:sp>
        <p:nvSpPr>
          <p:cNvPr id="74" name="Shape 74"/>
          <p:cNvSpPr txBox="1">
            <a:spLocks noGrp="1"/>
          </p:cNvSpPr>
          <p:nvPr>
            <p:ph type="sldNum" idx="12"/>
          </p:nvPr>
        </p:nvSpPr>
        <p:spPr>
          <a:xfrm>
            <a:off x="6553203" y="6356356"/>
            <a:ext cx="2133600" cy="3651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800" b="0" i="0" u="none" strike="noStrike" cap="none">
                <a:solidFill>
                  <a:srgbClr val="8C8C8C"/>
                </a:solidFill>
                <a:latin typeface="Arial"/>
                <a:ea typeface="Arial"/>
                <a:cs typeface="Arial"/>
                <a:sym typeface="Arial"/>
              </a:defRPr>
            </a:lvl1pPr>
            <a:lvl2pPr marL="0" marR="0" lvl="1" indent="0" algn="r" rtl="0">
              <a:spcBef>
                <a:spcPts val="0"/>
              </a:spcBef>
              <a:buNone/>
              <a:defRPr sz="800" b="0" i="0" u="none" strike="noStrike" cap="none">
                <a:solidFill>
                  <a:srgbClr val="8C8C8C"/>
                </a:solidFill>
                <a:latin typeface="Arial"/>
                <a:ea typeface="Arial"/>
                <a:cs typeface="Arial"/>
                <a:sym typeface="Arial"/>
              </a:defRPr>
            </a:lvl2pPr>
            <a:lvl3pPr marL="0" marR="0" lvl="2" indent="0" algn="r" rtl="0">
              <a:spcBef>
                <a:spcPts val="0"/>
              </a:spcBef>
              <a:buNone/>
              <a:defRPr sz="800" b="0" i="0" u="none" strike="noStrike" cap="none">
                <a:solidFill>
                  <a:srgbClr val="8C8C8C"/>
                </a:solidFill>
                <a:latin typeface="Arial"/>
                <a:ea typeface="Arial"/>
                <a:cs typeface="Arial"/>
                <a:sym typeface="Arial"/>
              </a:defRPr>
            </a:lvl3pPr>
            <a:lvl4pPr marL="0" marR="0" lvl="3" indent="0" algn="r" rtl="0">
              <a:spcBef>
                <a:spcPts val="0"/>
              </a:spcBef>
              <a:buNone/>
              <a:defRPr sz="800" b="0" i="0" u="none" strike="noStrike" cap="none">
                <a:solidFill>
                  <a:srgbClr val="8C8C8C"/>
                </a:solidFill>
                <a:latin typeface="Arial"/>
                <a:ea typeface="Arial"/>
                <a:cs typeface="Arial"/>
                <a:sym typeface="Arial"/>
              </a:defRPr>
            </a:lvl4pPr>
            <a:lvl5pPr marL="0" marR="0" lvl="4" indent="0" algn="r" rtl="0">
              <a:spcBef>
                <a:spcPts val="0"/>
              </a:spcBef>
              <a:buNone/>
              <a:defRPr sz="800" b="0" i="0" u="none" strike="noStrike" cap="none">
                <a:solidFill>
                  <a:srgbClr val="8C8C8C"/>
                </a:solidFill>
                <a:latin typeface="Arial"/>
                <a:ea typeface="Arial"/>
                <a:cs typeface="Arial"/>
                <a:sym typeface="Arial"/>
              </a:defRPr>
            </a:lvl5pPr>
            <a:lvl6pPr marL="0" marR="0" lvl="5" indent="0" algn="r" rtl="0">
              <a:spcBef>
                <a:spcPts val="0"/>
              </a:spcBef>
              <a:buNone/>
              <a:defRPr sz="800" b="0" i="0" u="none" strike="noStrike" cap="none">
                <a:solidFill>
                  <a:srgbClr val="8C8C8C"/>
                </a:solidFill>
                <a:latin typeface="Arial"/>
                <a:ea typeface="Arial"/>
                <a:cs typeface="Arial"/>
                <a:sym typeface="Arial"/>
              </a:defRPr>
            </a:lvl6pPr>
            <a:lvl7pPr marL="0" marR="0" lvl="6" indent="0" algn="r" rtl="0">
              <a:spcBef>
                <a:spcPts val="0"/>
              </a:spcBef>
              <a:buNone/>
              <a:defRPr sz="800" b="0" i="0" u="none" strike="noStrike" cap="none">
                <a:solidFill>
                  <a:srgbClr val="8C8C8C"/>
                </a:solidFill>
                <a:latin typeface="Arial"/>
                <a:ea typeface="Arial"/>
                <a:cs typeface="Arial"/>
                <a:sym typeface="Arial"/>
              </a:defRPr>
            </a:lvl7pPr>
            <a:lvl8pPr marL="0" marR="0" lvl="7" indent="0" algn="r" rtl="0">
              <a:spcBef>
                <a:spcPts val="0"/>
              </a:spcBef>
              <a:buNone/>
              <a:defRPr sz="800" b="0" i="0" u="none" strike="noStrike" cap="none">
                <a:solidFill>
                  <a:srgbClr val="8C8C8C"/>
                </a:solidFill>
                <a:latin typeface="Arial"/>
                <a:ea typeface="Arial"/>
                <a:cs typeface="Arial"/>
                <a:sym typeface="Arial"/>
              </a:defRPr>
            </a:lvl8pPr>
            <a:lvl9pPr marL="0" marR="0" lvl="8" indent="0" algn="r" rtl="0">
              <a:spcBef>
                <a:spcPts val="0"/>
              </a:spcBef>
              <a:buNone/>
              <a:defRPr sz="800" b="0" i="0" u="none" strike="noStrike" cap="none">
                <a:solidFill>
                  <a:srgbClr val="8C8C8C"/>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75" name="Shape 75"/>
          <p:cNvSpPr/>
          <p:nvPr/>
        </p:nvSpPr>
        <p:spPr>
          <a:xfrm>
            <a:off x="0" y="0"/>
            <a:ext cx="9144000" cy="109800"/>
          </a:xfrm>
          <a:prstGeom prst="rect">
            <a:avLst/>
          </a:prstGeom>
          <a:solidFill>
            <a:srgbClr val="1D4D94"/>
          </a:solidFill>
          <a:ln>
            <a:noFill/>
          </a:ln>
          <a:effectLst>
            <a:outerShdw blurRad="76200" dist="38100" dir="5400000" algn="tl" rotWithShape="0">
              <a:srgbClr val="000000">
                <a:alpha val="1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68390" y="189468"/>
            <a:ext cx="8229600" cy="650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dk2"/>
              </a:buClr>
              <a:buSzPts val="3200"/>
              <a:buFont typeface="Roboto"/>
              <a:buNone/>
              <a:defRPr sz="3200" b="1" i="0" u="none" strike="noStrike" cap="none">
                <a:solidFill>
                  <a:schemeClr val="dk2"/>
                </a:solidFill>
                <a:latin typeface="Roboto"/>
                <a:ea typeface="Roboto"/>
                <a:cs typeface="Roboto"/>
                <a:sym typeface="Roboto"/>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78" name="Shape 78"/>
          <p:cNvSpPr txBox="1">
            <a:spLocks noGrp="1"/>
          </p:cNvSpPr>
          <p:nvPr>
            <p:ph type="body" idx="1"/>
          </p:nvPr>
        </p:nvSpPr>
        <p:spPr>
          <a:xfrm>
            <a:off x="457200" y="1157101"/>
            <a:ext cx="8229600" cy="50214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1pPr>
            <a:lvl2pPr marL="914400" marR="0" lvl="1" indent="-355600" algn="l" rtl="0">
              <a:spcBef>
                <a:spcPts val="16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2pPr>
            <a:lvl3pPr marL="1371600" marR="0" lvl="2" indent="-342900" algn="l" rtl="0">
              <a:spcBef>
                <a:spcPts val="16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30200" algn="l" rtl="0">
              <a:spcBef>
                <a:spcPts val="1600"/>
              </a:spcBef>
              <a:spcAft>
                <a:spcPts val="0"/>
              </a:spcAft>
              <a:buClr>
                <a:schemeClr val="dk1"/>
              </a:buClr>
              <a:buSzPts val="1600"/>
              <a:buFont typeface="Arial"/>
              <a:buChar char="–"/>
              <a:defRPr sz="1600" b="0" i="0" u="none" strike="noStrike" cap="none">
                <a:solidFill>
                  <a:schemeClr val="dk1"/>
                </a:solidFill>
                <a:latin typeface="Roboto"/>
                <a:ea typeface="Roboto"/>
                <a:cs typeface="Roboto"/>
                <a:sym typeface="Roboto"/>
              </a:defRPr>
            </a:lvl4pPr>
            <a:lvl5pPr marL="2286000" marR="0" lvl="4" indent="-317500" algn="l" rtl="0">
              <a:spcBef>
                <a:spcPts val="16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dt" idx="10"/>
          </p:nvPr>
        </p:nvSpPr>
        <p:spPr>
          <a:xfrm>
            <a:off x="457200" y="6356351"/>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C8C8C"/>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ftr" idx="11"/>
          </p:nvPr>
        </p:nvSpPr>
        <p:spPr>
          <a:xfrm>
            <a:off x="3124200" y="6356351"/>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C8C8C"/>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sldNum" idx="12"/>
          </p:nvPr>
        </p:nvSpPr>
        <p:spPr>
          <a:xfrm>
            <a:off x="6553200" y="6356351"/>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C8C8C"/>
                </a:solidFill>
                <a:latin typeface="Arial"/>
                <a:ea typeface="Arial"/>
                <a:cs typeface="Arial"/>
                <a:sym typeface="Arial"/>
              </a:defRPr>
            </a:lvl1pPr>
            <a:lvl2pPr marL="0" marR="0" lvl="1" indent="0" algn="r" rtl="0">
              <a:spcBef>
                <a:spcPts val="0"/>
              </a:spcBef>
              <a:buNone/>
              <a:defRPr sz="1200">
                <a:solidFill>
                  <a:srgbClr val="8C8C8C"/>
                </a:solidFill>
                <a:latin typeface="Arial"/>
                <a:ea typeface="Arial"/>
                <a:cs typeface="Arial"/>
                <a:sym typeface="Arial"/>
              </a:defRPr>
            </a:lvl2pPr>
            <a:lvl3pPr marL="0" marR="0" lvl="2" indent="0" algn="r" rtl="0">
              <a:spcBef>
                <a:spcPts val="0"/>
              </a:spcBef>
              <a:buNone/>
              <a:defRPr sz="1200">
                <a:solidFill>
                  <a:srgbClr val="8C8C8C"/>
                </a:solidFill>
                <a:latin typeface="Arial"/>
                <a:ea typeface="Arial"/>
                <a:cs typeface="Arial"/>
                <a:sym typeface="Arial"/>
              </a:defRPr>
            </a:lvl3pPr>
            <a:lvl4pPr marL="0" marR="0" lvl="3" indent="0" algn="r" rtl="0">
              <a:spcBef>
                <a:spcPts val="0"/>
              </a:spcBef>
              <a:buNone/>
              <a:defRPr sz="1200">
                <a:solidFill>
                  <a:srgbClr val="8C8C8C"/>
                </a:solidFill>
                <a:latin typeface="Arial"/>
                <a:ea typeface="Arial"/>
                <a:cs typeface="Arial"/>
                <a:sym typeface="Arial"/>
              </a:defRPr>
            </a:lvl4pPr>
            <a:lvl5pPr marL="0" marR="0" lvl="4" indent="0" algn="r" rtl="0">
              <a:spcBef>
                <a:spcPts val="0"/>
              </a:spcBef>
              <a:buNone/>
              <a:defRPr sz="1200">
                <a:solidFill>
                  <a:srgbClr val="8C8C8C"/>
                </a:solidFill>
                <a:latin typeface="Arial"/>
                <a:ea typeface="Arial"/>
                <a:cs typeface="Arial"/>
                <a:sym typeface="Arial"/>
              </a:defRPr>
            </a:lvl5pPr>
            <a:lvl6pPr marL="0" marR="0" lvl="5" indent="0" algn="r" rtl="0">
              <a:spcBef>
                <a:spcPts val="0"/>
              </a:spcBef>
              <a:buNone/>
              <a:defRPr sz="1200">
                <a:solidFill>
                  <a:srgbClr val="8C8C8C"/>
                </a:solidFill>
                <a:latin typeface="Arial"/>
                <a:ea typeface="Arial"/>
                <a:cs typeface="Arial"/>
                <a:sym typeface="Arial"/>
              </a:defRPr>
            </a:lvl6pPr>
            <a:lvl7pPr marL="0" marR="0" lvl="6" indent="0" algn="r" rtl="0">
              <a:spcBef>
                <a:spcPts val="0"/>
              </a:spcBef>
              <a:buNone/>
              <a:defRPr sz="1200">
                <a:solidFill>
                  <a:srgbClr val="8C8C8C"/>
                </a:solidFill>
                <a:latin typeface="Arial"/>
                <a:ea typeface="Arial"/>
                <a:cs typeface="Arial"/>
                <a:sym typeface="Arial"/>
              </a:defRPr>
            </a:lvl7pPr>
            <a:lvl8pPr marL="0" marR="0" lvl="7" indent="0" algn="r" rtl="0">
              <a:spcBef>
                <a:spcPts val="0"/>
              </a:spcBef>
              <a:buNone/>
              <a:defRPr sz="1200">
                <a:solidFill>
                  <a:srgbClr val="8C8C8C"/>
                </a:solidFill>
                <a:latin typeface="Arial"/>
                <a:ea typeface="Arial"/>
                <a:cs typeface="Arial"/>
                <a:sym typeface="Arial"/>
              </a:defRPr>
            </a:lvl8pPr>
            <a:lvl9pPr marL="0" marR="0" lvl="8" indent="0" algn="r" rtl="0">
              <a:spcBef>
                <a:spcPts val="0"/>
              </a:spcBef>
              <a:buNone/>
              <a:defRPr sz="1200">
                <a:solidFill>
                  <a:srgbClr val="8C8C8C"/>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cxnSp>
        <p:nvCxnSpPr>
          <p:cNvPr id="82" name="Shape 82"/>
          <p:cNvCxnSpPr/>
          <p:nvPr/>
        </p:nvCxnSpPr>
        <p:spPr>
          <a:xfrm>
            <a:off x="457200" y="919101"/>
            <a:ext cx="8686800" cy="0"/>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722313" y="4406901"/>
            <a:ext cx="7772400" cy="13620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4000"/>
              <a:buFont typeface="Roboto"/>
              <a:buNone/>
              <a:defRPr sz="4000" b="1" i="0" u="none" strike="noStrike" cap="none">
                <a:solidFill>
                  <a:schemeClr val="dk1"/>
                </a:solidFill>
                <a:latin typeface="Roboto"/>
                <a:ea typeface="Roboto"/>
                <a:cs typeface="Roboto"/>
                <a:sym typeface="Roboto"/>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85" name="Shape 85"/>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C8C8C"/>
              </a:buClr>
              <a:buSzPts val="2000"/>
              <a:buFont typeface="Arial"/>
              <a:buNone/>
              <a:defRPr sz="2000" b="0" i="0" u="none" strike="noStrike" cap="none">
                <a:solidFill>
                  <a:srgbClr val="8C8C8C"/>
                </a:solidFill>
                <a:latin typeface="Roboto"/>
                <a:ea typeface="Roboto"/>
                <a:cs typeface="Roboto"/>
                <a:sym typeface="Roboto"/>
              </a:defRPr>
            </a:lvl1pPr>
            <a:lvl2pPr marL="914400" marR="0" lvl="1" indent="-228600" algn="l" rtl="0">
              <a:spcBef>
                <a:spcPts val="1600"/>
              </a:spcBef>
              <a:spcAft>
                <a:spcPts val="0"/>
              </a:spcAft>
              <a:buClr>
                <a:srgbClr val="8C8C8C"/>
              </a:buClr>
              <a:buSzPts val="1800"/>
              <a:buFont typeface="Arial"/>
              <a:buNone/>
              <a:defRPr sz="1800" b="0" i="0" u="none" strike="noStrike" cap="none">
                <a:solidFill>
                  <a:srgbClr val="8C8C8C"/>
                </a:solidFill>
                <a:latin typeface="Roboto"/>
                <a:ea typeface="Roboto"/>
                <a:cs typeface="Roboto"/>
                <a:sym typeface="Roboto"/>
              </a:defRPr>
            </a:lvl2pPr>
            <a:lvl3pPr marL="1371600" marR="0" lvl="2" indent="-228600" algn="l" rtl="0">
              <a:spcBef>
                <a:spcPts val="1600"/>
              </a:spcBef>
              <a:spcAft>
                <a:spcPts val="0"/>
              </a:spcAft>
              <a:buClr>
                <a:srgbClr val="8C8C8C"/>
              </a:buClr>
              <a:buSzPts val="1600"/>
              <a:buFont typeface="Arial"/>
              <a:buNone/>
              <a:defRPr sz="1600" b="0" i="0" u="none" strike="noStrike" cap="none">
                <a:solidFill>
                  <a:srgbClr val="8C8C8C"/>
                </a:solidFill>
                <a:latin typeface="Roboto"/>
                <a:ea typeface="Roboto"/>
                <a:cs typeface="Roboto"/>
                <a:sym typeface="Roboto"/>
              </a:defRPr>
            </a:lvl3pPr>
            <a:lvl4pPr marL="1828800" marR="0" lvl="3" indent="-228600" algn="l" rtl="0">
              <a:spcBef>
                <a:spcPts val="1600"/>
              </a:spcBef>
              <a:spcAft>
                <a:spcPts val="0"/>
              </a:spcAft>
              <a:buClr>
                <a:srgbClr val="8C8C8C"/>
              </a:buClr>
              <a:buSzPts val="1400"/>
              <a:buFont typeface="Arial"/>
              <a:buNone/>
              <a:defRPr sz="1400" b="0" i="0" u="none" strike="noStrike" cap="none">
                <a:solidFill>
                  <a:srgbClr val="8C8C8C"/>
                </a:solidFill>
                <a:latin typeface="Roboto"/>
                <a:ea typeface="Roboto"/>
                <a:cs typeface="Roboto"/>
                <a:sym typeface="Roboto"/>
              </a:defRPr>
            </a:lvl4pPr>
            <a:lvl5pPr marL="2286000" marR="0" lvl="4" indent="-228600" algn="l" rtl="0">
              <a:spcBef>
                <a:spcPts val="1600"/>
              </a:spcBef>
              <a:spcAft>
                <a:spcPts val="0"/>
              </a:spcAft>
              <a:buClr>
                <a:srgbClr val="8C8C8C"/>
              </a:buClr>
              <a:buSzPts val="1400"/>
              <a:buFont typeface="Arial"/>
              <a:buNone/>
              <a:defRPr sz="1400" b="0" i="0" u="none" strike="noStrike" cap="none">
                <a:solidFill>
                  <a:srgbClr val="8C8C8C"/>
                </a:solidFill>
                <a:latin typeface="Roboto"/>
                <a:ea typeface="Roboto"/>
                <a:cs typeface="Roboto"/>
                <a:sym typeface="Roboto"/>
              </a:defRPr>
            </a:lvl5pPr>
            <a:lvl6pPr marL="2743200" marR="0" lvl="5" indent="-228600" algn="l" rtl="0">
              <a:spcBef>
                <a:spcPts val="1600"/>
              </a:spcBef>
              <a:spcAft>
                <a:spcPts val="0"/>
              </a:spcAft>
              <a:buClr>
                <a:srgbClr val="8C8C8C"/>
              </a:buClr>
              <a:buSzPts val="1400"/>
              <a:buFont typeface="Arial"/>
              <a:buNone/>
              <a:defRPr sz="1400" b="0" i="0" u="none" strike="noStrike" cap="none">
                <a:solidFill>
                  <a:srgbClr val="8C8C8C"/>
                </a:solidFill>
                <a:latin typeface="Arial"/>
                <a:ea typeface="Arial"/>
                <a:cs typeface="Arial"/>
                <a:sym typeface="Arial"/>
              </a:defRPr>
            </a:lvl6pPr>
            <a:lvl7pPr marL="3200400" marR="0" lvl="6" indent="-228600" algn="l" rtl="0">
              <a:spcBef>
                <a:spcPts val="1600"/>
              </a:spcBef>
              <a:spcAft>
                <a:spcPts val="0"/>
              </a:spcAft>
              <a:buClr>
                <a:srgbClr val="8C8C8C"/>
              </a:buClr>
              <a:buSzPts val="1400"/>
              <a:buFont typeface="Arial"/>
              <a:buNone/>
              <a:defRPr sz="1400" b="0" i="0" u="none" strike="noStrike" cap="none">
                <a:solidFill>
                  <a:srgbClr val="8C8C8C"/>
                </a:solidFill>
                <a:latin typeface="Arial"/>
                <a:ea typeface="Arial"/>
                <a:cs typeface="Arial"/>
                <a:sym typeface="Arial"/>
              </a:defRPr>
            </a:lvl7pPr>
            <a:lvl8pPr marL="3657600" marR="0" lvl="7" indent="-228600" algn="l" rtl="0">
              <a:spcBef>
                <a:spcPts val="1600"/>
              </a:spcBef>
              <a:spcAft>
                <a:spcPts val="0"/>
              </a:spcAft>
              <a:buClr>
                <a:srgbClr val="8C8C8C"/>
              </a:buClr>
              <a:buSzPts val="1400"/>
              <a:buFont typeface="Arial"/>
              <a:buNone/>
              <a:defRPr sz="1400" b="0" i="0" u="none" strike="noStrike" cap="none">
                <a:solidFill>
                  <a:srgbClr val="8C8C8C"/>
                </a:solidFill>
                <a:latin typeface="Arial"/>
                <a:ea typeface="Arial"/>
                <a:cs typeface="Arial"/>
                <a:sym typeface="Arial"/>
              </a:defRPr>
            </a:lvl8pPr>
            <a:lvl9pPr marL="4114800" marR="0" lvl="8" indent="-228600" algn="l" rtl="0">
              <a:spcBef>
                <a:spcPts val="1600"/>
              </a:spcBef>
              <a:spcAft>
                <a:spcPts val="1600"/>
              </a:spcAft>
              <a:buClr>
                <a:srgbClr val="8C8C8C"/>
              </a:buClr>
              <a:buSzPts val="1400"/>
              <a:buFont typeface="Arial"/>
              <a:buNone/>
              <a:defRPr sz="1400" b="0" i="0" u="none" strike="noStrike" cap="none">
                <a:solidFill>
                  <a:srgbClr val="8C8C8C"/>
                </a:solidFill>
                <a:latin typeface="Arial"/>
                <a:ea typeface="Arial"/>
                <a:cs typeface="Arial"/>
                <a:sym typeface="Arial"/>
              </a:defRPr>
            </a:lvl9pPr>
          </a:lstStyle>
          <a:p>
            <a:endParaRPr/>
          </a:p>
        </p:txBody>
      </p:sp>
      <p:sp>
        <p:nvSpPr>
          <p:cNvPr id="86" name="Shape 86"/>
          <p:cNvSpPr txBox="1">
            <a:spLocks noGrp="1"/>
          </p:cNvSpPr>
          <p:nvPr>
            <p:ph type="dt" idx="10"/>
          </p:nvPr>
        </p:nvSpPr>
        <p:spPr>
          <a:xfrm>
            <a:off x="457200" y="6356351"/>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C8C8C"/>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ftr" idx="11"/>
          </p:nvPr>
        </p:nvSpPr>
        <p:spPr>
          <a:xfrm>
            <a:off x="3124200" y="6356351"/>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C8C8C"/>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sldNum" idx="12"/>
          </p:nvPr>
        </p:nvSpPr>
        <p:spPr>
          <a:xfrm>
            <a:off x="6553200" y="6356351"/>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C8C8C"/>
                </a:solidFill>
                <a:latin typeface="Arial"/>
                <a:ea typeface="Arial"/>
                <a:cs typeface="Arial"/>
                <a:sym typeface="Arial"/>
              </a:defRPr>
            </a:lvl1pPr>
            <a:lvl2pPr marL="0" marR="0" lvl="1" indent="0" algn="r" rtl="0">
              <a:spcBef>
                <a:spcPts val="0"/>
              </a:spcBef>
              <a:buNone/>
              <a:defRPr sz="1200">
                <a:solidFill>
                  <a:srgbClr val="8C8C8C"/>
                </a:solidFill>
                <a:latin typeface="Arial"/>
                <a:ea typeface="Arial"/>
                <a:cs typeface="Arial"/>
                <a:sym typeface="Arial"/>
              </a:defRPr>
            </a:lvl2pPr>
            <a:lvl3pPr marL="0" marR="0" lvl="2" indent="0" algn="r" rtl="0">
              <a:spcBef>
                <a:spcPts val="0"/>
              </a:spcBef>
              <a:buNone/>
              <a:defRPr sz="1200">
                <a:solidFill>
                  <a:srgbClr val="8C8C8C"/>
                </a:solidFill>
                <a:latin typeface="Arial"/>
                <a:ea typeface="Arial"/>
                <a:cs typeface="Arial"/>
                <a:sym typeface="Arial"/>
              </a:defRPr>
            </a:lvl3pPr>
            <a:lvl4pPr marL="0" marR="0" lvl="3" indent="0" algn="r" rtl="0">
              <a:spcBef>
                <a:spcPts val="0"/>
              </a:spcBef>
              <a:buNone/>
              <a:defRPr sz="1200">
                <a:solidFill>
                  <a:srgbClr val="8C8C8C"/>
                </a:solidFill>
                <a:latin typeface="Arial"/>
                <a:ea typeface="Arial"/>
                <a:cs typeface="Arial"/>
                <a:sym typeface="Arial"/>
              </a:defRPr>
            </a:lvl4pPr>
            <a:lvl5pPr marL="0" marR="0" lvl="4" indent="0" algn="r" rtl="0">
              <a:spcBef>
                <a:spcPts val="0"/>
              </a:spcBef>
              <a:buNone/>
              <a:defRPr sz="1200">
                <a:solidFill>
                  <a:srgbClr val="8C8C8C"/>
                </a:solidFill>
                <a:latin typeface="Arial"/>
                <a:ea typeface="Arial"/>
                <a:cs typeface="Arial"/>
                <a:sym typeface="Arial"/>
              </a:defRPr>
            </a:lvl5pPr>
            <a:lvl6pPr marL="0" marR="0" lvl="5" indent="0" algn="r" rtl="0">
              <a:spcBef>
                <a:spcPts val="0"/>
              </a:spcBef>
              <a:buNone/>
              <a:defRPr sz="1200">
                <a:solidFill>
                  <a:srgbClr val="8C8C8C"/>
                </a:solidFill>
                <a:latin typeface="Arial"/>
                <a:ea typeface="Arial"/>
                <a:cs typeface="Arial"/>
                <a:sym typeface="Arial"/>
              </a:defRPr>
            </a:lvl6pPr>
            <a:lvl7pPr marL="0" marR="0" lvl="6" indent="0" algn="r" rtl="0">
              <a:spcBef>
                <a:spcPts val="0"/>
              </a:spcBef>
              <a:buNone/>
              <a:defRPr sz="1200">
                <a:solidFill>
                  <a:srgbClr val="8C8C8C"/>
                </a:solidFill>
                <a:latin typeface="Arial"/>
                <a:ea typeface="Arial"/>
                <a:cs typeface="Arial"/>
                <a:sym typeface="Arial"/>
              </a:defRPr>
            </a:lvl7pPr>
            <a:lvl8pPr marL="0" marR="0" lvl="7" indent="0" algn="r" rtl="0">
              <a:spcBef>
                <a:spcPts val="0"/>
              </a:spcBef>
              <a:buNone/>
              <a:defRPr sz="1200">
                <a:solidFill>
                  <a:srgbClr val="8C8C8C"/>
                </a:solidFill>
                <a:latin typeface="Arial"/>
                <a:ea typeface="Arial"/>
                <a:cs typeface="Arial"/>
                <a:sym typeface="Arial"/>
              </a:defRPr>
            </a:lvl8pPr>
            <a:lvl9pPr marL="0" marR="0" lvl="8" indent="0" algn="r" rtl="0">
              <a:spcBef>
                <a:spcPts val="0"/>
              </a:spcBef>
              <a:buNone/>
              <a:defRPr sz="1200">
                <a:solidFill>
                  <a:srgbClr val="8C8C8C"/>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lank Slide with Logo">
  <p:cSld name="Blank Slide with Logo">
    <p:spTree>
      <p:nvGrpSpPr>
        <p:cNvPr id="1" name="Shape 89"/>
        <p:cNvGrpSpPr/>
        <p:nvPr/>
      </p:nvGrpSpPr>
      <p:grpSpPr>
        <a:xfrm>
          <a:off x="0" y="0"/>
          <a:ext cx="0" cy="0"/>
          <a:chOff x="0" y="0"/>
          <a:chExt cx="0" cy="0"/>
        </a:xfrm>
      </p:grpSpPr>
      <p:sp>
        <p:nvSpPr>
          <p:cNvPr id="90" name="Shape 90"/>
          <p:cNvSpPr txBox="1">
            <a:spLocks noGrp="1"/>
          </p:cNvSpPr>
          <p:nvPr>
            <p:ph type="sldNum" idx="12"/>
          </p:nvPr>
        </p:nvSpPr>
        <p:spPr>
          <a:xfrm>
            <a:off x="6553203" y="6356356"/>
            <a:ext cx="2133600" cy="3651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800">
                <a:solidFill>
                  <a:srgbClr val="8C8C8C"/>
                </a:solidFill>
                <a:latin typeface="Arial"/>
                <a:ea typeface="Arial"/>
                <a:cs typeface="Arial"/>
                <a:sym typeface="Arial"/>
              </a:defRPr>
            </a:lvl1pPr>
            <a:lvl2pPr marL="0" marR="0" lvl="1" indent="0" algn="r" rtl="0">
              <a:spcBef>
                <a:spcPts val="0"/>
              </a:spcBef>
              <a:buNone/>
              <a:defRPr sz="800">
                <a:solidFill>
                  <a:srgbClr val="8C8C8C"/>
                </a:solidFill>
                <a:latin typeface="Arial"/>
                <a:ea typeface="Arial"/>
                <a:cs typeface="Arial"/>
                <a:sym typeface="Arial"/>
              </a:defRPr>
            </a:lvl2pPr>
            <a:lvl3pPr marL="0" marR="0" lvl="2" indent="0" algn="r" rtl="0">
              <a:spcBef>
                <a:spcPts val="0"/>
              </a:spcBef>
              <a:buNone/>
              <a:defRPr sz="800">
                <a:solidFill>
                  <a:srgbClr val="8C8C8C"/>
                </a:solidFill>
                <a:latin typeface="Arial"/>
                <a:ea typeface="Arial"/>
                <a:cs typeface="Arial"/>
                <a:sym typeface="Arial"/>
              </a:defRPr>
            </a:lvl3pPr>
            <a:lvl4pPr marL="0" marR="0" lvl="3" indent="0" algn="r" rtl="0">
              <a:spcBef>
                <a:spcPts val="0"/>
              </a:spcBef>
              <a:buNone/>
              <a:defRPr sz="800">
                <a:solidFill>
                  <a:srgbClr val="8C8C8C"/>
                </a:solidFill>
                <a:latin typeface="Arial"/>
                <a:ea typeface="Arial"/>
                <a:cs typeface="Arial"/>
                <a:sym typeface="Arial"/>
              </a:defRPr>
            </a:lvl4pPr>
            <a:lvl5pPr marL="0" marR="0" lvl="4" indent="0" algn="r" rtl="0">
              <a:spcBef>
                <a:spcPts val="0"/>
              </a:spcBef>
              <a:buNone/>
              <a:defRPr sz="800">
                <a:solidFill>
                  <a:srgbClr val="8C8C8C"/>
                </a:solidFill>
                <a:latin typeface="Arial"/>
                <a:ea typeface="Arial"/>
                <a:cs typeface="Arial"/>
                <a:sym typeface="Arial"/>
              </a:defRPr>
            </a:lvl5pPr>
            <a:lvl6pPr marL="0" marR="0" lvl="5" indent="0" algn="r" rtl="0">
              <a:spcBef>
                <a:spcPts val="0"/>
              </a:spcBef>
              <a:buNone/>
              <a:defRPr sz="800">
                <a:solidFill>
                  <a:srgbClr val="8C8C8C"/>
                </a:solidFill>
                <a:latin typeface="Arial"/>
                <a:ea typeface="Arial"/>
                <a:cs typeface="Arial"/>
                <a:sym typeface="Arial"/>
              </a:defRPr>
            </a:lvl6pPr>
            <a:lvl7pPr marL="0" marR="0" lvl="6" indent="0" algn="r" rtl="0">
              <a:spcBef>
                <a:spcPts val="0"/>
              </a:spcBef>
              <a:buNone/>
              <a:defRPr sz="800">
                <a:solidFill>
                  <a:srgbClr val="8C8C8C"/>
                </a:solidFill>
                <a:latin typeface="Arial"/>
                <a:ea typeface="Arial"/>
                <a:cs typeface="Arial"/>
                <a:sym typeface="Arial"/>
              </a:defRPr>
            </a:lvl7pPr>
            <a:lvl8pPr marL="0" marR="0" lvl="7" indent="0" algn="r" rtl="0">
              <a:spcBef>
                <a:spcPts val="0"/>
              </a:spcBef>
              <a:buNone/>
              <a:defRPr sz="800">
                <a:solidFill>
                  <a:srgbClr val="8C8C8C"/>
                </a:solidFill>
                <a:latin typeface="Arial"/>
                <a:ea typeface="Arial"/>
                <a:cs typeface="Arial"/>
                <a:sym typeface="Arial"/>
              </a:defRPr>
            </a:lvl8pPr>
            <a:lvl9pPr marL="0" marR="0" lvl="8" indent="0" algn="r" rtl="0">
              <a:spcBef>
                <a:spcPts val="0"/>
              </a:spcBef>
              <a:buNone/>
              <a:defRPr sz="800">
                <a:solidFill>
                  <a:srgbClr val="8C8C8C"/>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pic>
        <p:nvPicPr>
          <p:cNvPr id="91" name="Shape 91" descr="CF-logo_CMYK_final.png"/>
          <p:cNvPicPr preferRelativeResize="0"/>
          <p:nvPr/>
        </p:nvPicPr>
        <p:blipFill rotWithShape="1">
          <a:blip r:embed="rId2">
            <a:alphaModFix/>
          </a:blip>
          <a:srcRect/>
          <a:stretch/>
        </p:blipFill>
        <p:spPr>
          <a:xfrm>
            <a:off x="430096" y="6096006"/>
            <a:ext cx="1766109" cy="600272"/>
          </a:xfrm>
          <a:prstGeom prst="rect">
            <a:avLst/>
          </a:prstGeom>
          <a:noFill/>
          <a:ln>
            <a:noFill/>
          </a:ln>
        </p:spPr>
      </p:pic>
      <p:sp>
        <p:nvSpPr>
          <p:cNvPr id="92" name="Shape 92"/>
          <p:cNvSpPr/>
          <p:nvPr/>
        </p:nvSpPr>
        <p:spPr>
          <a:xfrm>
            <a:off x="0" y="0"/>
            <a:ext cx="9144000" cy="109800"/>
          </a:xfrm>
          <a:prstGeom prst="rect">
            <a:avLst/>
          </a:prstGeom>
          <a:solidFill>
            <a:srgbClr val="1D4D94"/>
          </a:solidFill>
          <a:ln>
            <a:noFill/>
          </a:ln>
          <a:effectLst>
            <a:outerShdw blurRad="76200" dist="38100" dir="5400000" algn="tl" rotWithShape="0">
              <a:srgbClr val="000000">
                <a:alpha val="1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 name="Shape 2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186967"/>
            <a:ext cx="8520600" cy="763500"/>
          </a:xfrm>
          <a:prstGeom prst="rect">
            <a:avLst/>
          </a:prstGeom>
        </p:spPr>
        <p:txBody>
          <a:bodyPr spcFirstLastPara="1" wrap="square" lIns="91425" tIns="91425" rIns="91425" bIns="91425" anchor="t" anchorCtr="0"/>
          <a:lstStyle>
            <a:lvl1pPr lvl="0" rtl="0">
              <a:spcBef>
                <a:spcPts val="0"/>
              </a:spcBef>
              <a:spcAft>
                <a:spcPts val="0"/>
              </a:spcAft>
              <a:buClr>
                <a:srgbClr val="00796A"/>
              </a:buClr>
              <a:buSzPts val="2800"/>
              <a:buNone/>
              <a:defRPr b="1">
                <a:solidFill>
                  <a:srgbClr val="00796A"/>
                </a:solidFill>
              </a:defRPr>
            </a:lvl1pPr>
            <a:lvl2pPr lvl="1" rtl="0">
              <a:spcBef>
                <a:spcPts val="0"/>
              </a:spcBef>
              <a:spcAft>
                <a:spcPts val="0"/>
              </a:spcAft>
              <a:buClr>
                <a:srgbClr val="00796A"/>
              </a:buClr>
              <a:buSzPts val="2800"/>
              <a:buNone/>
              <a:defRPr>
                <a:solidFill>
                  <a:srgbClr val="00796A"/>
                </a:solidFill>
              </a:defRPr>
            </a:lvl2pPr>
            <a:lvl3pPr lvl="2" rtl="0">
              <a:spcBef>
                <a:spcPts val="0"/>
              </a:spcBef>
              <a:spcAft>
                <a:spcPts val="0"/>
              </a:spcAft>
              <a:buClr>
                <a:srgbClr val="00796A"/>
              </a:buClr>
              <a:buSzPts val="2800"/>
              <a:buNone/>
              <a:defRPr>
                <a:solidFill>
                  <a:srgbClr val="00796A"/>
                </a:solidFill>
              </a:defRPr>
            </a:lvl3pPr>
            <a:lvl4pPr lvl="3" rtl="0">
              <a:spcBef>
                <a:spcPts val="0"/>
              </a:spcBef>
              <a:spcAft>
                <a:spcPts val="0"/>
              </a:spcAft>
              <a:buClr>
                <a:srgbClr val="00796A"/>
              </a:buClr>
              <a:buSzPts val="2800"/>
              <a:buNone/>
              <a:defRPr>
                <a:solidFill>
                  <a:srgbClr val="00796A"/>
                </a:solidFill>
              </a:defRPr>
            </a:lvl4pPr>
            <a:lvl5pPr lvl="4" rtl="0">
              <a:spcBef>
                <a:spcPts val="0"/>
              </a:spcBef>
              <a:spcAft>
                <a:spcPts val="0"/>
              </a:spcAft>
              <a:buClr>
                <a:srgbClr val="00796A"/>
              </a:buClr>
              <a:buSzPts val="2800"/>
              <a:buNone/>
              <a:defRPr>
                <a:solidFill>
                  <a:srgbClr val="00796A"/>
                </a:solidFill>
              </a:defRPr>
            </a:lvl5pPr>
            <a:lvl6pPr lvl="5" rtl="0">
              <a:spcBef>
                <a:spcPts val="0"/>
              </a:spcBef>
              <a:spcAft>
                <a:spcPts val="0"/>
              </a:spcAft>
              <a:buClr>
                <a:srgbClr val="00796A"/>
              </a:buClr>
              <a:buSzPts val="2800"/>
              <a:buNone/>
              <a:defRPr>
                <a:solidFill>
                  <a:srgbClr val="00796A"/>
                </a:solidFill>
              </a:defRPr>
            </a:lvl6pPr>
            <a:lvl7pPr lvl="6" rtl="0">
              <a:spcBef>
                <a:spcPts val="0"/>
              </a:spcBef>
              <a:spcAft>
                <a:spcPts val="0"/>
              </a:spcAft>
              <a:buClr>
                <a:srgbClr val="00796A"/>
              </a:buClr>
              <a:buSzPts val="2800"/>
              <a:buNone/>
              <a:defRPr>
                <a:solidFill>
                  <a:srgbClr val="00796A"/>
                </a:solidFill>
              </a:defRPr>
            </a:lvl7pPr>
            <a:lvl8pPr lvl="7" rtl="0">
              <a:spcBef>
                <a:spcPts val="0"/>
              </a:spcBef>
              <a:spcAft>
                <a:spcPts val="0"/>
              </a:spcAft>
              <a:buClr>
                <a:srgbClr val="00796A"/>
              </a:buClr>
              <a:buSzPts val="2800"/>
              <a:buNone/>
              <a:defRPr>
                <a:solidFill>
                  <a:srgbClr val="00796A"/>
                </a:solidFill>
              </a:defRPr>
            </a:lvl8pPr>
            <a:lvl9pPr lvl="8" rtl="0">
              <a:spcBef>
                <a:spcPts val="0"/>
              </a:spcBef>
              <a:spcAft>
                <a:spcPts val="0"/>
              </a:spcAft>
              <a:buClr>
                <a:srgbClr val="00796A"/>
              </a:buClr>
              <a:buSzPts val="2800"/>
              <a:buNone/>
              <a:defRPr>
                <a:solidFill>
                  <a:srgbClr val="00796A"/>
                </a:solidFill>
              </a:defRPr>
            </a:lvl9pPr>
          </a:lstStyle>
          <a:p>
            <a:endParaRPr/>
          </a:p>
        </p:txBody>
      </p:sp>
      <p:sp>
        <p:nvSpPr>
          <p:cNvPr id="26" name="Shape 26"/>
          <p:cNvSpPr txBox="1">
            <a:spLocks noGrp="1"/>
          </p:cNvSpPr>
          <p:nvPr>
            <p:ph type="body" idx="1"/>
          </p:nvPr>
        </p:nvSpPr>
        <p:spPr>
          <a:xfrm>
            <a:off x="311700" y="1244267"/>
            <a:ext cx="8520600" cy="45552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 name="Shape 2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cxnSp>
        <p:nvCxnSpPr>
          <p:cNvPr id="28" name="Shape 28"/>
          <p:cNvCxnSpPr/>
          <p:nvPr/>
        </p:nvCxnSpPr>
        <p:spPr>
          <a:xfrm>
            <a:off x="427975" y="1041067"/>
            <a:ext cx="8715900" cy="0"/>
          </a:xfrm>
          <a:prstGeom prst="straightConnector1">
            <a:avLst/>
          </a:prstGeom>
          <a:noFill/>
          <a:ln w="28575" cap="flat" cmpd="sng">
            <a:solidFill>
              <a:srgbClr val="00796A"/>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Shape 31"/>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2" name="Shape 32"/>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3" name="Shape 3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 name="Shape 3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9" name="Shape 39"/>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0" name="Shape 4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3" name="Shape 4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Shape 45"/>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7" name="Shape 47"/>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8" name="Shape 48"/>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9" name="Shape 4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52" name="Shape 5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rtl="0">
              <a:spcBef>
                <a:spcPts val="0"/>
              </a:spcBef>
              <a:spcAft>
                <a:spcPts val="0"/>
              </a:spcAft>
              <a:buClr>
                <a:srgbClr val="2C2C2C"/>
              </a:buClr>
              <a:buSzPts val="2800"/>
              <a:buFont typeface="Roboto"/>
              <a:buNone/>
              <a:defRPr sz="2800">
                <a:solidFill>
                  <a:srgbClr val="2C2C2C"/>
                </a:solidFill>
                <a:latin typeface="Roboto"/>
                <a:ea typeface="Roboto"/>
                <a:cs typeface="Roboto"/>
                <a:sym typeface="Roboto"/>
              </a:defRPr>
            </a:lvl1pPr>
            <a:lvl2pPr lvl="1" rtl="0">
              <a:spcBef>
                <a:spcPts val="0"/>
              </a:spcBef>
              <a:spcAft>
                <a:spcPts val="0"/>
              </a:spcAft>
              <a:buClr>
                <a:srgbClr val="2C2C2C"/>
              </a:buClr>
              <a:buSzPts val="2800"/>
              <a:buFont typeface="Roboto"/>
              <a:buNone/>
              <a:defRPr sz="2800">
                <a:solidFill>
                  <a:srgbClr val="2C2C2C"/>
                </a:solidFill>
                <a:latin typeface="Roboto"/>
                <a:ea typeface="Roboto"/>
                <a:cs typeface="Roboto"/>
                <a:sym typeface="Roboto"/>
              </a:defRPr>
            </a:lvl2pPr>
            <a:lvl3pPr lvl="2" rtl="0">
              <a:spcBef>
                <a:spcPts val="0"/>
              </a:spcBef>
              <a:spcAft>
                <a:spcPts val="0"/>
              </a:spcAft>
              <a:buClr>
                <a:srgbClr val="2C2C2C"/>
              </a:buClr>
              <a:buSzPts val="2800"/>
              <a:buFont typeface="Roboto"/>
              <a:buNone/>
              <a:defRPr sz="2800">
                <a:solidFill>
                  <a:srgbClr val="2C2C2C"/>
                </a:solidFill>
                <a:latin typeface="Roboto"/>
                <a:ea typeface="Roboto"/>
                <a:cs typeface="Roboto"/>
                <a:sym typeface="Roboto"/>
              </a:defRPr>
            </a:lvl3pPr>
            <a:lvl4pPr lvl="3" rtl="0">
              <a:spcBef>
                <a:spcPts val="0"/>
              </a:spcBef>
              <a:spcAft>
                <a:spcPts val="0"/>
              </a:spcAft>
              <a:buClr>
                <a:srgbClr val="2C2C2C"/>
              </a:buClr>
              <a:buSzPts val="2800"/>
              <a:buFont typeface="Roboto"/>
              <a:buNone/>
              <a:defRPr sz="2800">
                <a:solidFill>
                  <a:srgbClr val="2C2C2C"/>
                </a:solidFill>
                <a:latin typeface="Roboto"/>
                <a:ea typeface="Roboto"/>
                <a:cs typeface="Roboto"/>
                <a:sym typeface="Roboto"/>
              </a:defRPr>
            </a:lvl4pPr>
            <a:lvl5pPr lvl="4" rtl="0">
              <a:spcBef>
                <a:spcPts val="0"/>
              </a:spcBef>
              <a:spcAft>
                <a:spcPts val="0"/>
              </a:spcAft>
              <a:buClr>
                <a:srgbClr val="2C2C2C"/>
              </a:buClr>
              <a:buSzPts val="2800"/>
              <a:buFont typeface="Roboto"/>
              <a:buNone/>
              <a:defRPr sz="2800">
                <a:solidFill>
                  <a:srgbClr val="2C2C2C"/>
                </a:solidFill>
                <a:latin typeface="Roboto"/>
                <a:ea typeface="Roboto"/>
                <a:cs typeface="Roboto"/>
                <a:sym typeface="Roboto"/>
              </a:defRPr>
            </a:lvl5pPr>
            <a:lvl6pPr lvl="5" rtl="0">
              <a:spcBef>
                <a:spcPts val="0"/>
              </a:spcBef>
              <a:spcAft>
                <a:spcPts val="0"/>
              </a:spcAft>
              <a:buClr>
                <a:srgbClr val="2C2C2C"/>
              </a:buClr>
              <a:buSzPts val="2800"/>
              <a:buFont typeface="Roboto"/>
              <a:buNone/>
              <a:defRPr sz="2800">
                <a:solidFill>
                  <a:srgbClr val="2C2C2C"/>
                </a:solidFill>
                <a:latin typeface="Roboto"/>
                <a:ea typeface="Roboto"/>
                <a:cs typeface="Roboto"/>
                <a:sym typeface="Roboto"/>
              </a:defRPr>
            </a:lvl6pPr>
            <a:lvl7pPr lvl="6" rtl="0">
              <a:spcBef>
                <a:spcPts val="0"/>
              </a:spcBef>
              <a:spcAft>
                <a:spcPts val="0"/>
              </a:spcAft>
              <a:buClr>
                <a:srgbClr val="2C2C2C"/>
              </a:buClr>
              <a:buSzPts val="2800"/>
              <a:buFont typeface="Roboto"/>
              <a:buNone/>
              <a:defRPr sz="2800">
                <a:solidFill>
                  <a:srgbClr val="2C2C2C"/>
                </a:solidFill>
                <a:latin typeface="Roboto"/>
                <a:ea typeface="Roboto"/>
                <a:cs typeface="Roboto"/>
                <a:sym typeface="Roboto"/>
              </a:defRPr>
            </a:lvl7pPr>
            <a:lvl8pPr lvl="7" rtl="0">
              <a:spcBef>
                <a:spcPts val="0"/>
              </a:spcBef>
              <a:spcAft>
                <a:spcPts val="0"/>
              </a:spcAft>
              <a:buClr>
                <a:srgbClr val="2C2C2C"/>
              </a:buClr>
              <a:buSzPts val="2800"/>
              <a:buFont typeface="Roboto"/>
              <a:buNone/>
              <a:defRPr sz="2800">
                <a:solidFill>
                  <a:srgbClr val="2C2C2C"/>
                </a:solidFill>
                <a:latin typeface="Roboto"/>
                <a:ea typeface="Roboto"/>
                <a:cs typeface="Roboto"/>
                <a:sym typeface="Roboto"/>
              </a:defRPr>
            </a:lvl8pPr>
            <a:lvl9pPr lvl="8" rtl="0">
              <a:spcBef>
                <a:spcPts val="0"/>
              </a:spcBef>
              <a:spcAft>
                <a:spcPts val="0"/>
              </a:spcAft>
              <a:buClr>
                <a:srgbClr val="2C2C2C"/>
              </a:buClr>
              <a:buSzPts val="2800"/>
              <a:buFont typeface="Roboto"/>
              <a:buNone/>
              <a:defRPr sz="2800">
                <a:solidFill>
                  <a:srgbClr val="2C2C2C"/>
                </a:solidFill>
                <a:latin typeface="Roboto"/>
                <a:ea typeface="Roboto"/>
                <a:cs typeface="Roboto"/>
                <a:sym typeface="Roboto"/>
              </a:defRPr>
            </a:lvl9pPr>
          </a:lstStyle>
          <a:p>
            <a:endParaRPr/>
          </a:p>
        </p:txBody>
      </p:sp>
      <p:sp>
        <p:nvSpPr>
          <p:cNvPr id="11" name="Shape 1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rgbClr val="2C2C2C"/>
              </a:buClr>
              <a:buSzPts val="1800"/>
              <a:buFont typeface="Roboto"/>
              <a:buChar char="●"/>
              <a:defRPr sz="1800">
                <a:solidFill>
                  <a:srgbClr val="2C2C2C"/>
                </a:solidFill>
                <a:latin typeface="Roboto"/>
                <a:ea typeface="Roboto"/>
                <a:cs typeface="Roboto"/>
                <a:sym typeface="Roboto"/>
              </a:defRPr>
            </a:lvl1pPr>
            <a:lvl2pPr marL="914400" lvl="1" indent="-317500" rtl="0">
              <a:lnSpc>
                <a:spcPct val="115000"/>
              </a:lnSpc>
              <a:spcBef>
                <a:spcPts val="1600"/>
              </a:spcBef>
              <a:spcAft>
                <a:spcPts val="0"/>
              </a:spcAft>
              <a:buClr>
                <a:srgbClr val="2C2C2C"/>
              </a:buClr>
              <a:buSzPts val="1400"/>
              <a:buFont typeface="Roboto"/>
              <a:buChar char="○"/>
              <a:defRPr>
                <a:solidFill>
                  <a:srgbClr val="2C2C2C"/>
                </a:solidFill>
                <a:latin typeface="Roboto"/>
                <a:ea typeface="Roboto"/>
                <a:cs typeface="Roboto"/>
                <a:sym typeface="Roboto"/>
              </a:defRPr>
            </a:lvl2pPr>
            <a:lvl3pPr marL="1371600" lvl="2" indent="-317500" rtl="0">
              <a:lnSpc>
                <a:spcPct val="115000"/>
              </a:lnSpc>
              <a:spcBef>
                <a:spcPts val="1600"/>
              </a:spcBef>
              <a:spcAft>
                <a:spcPts val="0"/>
              </a:spcAft>
              <a:buClr>
                <a:srgbClr val="2C2C2C"/>
              </a:buClr>
              <a:buSzPts val="1400"/>
              <a:buFont typeface="Roboto"/>
              <a:buChar char="■"/>
              <a:defRPr>
                <a:solidFill>
                  <a:srgbClr val="2C2C2C"/>
                </a:solidFill>
                <a:latin typeface="Roboto"/>
                <a:ea typeface="Roboto"/>
                <a:cs typeface="Roboto"/>
                <a:sym typeface="Roboto"/>
              </a:defRPr>
            </a:lvl3pPr>
            <a:lvl4pPr marL="1828800" lvl="3" indent="-317500" rtl="0">
              <a:lnSpc>
                <a:spcPct val="115000"/>
              </a:lnSpc>
              <a:spcBef>
                <a:spcPts val="1600"/>
              </a:spcBef>
              <a:spcAft>
                <a:spcPts val="0"/>
              </a:spcAft>
              <a:buClr>
                <a:srgbClr val="2C2C2C"/>
              </a:buClr>
              <a:buSzPts val="1400"/>
              <a:buFont typeface="Roboto"/>
              <a:buChar char="●"/>
              <a:defRPr>
                <a:solidFill>
                  <a:srgbClr val="2C2C2C"/>
                </a:solidFill>
                <a:latin typeface="Roboto"/>
                <a:ea typeface="Roboto"/>
                <a:cs typeface="Roboto"/>
                <a:sym typeface="Roboto"/>
              </a:defRPr>
            </a:lvl4pPr>
            <a:lvl5pPr marL="2286000" lvl="4" indent="-317500" rtl="0">
              <a:lnSpc>
                <a:spcPct val="115000"/>
              </a:lnSpc>
              <a:spcBef>
                <a:spcPts val="1600"/>
              </a:spcBef>
              <a:spcAft>
                <a:spcPts val="0"/>
              </a:spcAft>
              <a:buClr>
                <a:srgbClr val="2C2C2C"/>
              </a:buClr>
              <a:buSzPts val="1400"/>
              <a:buFont typeface="Roboto"/>
              <a:buChar char="○"/>
              <a:defRPr>
                <a:solidFill>
                  <a:srgbClr val="2C2C2C"/>
                </a:solidFill>
                <a:latin typeface="Roboto"/>
                <a:ea typeface="Roboto"/>
                <a:cs typeface="Roboto"/>
                <a:sym typeface="Roboto"/>
              </a:defRPr>
            </a:lvl5pPr>
            <a:lvl6pPr marL="2743200" lvl="5" indent="-317500" rtl="0">
              <a:lnSpc>
                <a:spcPct val="115000"/>
              </a:lnSpc>
              <a:spcBef>
                <a:spcPts val="1600"/>
              </a:spcBef>
              <a:spcAft>
                <a:spcPts val="0"/>
              </a:spcAft>
              <a:buClr>
                <a:srgbClr val="2C2C2C"/>
              </a:buClr>
              <a:buSzPts val="1400"/>
              <a:buFont typeface="Roboto"/>
              <a:buChar char="■"/>
              <a:defRPr>
                <a:solidFill>
                  <a:srgbClr val="2C2C2C"/>
                </a:solidFill>
                <a:latin typeface="Roboto"/>
                <a:ea typeface="Roboto"/>
                <a:cs typeface="Roboto"/>
                <a:sym typeface="Roboto"/>
              </a:defRPr>
            </a:lvl6pPr>
            <a:lvl7pPr marL="3200400" lvl="6" indent="-317500" rtl="0">
              <a:lnSpc>
                <a:spcPct val="115000"/>
              </a:lnSpc>
              <a:spcBef>
                <a:spcPts val="1600"/>
              </a:spcBef>
              <a:spcAft>
                <a:spcPts val="0"/>
              </a:spcAft>
              <a:buClr>
                <a:srgbClr val="2C2C2C"/>
              </a:buClr>
              <a:buSzPts val="1400"/>
              <a:buFont typeface="Roboto"/>
              <a:buChar char="●"/>
              <a:defRPr>
                <a:solidFill>
                  <a:srgbClr val="2C2C2C"/>
                </a:solidFill>
                <a:latin typeface="Roboto"/>
                <a:ea typeface="Roboto"/>
                <a:cs typeface="Roboto"/>
                <a:sym typeface="Roboto"/>
              </a:defRPr>
            </a:lvl7pPr>
            <a:lvl8pPr marL="3657600" lvl="7" indent="-317500" rtl="0">
              <a:lnSpc>
                <a:spcPct val="115000"/>
              </a:lnSpc>
              <a:spcBef>
                <a:spcPts val="1600"/>
              </a:spcBef>
              <a:spcAft>
                <a:spcPts val="0"/>
              </a:spcAft>
              <a:buClr>
                <a:srgbClr val="2C2C2C"/>
              </a:buClr>
              <a:buSzPts val="1400"/>
              <a:buFont typeface="Roboto"/>
              <a:buChar char="○"/>
              <a:defRPr>
                <a:solidFill>
                  <a:srgbClr val="2C2C2C"/>
                </a:solidFill>
                <a:latin typeface="Roboto"/>
                <a:ea typeface="Roboto"/>
                <a:cs typeface="Roboto"/>
                <a:sym typeface="Roboto"/>
              </a:defRPr>
            </a:lvl8pPr>
            <a:lvl9pPr marL="4114800" lvl="8" indent="-317500" rtl="0">
              <a:lnSpc>
                <a:spcPct val="115000"/>
              </a:lnSpc>
              <a:spcBef>
                <a:spcPts val="1600"/>
              </a:spcBef>
              <a:spcAft>
                <a:spcPts val="1600"/>
              </a:spcAft>
              <a:buClr>
                <a:srgbClr val="2C2C2C"/>
              </a:buClr>
              <a:buSzPts val="1400"/>
              <a:buFont typeface="Roboto"/>
              <a:buChar char="■"/>
              <a:defRPr>
                <a:solidFill>
                  <a:srgbClr val="2C2C2C"/>
                </a:solidFill>
                <a:latin typeface="Roboto"/>
                <a:ea typeface="Roboto"/>
                <a:cs typeface="Roboto"/>
                <a:sym typeface="Roboto"/>
              </a:defRPr>
            </a:lvl9pPr>
          </a:lstStyle>
          <a:p>
            <a:endParaRPr/>
          </a:p>
        </p:txBody>
      </p:sp>
      <p:sp>
        <p:nvSpPr>
          <p:cNvPr id="12" name="Shape 1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rgbClr val="2C2C2C"/>
                </a:solidFill>
                <a:latin typeface="Roboto"/>
                <a:ea typeface="Roboto"/>
                <a:cs typeface="Roboto"/>
                <a:sym typeface="Roboto"/>
              </a:defRPr>
            </a:lvl1pPr>
            <a:lvl2pPr lvl="1" algn="r" rtl="0">
              <a:buNone/>
              <a:defRPr sz="1000">
                <a:solidFill>
                  <a:srgbClr val="2C2C2C"/>
                </a:solidFill>
                <a:latin typeface="Roboto"/>
                <a:ea typeface="Roboto"/>
                <a:cs typeface="Roboto"/>
                <a:sym typeface="Roboto"/>
              </a:defRPr>
            </a:lvl2pPr>
            <a:lvl3pPr lvl="2" algn="r" rtl="0">
              <a:buNone/>
              <a:defRPr sz="1000">
                <a:solidFill>
                  <a:srgbClr val="2C2C2C"/>
                </a:solidFill>
                <a:latin typeface="Roboto"/>
                <a:ea typeface="Roboto"/>
                <a:cs typeface="Roboto"/>
                <a:sym typeface="Roboto"/>
              </a:defRPr>
            </a:lvl3pPr>
            <a:lvl4pPr lvl="3" algn="r" rtl="0">
              <a:buNone/>
              <a:defRPr sz="1000">
                <a:solidFill>
                  <a:srgbClr val="2C2C2C"/>
                </a:solidFill>
                <a:latin typeface="Roboto"/>
                <a:ea typeface="Roboto"/>
                <a:cs typeface="Roboto"/>
                <a:sym typeface="Roboto"/>
              </a:defRPr>
            </a:lvl4pPr>
            <a:lvl5pPr lvl="4" algn="r" rtl="0">
              <a:buNone/>
              <a:defRPr sz="1000">
                <a:solidFill>
                  <a:srgbClr val="2C2C2C"/>
                </a:solidFill>
                <a:latin typeface="Roboto"/>
                <a:ea typeface="Roboto"/>
                <a:cs typeface="Roboto"/>
                <a:sym typeface="Roboto"/>
              </a:defRPr>
            </a:lvl5pPr>
            <a:lvl6pPr lvl="5" algn="r" rtl="0">
              <a:buNone/>
              <a:defRPr sz="1000">
                <a:solidFill>
                  <a:srgbClr val="2C2C2C"/>
                </a:solidFill>
                <a:latin typeface="Roboto"/>
                <a:ea typeface="Roboto"/>
                <a:cs typeface="Roboto"/>
                <a:sym typeface="Roboto"/>
              </a:defRPr>
            </a:lvl6pPr>
            <a:lvl7pPr lvl="6" algn="r" rtl="0">
              <a:buNone/>
              <a:defRPr sz="1000">
                <a:solidFill>
                  <a:srgbClr val="2C2C2C"/>
                </a:solidFill>
                <a:latin typeface="Roboto"/>
                <a:ea typeface="Roboto"/>
                <a:cs typeface="Roboto"/>
                <a:sym typeface="Roboto"/>
              </a:defRPr>
            </a:lvl7pPr>
            <a:lvl8pPr lvl="7" algn="r" rtl="0">
              <a:buNone/>
              <a:defRPr sz="1000">
                <a:solidFill>
                  <a:srgbClr val="2C2C2C"/>
                </a:solidFill>
                <a:latin typeface="Roboto"/>
                <a:ea typeface="Roboto"/>
                <a:cs typeface="Roboto"/>
                <a:sym typeface="Roboto"/>
              </a:defRPr>
            </a:lvl8pPr>
            <a:lvl9pPr lvl="8" algn="r" rtl="0">
              <a:buNone/>
              <a:defRPr sz="1000">
                <a:solidFill>
                  <a:srgbClr val="2C2C2C"/>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263100" y="1552650"/>
            <a:ext cx="8668865" cy="2313264"/>
          </a:xfrm>
          <a:prstGeom prst="rect">
            <a:avLst/>
          </a:prstGeom>
          <a:noFill/>
          <a:ln>
            <a:noFill/>
          </a:ln>
        </p:spPr>
        <p:txBody>
          <a:bodyPr spcFirstLastPara="1" wrap="square" lIns="91425" tIns="45700" rIns="91425" bIns="45700" anchor="b" anchorCtr="0">
            <a:noAutofit/>
          </a:bodyPr>
          <a:lstStyle/>
          <a:p>
            <a:pPr lvl="0">
              <a:buClr>
                <a:srgbClr val="FFFFFF"/>
              </a:buClr>
            </a:pPr>
            <a:r>
              <a:rPr lang="en-US" dirty="0" err="1"/>
              <a:t>Statway</a:t>
            </a:r>
            <a:r>
              <a:rPr lang="en-US" dirty="0"/>
              <a:t> and AB 705</a:t>
            </a:r>
            <a:br>
              <a:rPr lang="en-US" dirty="0"/>
            </a:br>
            <a:r>
              <a:rPr lang="en-US" dirty="0"/>
              <a:t>Developing Corequisite and Accelerated Statistics Courses for Developmental Math Students</a:t>
            </a:r>
          </a:p>
        </p:txBody>
      </p:sp>
      <p:sp>
        <p:nvSpPr>
          <p:cNvPr id="99" name="Shape 99"/>
          <p:cNvSpPr txBox="1"/>
          <p:nvPr/>
        </p:nvSpPr>
        <p:spPr>
          <a:xfrm>
            <a:off x="5455829" y="4406054"/>
            <a:ext cx="1848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chemeClr val="dk1"/>
              </a:solidFill>
              <a:latin typeface="Cabin"/>
              <a:ea typeface="Cabin"/>
              <a:cs typeface="Cabin"/>
              <a:sym typeface="Cabin"/>
            </a:endParaRPr>
          </a:p>
        </p:txBody>
      </p:sp>
      <p:sp>
        <p:nvSpPr>
          <p:cNvPr id="100" name="Shape 100"/>
          <p:cNvSpPr/>
          <p:nvPr/>
        </p:nvSpPr>
        <p:spPr>
          <a:xfrm>
            <a:off x="263100" y="3789813"/>
            <a:ext cx="8880900" cy="1372473"/>
          </a:xfrm>
          <a:prstGeom prst="rect">
            <a:avLst/>
          </a:prstGeom>
          <a:noFill/>
          <a:ln w="9525" cap="flat" cmpd="sng">
            <a:solidFill>
              <a:srgbClr val="000000">
                <a:alpha val="0"/>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5000"/>
              </a:lnSpc>
              <a:spcBef>
                <a:spcPts val="0"/>
              </a:spcBef>
              <a:spcAft>
                <a:spcPts val="0"/>
              </a:spcAft>
              <a:buClr>
                <a:srgbClr val="1D4D94"/>
              </a:buClr>
              <a:buFont typeface="Noto Sans Symbols"/>
              <a:buNone/>
            </a:pPr>
            <a:endParaRPr sz="2200" dirty="0">
              <a:latin typeface="Helvetica Neue"/>
              <a:ea typeface="Helvetica Neue"/>
              <a:cs typeface="Helvetica Neue"/>
              <a:sym typeface="Helvetica Neue"/>
            </a:endParaRPr>
          </a:p>
          <a:p>
            <a:pPr algn="ctr">
              <a:lnSpc>
                <a:spcPct val="95000"/>
              </a:lnSpc>
              <a:buClr>
                <a:srgbClr val="1D4D94"/>
              </a:buClr>
            </a:pPr>
            <a:r>
              <a:rPr lang="en-US" sz="2200" dirty="0">
                <a:latin typeface="Helvetica Neue"/>
                <a:ea typeface="Helvetica Neue"/>
                <a:cs typeface="Helvetica Neue"/>
                <a:sym typeface="Helvetica Neue"/>
              </a:rPr>
              <a:t>Scott Guth, </a:t>
            </a:r>
            <a:r>
              <a:rPr lang="en-US" sz="2200" dirty="0">
                <a:solidFill>
                  <a:srgbClr val="00796A"/>
                </a:solidFill>
                <a:latin typeface="Helvetica Neue"/>
                <a:ea typeface="Helvetica Neue"/>
                <a:cs typeface="Helvetica Neue"/>
                <a:sym typeface="Helvetica Neue"/>
              </a:rPr>
              <a:t>Mt. San Antonio College</a:t>
            </a:r>
          </a:p>
          <a:p>
            <a:pPr algn="ctr">
              <a:lnSpc>
                <a:spcPct val="95000"/>
              </a:lnSpc>
              <a:buClr>
                <a:srgbClr val="1D4D94"/>
              </a:buClr>
            </a:pPr>
            <a:r>
              <a:rPr lang="en-US" sz="2200" dirty="0">
                <a:solidFill>
                  <a:srgbClr val="00796A"/>
                </a:solidFill>
                <a:latin typeface="Helvetica Neue"/>
                <a:ea typeface="Helvetica Neue"/>
                <a:cs typeface="Helvetica Neue"/>
                <a:sym typeface="Helvetica Neue"/>
              </a:rPr>
              <a:t>Member of the Team of </a:t>
            </a:r>
            <a:r>
              <a:rPr lang="en-US" sz="2200" dirty="0" err="1">
                <a:solidFill>
                  <a:srgbClr val="00796A"/>
                </a:solidFill>
                <a:latin typeface="Helvetica Neue"/>
                <a:ea typeface="Helvetica Neue"/>
                <a:cs typeface="Helvetica Neue"/>
                <a:sym typeface="Helvetica Neue"/>
              </a:rPr>
              <a:t>Statway</a:t>
            </a:r>
            <a:r>
              <a:rPr lang="en-US" sz="2200" dirty="0">
                <a:solidFill>
                  <a:srgbClr val="00796A"/>
                </a:solidFill>
                <a:latin typeface="Helvetica Neue"/>
                <a:ea typeface="Helvetica Neue"/>
                <a:cs typeface="Helvetica Neue"/>
                <a:sym typeface="Helvetica Neue"/>
              </a:rPr>
              <a:t> Authors</a:t>
            </a:r>
          </a:p>
          <a:p>
            <a:pPr algn="ctr">
              <a:lnSpc>
                <a:spcPct val="95000"/>
              </a:lnSpc>
              <a:buClr>
                <a:srgbClr val="1D4D94"/>
              </a:buClr>
            </a:pPr>
            <a:r>
              <a:rPr lang="en-US" sz="2200" dirty="0">
                <a:solidFill>
                  <a:srgbClr val="00796A"/>
                </a:solidFill>
                <a:latin typeface="Helvetica Neue"/>
                <a:ea typeface="Helvetica Neue"/>
                <a:cs typeface="Helvetica Neue"/>
                <a:sym typeface="Helvetica Neue"/>
              </a:rPr>
              <a:t>Not a Policy Person!</a:t>
            </a:r>
            <a:endParaRPr sz="2200" dirty="0">
              <a:solidFill>
                <a:srgbClr val="00796A"/>
              </a:solidFill>
              <a:latin typeface="Helvetica Neue"/>
              <a:ea typeface="Helvetica Neue"/>
              <a:cs typeface="Helvetica Neue"/>
              <a:sym typeface="Helvetica Neue"/>
            </a:endParaRPr>
          </a:p>
          <a:p>
            <a:pPr marL="0" marR="0" lvl="0" indent="0" algn="ctr" rtl="0">
              <a:lnSpc>
                <a:spcPct val="95000"/>
              </a:lnSpc>
              <a:spcBef>
                <a:spcPts val="1200"/>
              </a:spcBef>
              <a:spcAft>
                <a:spcPts val="0"/>
              </a:spcAft>
              <a:buClr>
                <a:srgbClr val="1D4D94"/>
              </a:buClr>
              <a:buFont typeface="Noto Sans Symbols"/>
              <a:buNone/>
            </a:pPr>
            <a:endParaRPr sz="2600" b="0" i="0" u="none" strike="noStrike" cap="none" dirty="0">
              <a:solidFill>
                <a:srgbClr val="91D2C6"/>
              </a:solidFill>
              <a:latin typeface="Cabin"/>
              <a:ea typeface="Cabin"/>
              <a:cs typeface="Cabin"/>
              <a:sym typeface="Cabin"/>
            </a:endParaRPr>
          </a:p>
        </p:txBody>
      </p:sp>
      <p:pic>
        <p:nvPicPr>
          <p:cNvPr id="101" name="Shape 101"/>
          <p:cNvPicPr preferRelativeResize="0"/>
          <p:nvPr/>
        </p:nvPicPr>
        <p:blipFill>
          <a:blip r:embed="rId3">
            <a:alphaModFix/>
          </a:blip>
          <a:stretch>
            <a:fillRect/>
          </a:stretch>
        </p:blipFill>
        <p:spPr>
          <a:xfrm>
            <a:off x="182675" y="5530150"/>
            <a:ext cx="3492624" cy="890875"/>
          </a:xfrm>
          <a:prstGeom prst="rect">
            <a:avLst/>
          </a:prstGeom>
          <a:noFill/>
          <a:ln>
            <a:noFill/>
          </a:ln>
        </p:spPr>
      </p:pic>
      <p:sp>
        <p:nvSpPr>
          <p:cNvPr id="102" name="Shape 102"/>
          <p:cNvSpPr txBox="1"/>
          <p:nvPr/>
        </p:nvSpPr>
        <p:spPr>
          <a:xfrm>
            <a:off x="6561438" y="5530088"/>
            <a:ext cx="2578587" cy="891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b="1" dirty="0">
                <a:solidFill>
                  <a:srgbClr val="00796A"/>
                </a:solidFill>
              </a:rPr>
              <a:t>CMC3 2018</a:t>
            </a:r>
            <a:endParaRPr b="1" dirty="0">
              <a:solidFill>
                <a:srgbClr val="00796A"/>
              </a:solidFill>
            </a:endParaRPr>
          </a:p>
          <a:p>
            <a:pPr marL="0" lvl="0" indent="0" rtl="0">
              <a:spcBef>
                <a:spcPts val="0"/>
              </a:spcBef>
              <a:spcAft>
                <a:spcPts val="0"/>
              </a:spcAft>
              <a:buNone/>
            </a:pPr>
            <a:r>
              <a:rPr lang="en-US" b="1" dirty="0">
                <a:solidFill>
                  <a:srgbClr val="00796A"/>
                </a:solidFill>
              </a:rPr>
              <a:t>December 8, 2018</a:t>
            </a:r>
          </a:p>
          <a:p>
            <a:pPr marL="0" lvl="0" indent="0" rtl="0">
              <a:spcBef>
                <a:spcPts val="0"/>
              </a:spcBef>
              <a:spcAft>
                <a:spcPts val="0"/>
              </a:spcAft>
              <a:buNone/>
            </a:pPr>
            <a:r>
              <a:rPr lang="en-US" b="1" dirty="0">
                <a:solidFill>
                  <a:srgbClr val="00796A"/>
                </a:solidFill>
              </a:rPr>
              <a:t>Monterey, CA</a:t>
            </a:r>
            <a:endParaRPr b="1" dirty="0">
              <a:solidFill>
                <a:srgbClr val="00796A"/>
              </a:solidFill>
            </a:endParaRP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Shape 140"/>
          <p:cNvSpPr txBox="1">
            <a:spLocks noGrp="1"/>
          </p:cNvSpPr>
          <p:nvPr>
            <p:ph type="body" idx="1"/>
          </p:nvPr>
        </p:nvSpPr>
        <p:spPr>
          <a:xfrm>
            <a:off x="182880" y="1013947"/>
            <a:ext cx="8791304" cy="5674235"/>
          </a:xfrm>
          <a:prstGeom prst="rect">
            <a:avLst/>
          </a:prstGeom>
        </p:spPr>
        <p:txBody>
          <a:bodyPr spcFirstLastPara="1" wrap="square" lIns="91425" tIns="91425" rIns="91425" bIns="91425" anchor="t" anchorCtr="0">
            <a:noAutofit/>
          </a:bodyPr>
          <a:lstStyle/>
          <a:p>
            <a:pPr marL="0" lvl="0" indent="0">
              <a:spcBef>
                <a:spcPts val="480"/>
              </a:spcBef>
              <a:spcAft>
                <a:spcPts val="0"/>
              </a:spcAft>
              <a:buNone/>
            </a:pPr>
            <a:r>
              <a:rPr lang="en-US" sz="3600" b="1" dirty="0"/>
              <a:t>AB 705</a:t>
            </a:r>
          </a:p>
          <a:p>
            <a:pPr marL="0" lvl="0" indent="0">
              <a:spcBef>
                <a:spcPts val="480"/>
              </a:spcBef>
              <a:spcAft>
                <a:spcPts val="0"/>
              </a:spcAft>
              <a:buNone/>
            </a:pPr>
            <a:endParaRPr lang="en-US" sz="1800" dirty="0"/>
          </a:p>
          <a:p>
            <a:pPr marL="0" lvl="0" indent="0" algn="ctr">
              <a:spcBef>
                <a:spcPts val="480"/>
              </a:spcBef>
              <a:spcAft>
                <a:spcPts val="0"/>
              </a:spcAft>
              <a:buNone/>
            </a:pPr>
            <a:r>
              <a:rPr lang="en-US" sz="19900" dirty="0"/>
              <a:t>29%</a:t>
            </a:r>
            <a:endParaRPr lang="en-US" sz="9600" dirty="0"/>
          </a:p>
        </p:txBody>
      </p:sp>
      <p:sp>
        <p:nvSpPr>
          <p:cNvPr id="4" name="Shape 139">
            <a:extLst>
              <a:ext uri="{FF2B5EF4-FFF2-40B4-BE49-F238E27FC236}">
                <a16:creationId xmlns:a16="http://schemas.microsoft.com/office/drawing/2014/main" id="{3198B1A6-01CF-D841-B499-EF157C080D20}"/>
              </a:ext>
            </a:extLst>
          </p:cNvPr>
          <p:cNvSpPr txBox="1">
            <a:spLocks noGrp="1"/>
          </p:cNvSpPr>
          <p:nvPr>
            <p:ph type="title"/>
          </p:nvPr>
        </p:nvSpPr>
        <p:spPr>
          <a:xfrm>
            <a:off x="368390" y="189468"/>
            <a:ext cx="8229600" cy="650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a:t>The Problem</a:t>
            </a:r>
            <a:endParaRPr dirty="0"/>
          </a:p>
        </p:txBody>
      </p:sp>
    </p:spTree>
    <p:extLst>
      <p:ext uri="{BB962C8B-B14F-4D97-AF65-F5344CB8AC3E}">
        <p14:creationId xmlns:p14="http://schemas.microsoft.com/office/powerpoint/2010/main" val="1003566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Shape 140"/>
          <p:cNvSpPr txBox="1">
            <a:spLocks noGrp="1"/>
          </p:cNvSpPr>
          <p:nvPr>
            <p:ph type="body" idx="1"/>
          </p:nvPr>
        </p:nvSpPr>
        <p:spPr>
          <a:xfrm>
            <a:off x="0" y="880597"/>
            <a:ext cx="9144000" cy="5977403"/>
          </a:xfrm>
          <a:prstGeom prst="rect">
            <a:avLst/>
          </a:prstGeom>
        </p:spPr>
        <p:txBody>
          <a:bodyPr spcFirstLastPara="1" wrap="square" lIns="91425" tIns="91425" rIns="91425" bIns="91425" anchor="t" anchorCtr="0">
            <a:noAutofit/>
          </a:bodyPr>
          <a:lstStyle/>
          <a:p>
            <a:pPr marL="0" lvl="0" indent="0">
              <a:buNone/>
            </a:pPr>
            <a:r>
              <a:rPr lang="en-US" sz="3000" dirty="0">
                <a:solidFill>
                  <a:srgbClr val="07674F"/>
                </a:solidFill>
              </a:rPr>
              <a:t>Various AB 705 adaptations of </a:t>
            </a:r>
            <a:r>
              <a:rPr lang="en-US" sz="3000" dirty="0" err="1">
                <a:solidFill>
                  <a:srgbClr val="07674F"/>
                </a:solidFill>
              </a:rPr>
              <a:t>Statway</a:t>
            </a:r>
            <a:r>
              <a:rPr lang="en-US" sz="3000" dirty="0">
                <a:solidFill>
                  <a:srgbClr val="07674F"/>
                </a:solidFill>
              </a:rPr>
              <a:t> are possible:</a:t>
            </a:r>
          </a:p>
          <a:p>
            <a:pPr marL="342900" lvl="0" indent="-342900">
              <a:spcBef>
                <a:spcPts val="480"/>
              </a:spcBef>
              <a:spcAft>
                <a:spcPts val="0"/>
              </a:spcAft>
              <a:buFont typeface="+mj-lt"/>
              <a:buAutoNum type="arabicPeriod"/>
            </a:pPr>
            <a:r>
              <a:rPr lang="en-US" sz="3000" dirty="0">
                <a:solidFill>
                  <a:srgbClr val="07674F"/>
                </a:solidFill>
              </a:rPr>
              <a:t>Offer the traditional two-semester </a:t>
            </a:r>
            <a:r>
              <a:rPr lang="en-US" sz="3000" dirty="0" err="1">
                <a:solidFill>
                  <a:srgbClr val="07674F"/>
                </a:solidFill>
              </a:rPr>
              <a:t>Statway</a:t>
            </a:r>
            <a:r>
              <a:rPr lang="en-US" sz="3000" dirty="0">
                <a:solidFill>
                  <a:srgbClr val="07674F"/>
                </a:solidFill>
              </a:rPr>
              <a:t> course, with the extra burden of showing that students placed in the sequence would be highly unlikely to succeed otherwise.</a:t>
            </a:r>
            <a:br>
              <a:rPr lang="en-US" sz="3000" dirty="0">
                <a:solidFill>
                  <a:srgbClr val="07674F"/>
                </a:solidFill>
              </a:rPr>
            </a:br>
            <a:endParaRPr lang="en-US" sz="1200" dirty="0">
              <a:solidFill>
                <a:srgbClr val="07674F"/>
              </a:solidFill>
            </a:endParaRPr>
          </a:p>
          <a:p>
            <a:pPr marL="354013" indent="-336550"/>
            <a:r>
              <a:rPr lang="en-US" sz="3000" dirty="0">
                <a:solidFill>
                  <a:srgbClr val="07674F"/>
                </a:solidFill>
              </a:rPr>
              <a:t>The burden of proof is left to the college for this, but the 29% figure is a good start if we target students with HSGPA &lt; 2.3.</a:t>
            </a:r>
          </a:p>
          <a:p>
            <a:pPr marL="354013" indent="-336550"/>
            <a:r>
              <a:rPr lang="en-US" sz="3000" dirty="0">
                <a:solidFill>
                  <a:srgbClr val="07674F"/>
                </a:solidFill>
              </a:rPr>
              <a:t>Students with HSGPA &lt; 2.3 will not be as prepared for concepts covered in traditional </a:t>
            </a:r>
            <a:r>
              <a:rPr lang="en-US" sz="3000" dirty="0" err="1">
                <a:solidFill>
                  <a:srgbClr val="07674F"/>
                </a:solidFill>
              </a:rPr>
              <a:t>Statway</a:t>
            </a:r>
            <a:r>
              <a:rPr lang="en-US" sz="3000" dirty="0">
                <a:solidFill>
                  <a:srgbClr val="07674F"/>
                </a:solidFill>
              </a:rPr>
              <a:t>.</a:t>
            </a:r>
          </a:p>
        </p:txBody>
      </p:sp>
      <p:sp>
        <p:nvSpPr>
          <p:cNvPr id="4" name="Shape 139">
            <a:extLst>
              <a:ext uri="{FF2B5EF4-FFF2-40B4-BE49-F238E27FC236}">
                <a16:creationId xmlns:a16="http://schemas.microsoft.com/office/drawing/2014/main" id="{3198B1A6-01CF-D841-B499-EF157C080D20}"/>
              </a:ext>
            </a:extLst>
          </p:cNvPr>
          <p:cNvSpPr txBox="1">
            <a:spLocks noGrp="1"/>
          </p:cNvSpPr>
          <p:nvPr>
            <p:ph type="title"/>
          </p:nvPr>
        </p:nvSpPr>
        <p:spPr>
          <a:xfrm>
            <a:off x="368390" y="189468"/>
            <a:ext cx="8229600" cy="650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a:solidFill>
                  <a:srgbClr val="07674F"/>
                </a:solidFill>
              </a:rPr>
              <a:t>AB 705</a:t>
            </a:r>
            <a:endParaRPr dirty="0">
              <a:solidFill>
                <a:srgbClr val="07674F"/>
              </a:solidFill>
            </a:endParaRPr>
          </a:p>
        </p:txBody>
      </p:sp>
    </p:spTree>
    <p:extLst>
      <p:ext uri="{BB962C8B-B14F-4D97-AF65-F5344CB8AC3E}">
        <p14:creationId xmlns:p14="http://schemas.microsoft.com/office/powerpoint/2010/main" val="293660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Shape 140"/>
          <p:cNvSpPr txBox="1">
            <a:spLocks noGrp="1"/>
          </p:cNvSpPr>
          <p:nvPr>
            <p:ph type="body" idx="1"/>
          </p:nvPr>
        </p:nvSpPr>
        <p:spPr>
          <a:xfrm>
            <a:off x="182880" y="1013947"/>
            <a:ext cx="8791304" cy="5674235"/>
          </a:xfrm>
          <a:prstGeom prst="rect">
            <a:avLst/>
          </a:prstGeom>
        </p:spPr>
        <p:txBody>
          <a:bodyPr spcFirstLastPara="1" wrap="square" lIns="91425" tIns="91425" rIns="91425" bIns="91425" anchor="t" anchorCtr="0">
            <a:noAutofit/>
          </a:bodyPr>
          <a:lstStyle/>
          <a:p>
            <a:pPr marL="0" lvl="0" indent="0">
              <a:buNone/>
            </a:pPr>
            <a:r>
              <a:rPr lang="en-US" sz="1800" dirty="0"/>
              <a:t>Can </a:t>
            </a:r>
            <a:r>
              <a:rPr lang="en-US" sz="1800" dirty="0" err="1"/>
              <a:t>Statway</a:t>
            </a:r>
            <a:r>
              <a:rPr lang="en-US" sz="1800" dirty="0"/>
              <a:t> help to solve the problem?  It should be noted that the </a:t>
            </a:r>
            <a:r>
              <a:rPr lang="en-US" sz="1800" dirty="0" err="1"/>
              <a:t>Statway</a:t>
            </a:r>
            <a:r>
              <a:rPr lang="en-US" sz="1800" dirty="0"/>
              <a:t> success rates shown below are from the national network of participating colleges and that </a:t>
            </a:r>
            <a:r>
              <a:rPr lang="en-US" sz="1800" b="1" dirty="0"/>
              <a:t>several California colleges achieve a success rate of approximately 80%.</a:t>
            </a:r>
            <a:r>
              <a:rPr lang="en-US" sz="1800" dirty="0"/>
              <a:t> </a:t>
            </a:r>
          </a:p>
          <a:p>
            <a:pPr marL="0" lvl="0" indent="0">
              <a:spcBef>
                <a:spcPts val="480"/>
              </a:spcBef>
              <a:spcAft>
                <a:spcPts val="0"/>
              </a:spcAft>
              <a:buNone/>
            </a:pPr>
            <a:endParaRPr lang="en-US" sz="1000" dirty="0"/>
          </a:p>
        </p:txBody>
      </p:sp>
      <p:sp>
        <p:nvSpPr>
          <p:cNvPr id="4" name="Shape 139">
            <a:extLst>
              <a:ext uri="{FF2B5EF4-FFF2-40B4-BE49-F238E27FC236}">
                <a16:creationId xmlns:a16="http://schemas.microsoft.com/office/drawing/2014/main" id="{3198B1A6-01CF-D841-B499-EF157C080D20}"/>
              </a:ext>
            </a:extLst>
          </p:cNvPr>
          <p:cNvSpPr txBox="1">
            <a:spLocks noGrp="1"/>
          </p:cNvSpPr>
          <p:nvPr>
            <p:ph type="title"/>
          </p:nvPr>
        </p:nvSpPr>
        <p:spPr>
          <a:xfrm>
            <a:off x="182879" y="189468"/>
            <a:ext cx="8578735" cy="631399"/>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a:t>How Does </a:t>
            </a:r>
            <a:r>
              <a:rPr lang="en-US" dirty="0" err="1"/>
              <a:t>Statway</a:t>
            </a:r>
            <a:r>
              <a:rPr lang="en-US" dirty="0"/>
              <a:t> Adapt?</a:t>
            </a:r>
            <a:endParaRPr dirty="0"/>
          </a:p>
        </p:txBody>
      </p:sp>
      <p:graphicFrame>
        <p:nvGraphicFramePr>
          <p:cNvPr id="2" name="Table 1">
            <a:extLst>
              <a:ext uri="{FF2B5EF4-FFF2-40B4-BE49-F238E27FC236}">
                <a16:creationId xmlns:a16="http://schemas.microsoft.com/office/drawing/2014/main" id="{2A7D9377-E861-7241-84C5-8BFE8EB04E65}"/>
              </a:ext>
            </a:extLst>
          </p:cNvPr>
          <p:cNvGraphicFramePr>
            <a:graphicFrameLocks noGrp="1"/>
          </p:cNvGraphicFramePr>
          <p:nvPr>
            <p:extLst>
              <p:ext uri="{D42A27DB-BD31-4B8C-83A1-F6EECF244321}">
                <p14:modId xmlns:p14="http://schemas.microsoft.com/office/powerpoint/2010/main" val="981868390"/>
              </p:ext>
            </p:extLst>
          </p:nvPr>
        </p:nvGraphicFramePr>
        <p:xfrm>
          <a:off x="368390" y="2204848"/>
          <a:ext cx="8229600" cy="3324514"/>
        </p:xfrm>
        <a:graphic>
          <a:graphicData uri="http://schemas.openxmlformats.org/drawingml/2006/table">
            <a:tbl>
              <a:tblPr firstRow="1" firstCol="1" bandRow="1">
                <a:tableStyleId>{5C22544A-7EE6-4342-B048-85BDC9FD1C3A}</a:tableStyleId>
              </a:tblPr>
              <a:tblGrid>
                <a:gridCol w="2766060">
                  <a:extLst>
                    <a:ext uri="{9D8B030D-6E8A-4147-A177-3AD203B41FA5}">
                      <a16:colId xmlns:a16="http://schemas.microsoft.com/office/drawing/2014/main" val="660233849"/>
                    </a:ext>
                  </a:extLst>
                </a:gridCol>
                <a:gridCol w="2777490">
                  <a:extLst>
                    <a:ext uri="{9D8B030D-6E8A-4147-A177-3AD203B41FA5}">
                      <a16:colId xmlns:a16="http://schemas.microsoft.com/office/drawing/2014/main" val="2451704572"/>
                    </a:ext>
                  </a:extLst>
                </a:gridCol>
                <a:gridCol w="2686050">
                  <a:extLst>
                    <a:ext uri="{9D8B030D-6E8A-4147-A177-3AD203B41FA5}">
                      <a16:colId xmlns:a16="http://schemas.microsoft.com/office/drawing/2014/main" val="3943585725"/>
                    </a:ext>
                  </a:extLst>
                </a:gridCol>
              </a:tblGrid>
              <a:tr h="1247618">
                <a:tc>
                  <a:txBody>
                    <a:bodyPr/>
                    <a:lstStyle/>
                    <a:p>
                      <a:pPr marL="0" marR="0" algn="ctr">
                        <a:spcBef>
                          <a:spcPts val="0"/>
                        </a:spcBef>
                        <a:spcAft>
                          <a:spcPts val="0"/>
                        </a:spcAft>
                      </a:pPr>
                      <a:r>
                        <a:rPr lang="en-US" sz="1800" dirty="0">
                          <a:effectLst/>
                        </a:rPr>
                        <a:t>Levels of Preparation</a:t>
                      </a:r>
                      <a:endParaRPr lang="en-US" sz="2000" dirty="0">
                        <a:effectLst/>
                      </a:endParaRPr>
                    </a:p>
                    <a:p>
                      <a:pPr marL="0" marR="0" algn="ctr">
                        <a:spcBef>
                          <a:spcPts val="0"/>
                        </a:spcBef>
                        <a:spcAft>
                          <a:spcPts val="0"/>
                        </a:spcAft>
                      </a:pPr>
                      <a:r>
                        <a:rPr lang="en-US" sz="1800" dirty="0">
                          <a:effectLst/>
                        </a:rPr>
                        <a:t>High School</a:t>
                      </a:r>
                      <a:endParaRPr lang="en-US" sz="2000" dirty="0">
                        <a:solidFill>
                          <a:srgbClr val="5557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Expected Success in Transfer-Level Statistics/Liberal Arts Mathematics*</a:t>
                      </a:r>
                      <a:endParaRPr lang="en-US" sz="2000" dirty="0">
                        <a:solidFill>
                          <a:srgbClr val="5557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Success in </a:t>
                      </a:r>
                      <a:r>
                        <a:rPr lang="en-US" sz="1800" dirty="0" err="1">
                          <a:effectLst/>
                        </a:rPr>
                        <a:t>Statway</a:t>
                      </a:r>
                      <a:r>
                        <a:rPr lang="en-US" sz="1800" dirty="0">
                          <a:effectLst/>
                        </a:rPr>
                        <a:t> (one developmental course + transfer-level statistics)**</a:t>
                      </a:r>
                      <a:endParaRPr lang="en-US" sz="2000" dirty="0">
                        <a:solidFill>
                          <a:srgbClr val="5557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9094599"/>
                  </a:ext>
                </a:extLst>
              </a:tr>
              <a:tr h="757584">
                <a:tc>
                  <a:txBody>
                    <a:bodyPr/>
                    <a:lstStyle/>
                    <a:p>
                      <a:pPr marL="0" marR="0" algn="ctr">
                        <a:spcBef>
                          <a:spcPts val="0"/>
                        </a:spcBef>
                        <a:spcAft>
                          <a:spcPts val="0"/>
                        </a:spcAft>
                      </a:pPr>
                      <a:r>
                        <a:rPr lang="en-US" sz="1800" dirty="0">
                          <a:effectLst/>
                        </a:rPr>
                        <a:t> Most prepared</a:t>
                      </a:r>
                      <a:endParaRPr lang="en-US" sz="2000" dirty="0">
                        <a:effectLst/>
                      </a:endParaRPr>
                    </a:p>
                    <a:p>
                      <a:pPr marL="0" marR="0" algn="ctr">
                        <a:spcBef>
                          <a:spcPts val="0"/>
                        </a:spcBef>
                        <a:spcAft>
                          <a:spcPts val="0"/>
                        </a:spcAft>
                      </a:pPr>
                      <a:r>
                        <a:rPr lang="en-US" sz="1800" dirty="0">
                          <a:effectLst/>
                        </a:rPr>
                        <a:t>(HSGPA ≥ 3.0)</a:t>
                      </a:r>
                      <a:endParaRPr lang="en-US" sz="2000" dirty="0">
                        <a:effectLst/>
                      </a:endParaRPr>
                    </a:p>
                  </a:txBody>
                  <a:tcPr marL="68580" marR="68580" marT="0" marB="0" anchor="ctr"/>
                </a:tc>
                <a:tc>
                  <a:txBody>
                    <a:bodyPr/>
                    <a:lstStyle/>
                    <a:p>
                      <a:pPr marL="0" marR="0" algn="ctr">
                        <a:spcBef>
                          <a:spcPts val="0"/>
                        </a:spcBef>
                        <a:spcAft>
                          <a:spcPts val="0"/>
                        </a:spcAft>
                      </a:pPr>
                      <a:r>
                        <a:rPr lang="en-US" sz="2800" dirty="0">
                          <a:effectLst/>
                        </a:rPr>
                        <a:t>75%</a:t>
                      </a:r>
                      <a:endParaRPr lang="en-US" sz="3200" dirty="0">
                        <a:solidFill>
                          <a:srgbClr val="5557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dirty="0">
                          <a:effectLst/>
                        </a:rPr>
                        <a:t>N/A</a:t>
                      </a:r>
                      <a:endParaRPr lang="en-US" sz="3200" dirty="0">
                        <a:solidFill>
                          <a:srgbClr val="5557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2853715"/>
                  </a:ext>
                </a:extLst>
              </a:tr>
              <a:tr h="655328">
                <a:tc>
                  <a:txBody>
                    <a:bodyPr/>
                    <a:lstStyle/>
                    <a:p>
                      <a:pPr marL="0" marR="0" algn="ctr">
                        <a:spcBef>
                          <a:spcPts val="0"/>
                        </a:spcBef>
                        <a:spcAft>
                          <a:spcPts val="0"/>
                        </a:spcAft>
                      </a:pPr>
                      <a:r>
                        <a:rPr lang="en-US" sz="1800" dirty="0">
                          <a:effectLst/>
                        </a:rPr>
                        <a:t> Moderately prepared</a:t>
                      </a:r>
                      <a:endParaRPr lang="en-US" sz="2000" dirty="0">
                        <a:effectLst/>
                      </a:endParaRPr>
                    </a:p>
                    <a:p>
                      <a:pPr marL="0" marR="0" algn="ctr">
                        <a:spcBef>
                          <a:spcPts val="0"/>
                        </a:spcBef>
                        <a:spcAft>
                          <a:spcPts val="0"/>
                        </a:spcAft>
                      </a:pPr>
                      <a:r>
                        <a:rPr lang="en-US" sz="1800" dirty="0">
                          <a:effectLst/>
                        </a:rPr>
                        <a:t>(2.3 ≤ HSGPA ≤ 2.9)</a:t>
                      </a:r>
                      <a:endParaRPr lang="en-US" sz="2000" dirty="0">
                        <a:effectLst/>
                      </a:endParaRPr>
                    </a:p>
                  </a:txBody>
                  <a:tcPr marL="68580" marR="68580" marT="0" marB="0" anchor="ctr"/>
                </a:tc>
                <a:tc>
                  <a:txBody>
                    <a:bodyPr/>
                    <a:lstStyle/>
                    <a:p>
                      <a:pPr marL="0" marR="0" algn="ctr">
                        <a:spcBef>
                          <a:spcPts val="0"/>
                        </a:spcBef>
                        <a:spcAft>
                          <a:spcPts val="0"/>
                        </a:spcAft>
                      </a:pPr>
                      <a:r>
                        <a:rPr lang="en-US" sz="2800" dirty="0">
                          <a:effectLst/>
                        </a:rPr>
                        <a:t>50%</a:t>
                      </a:r>
                      <a:endParaRPr lang="en-US" sz="3200" dirty="0">
                        <a:solidFill>
                          <a:srgbClr val="5557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dirty="0">
                          <a:effectLst/>
                        </a:rPr>
                        <a:t>57%</a:t>
                      </a:r>
                      <a:endParaRPr lang="en-US" sz="3200" dirty="0">
                        <a:solidFill>
                          <a:srgbClr val="5557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86048705"/>
                  </a:ext>
                </a:extLst>
              </a:tr>
              <a:tr h="663984">
                <a:tc>
                  <a:txBody>
                    <a:bodyPr/>
                    <a:lstStyle/>
                    <a:p>
                      <a:pPr marL="0" marR="0" algn="ctr">
                        <a:spcBef>
                          <a:spcPts val="0"/>
                        </a:spcBef>
                        <a:spcAft>
                          <a:spcPts val="0"/>
                        </a:spcAft>
                      </a:pPr>
                      <a:r>
                        <a:rPr lang="en-US" sz="1800" dirty="0">
                          <a:effectLst/>
                        </a:rPr>
                        <a:t> Least prepared</a:t>
                      </a:r>
                      <a:endParaRPr lang="en-US" sz="2000" dirty="0">
                        <a:effectLst/>
                      </a:endParaRPr>
                    </a:p>
                    <a:p>
                      <a:pPr marL="0" marR="0" algn="ctr">
                        <a:spcBef>
                          <a:spcPts val="0"/>
                        </a:spcBef>
                        <a:spcAft>
                          <a:spcPts val="0"/>
                        </a:spcAft>
                      </a:pPr>
                      <a:r>
                        <a:rPr lang="en-US" sz="1800" dirty="0">
                          <a:effectLst/>
                        </a:rPr>
                        <a:t>(HSGPA &lt; 2.3) </a:t>
                      </a:r>
                      <a:endParaRPr lang="en-US" sz="2000" dirty="0">
                        <a:effectLst/>
                      </a:endParaRPr>
                    </a:p>
                  </a:txBody>
                  <a:tcPr marL="68580" marR="68580" marT="0" marB="0" anchor="ctr"/>
                </a:tc>
                <a:tc>
                  <a:txBody>
                    <a:bodyPr/>
                    <a:lstStyle/>
                    <a:p>
                      <a:pPr marL="0" marR="0" algn="ctr">
                        <a:spcBef>
                          <a:spcPts val="0"/>
                        </a:spcBef>
                        <a:spcAft>
                          <a:spcPts val="0"/>
                        </a:spcAft>
                      </a:pPr>
                      <a:r>
                        <a:rPr lang="en-US" sz="2800" dirty="0">
                          <a:effectLst/>
                        </a:rPr>
                        <a:t>29%</a:t>
                      </a:r>
                      <a:endParaRPr lang="en-US" sz="3200" dirty="0">
                        <a:solidFill>
                          <a:srgbClr val="5557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dirty="0">
                          <a:effectLst/>
                        </a:rPr>
                        <a:t>55%</a:t>
                      </a:r>
                      <a:endParaRPr lang="en-US" sz="3200" dirty="0">
                        <a:solidFill>
                          <a:srgbClr val="5557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2233746"/>
                  </a:ext>
                </a:extLst>
              </a:tr>
            </a:tbl>
          </a:graphicData>
        </a:graphic>
      </p:graphicFrame>
      <p:sp>
        <p:nvSpPr>
          <p:cNvPr id="3" name="TextBox 2">
            <a:extLst>
              <a:ext uri="{FF2B5EF4-FFF2-40B4-BE49-F238E27FC236}">
                <a16:creationId xmlns:a16="http://schemas.microsoft.com/office/drawing/2014/main" id="{F908E51B-55EE-0A4B-9163-29ECF3227173}"/>
              </a:ext>
            </a:extLst>
          </p:cNvPr>
          <p:cNvSpPr txBox="1"/>
          <p:nvPr/>
        </p:nvSpPr>
        <p:spPr>
          <a:xfrm>
            <a:off x="0" y="5825490"/>
            <a:ext cx="9144000" cy="1077218"/>
          </a:xfrm>
          <a:prstGeom prst="rect">
            <a:avLst/>
          </a:prstGeom>
          <a:noFill/>
        </p:spPr>
        <p:txBody>
          <a:bodyPr wrap="square" rtlCol="0">
            <a:spAutoFit/>
          </a:bodyPr>
          <a:lstStyle/>
          <a:p>
            <a:r>
              <a:rPr lang="en-US" sz="1600" dirty="0"/>
              <a:t>*MMAP.  **</a:t>
            </a:r>
            <a:r>
              <a:rPr lang="en-US" sz="1600" dirty="0" err="1"/>
              <a:t>Statway</a:t>
            </a:r>
            <a:r>
              <a:rPr lang="en-US" sz="1600" dirty="0"/>
              <a:t> success rates from national network of participating colleges. Levels of preparation based on multiple indicators, including high school GPA. </a:t>
            </a:r>
            <a:r>
              <a:rPr lang="en-US" sz="1600" i="1" dirty="0"/>
              <a:t>(Bryk, Anthony and Yamada, Hiro; Assessing the Effectiveness of </a:t>
            </a:r>
            <a:r>
              <a:rPr lang="en-US" sz="1600" i="1" dirty="0" err="1"/>
              <a:t>Statway</a:t>
            </a:r>
            <a:r>
              <a:rPr lang="en-US" sz="1600" i="1" dirty="0"/>
              <a:t>: A Multilevel Model with Propensity Score Matching; Community College Review, 1-26, 2016.)</a:t>
            </a:r>
            <a:endParaRPr lang="en-US" sz="1600" dirty="0"/>
          </a:p>
        </p:txBody>
      </p:sp>
    </p:spTree>
    <p:extLst>
      <p:ext uri="{BB962C8B-B14F-4D97-AF65-F5344CB8AC3E}">
        <p14:creationId xmlns:p14="http://schemas.microsoft.com/office/powerpoint/2010/main" val="3684329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Shape 140"/>
          <p:cNvSpPr txBox="1">
            <a:spLocks noGrp="1"/>
          </p:cNvSpPr>
          <p:nvPr>
            <p:ph type="body" idx="1"/>
          </p:nvPr>
        </p:nvSpPr>
        <p:spPr>
          <a:xfrm>
            <a:off x="274321" y="1013947"/>
            <a:ext cx="8791304" cy="5674235"/>
          </a:xfrm>
          <a:prstGeom prst="rect">
            <a:avLst/>
          </a:prstGeom>
        </p:spPr>
        <p:txBody>
          <a:bodyPr spcFirstLastPara="1" wrap="square" lIns="91425" tIns="91425" rIns="91425" bIns="91425" anchor="t" anchorCtr="0">
            <a:noAutofit/>
          </a:bodyPr>
          <a:lstStyle/>
          <a:p>
            <a:pPr marL="0" lvl="0" indent="0">
              <a:spcBef>
                <a:spcPts val="480"/>
              </a:spcBef>
              <a:spcAft>
                <a:spcPts val="0"/>
              </a:spcAft>
              <a:buNone/>
            </a:pPr>
            <a:r>
              <a:rPr lang="en-US" sz="3000" dirty="0">
                <a:solidFill>
                  <a:srgbClr val="07674F"/>
                </a:solidFill>
              </a:rPr>
              <a:t>Another possible response:</a:t>
            </a:r>
          </a:p>
          <a:p>
            <a:pPr marL="0" lvl="0" indent="0">
              <a:spcBef>
                <a:spcPts val="480"/>
              </a:spcBef>
              <a:spcAft>
                <a:spcPts val="0"/>
              </a:spcAft>
              <a:buNone/>
            </a:pPr>
            <a:endParaRPr lang="en-US" sz="1400" dirty="0">
              <a:solidFill>
                <a:srgbClr val="07674F"/>
              </a:solidFill>
            </a:endParaRPr>
          </a:p>
          <a:p>
            <a:pPr marL="514350" lvl="0" indent="-514350">
              <a:spcBef>
                <a:spcPts val="480"/>
              </a:spcBef>
              <a:spcAft>
                <a:spcPts val="0"/>
              </a:spcAft>
              <a:buFont typeface="+mj-lt"/>
              <a:buAutoNum type="arabicPeriod" startAt="2"/>
            </a:pPr>
            <a:r>
              <a:rPr lang="en-US" sz="3000" dirty="0">
                <a:solidFill>
                  <a:srgbClr val="07674F"/>
                </a:solidFill>
              </a:rPr>
              <a:t>Offer an accelerated </a:t>
            </a:r>
            <a:r>
              <a:rPr lang="en-US" sz="3000" dirty="0" err="1">
                <a:solidFill>
                  <a:srgbClr val="07674F"/>
                </a:solidFill>
              </a:rPr>
              <a:t>Statway</a:t>
            </a:r>
            <a:r>
              <a:rPr lang="en-US" sz="3000" dirty="0">
                <a:solidFill>
                  <a:srgbClr val="07674F"/>
                </a:solidFill>
              </a:rPr>
              <a:t> course, covering </a:t>
            </a:r>
            <a:r>
              <a:rPr lang="en-US" sz="3000" dirty="0" err="1">
                <a:solidFill>
                  <a:srgbClr val="07674F"/>
                </a:solidFill>
              </a:rPr>
              <a:t>Statway</a:t>
            </a:r>
            <a:r>
              <a:rPr lang="en-US" sz="3000" dirty="0">
                <a:solidFill>
                  <a:srgbClr val="07674F"/>
                </a:solidFill>
              </a:rPr>
              <a:t> I and II in a single semester.</a:t>
            </a:r>
          </a:p>
          <a:p>
            <a:pPr marL="0" lvl="0" indent="0">
              <a:spcBef>
                <a:spcPts val="480"/>
              </a:spcBef>
              <a:spcAft>
                <a:spcPts val="0"/>
              </a:spcAft>
              <a:buNone/>
            </a:pPr>
            <a:endParaRPr lang="en-US" sz="1400" dirty="0">
              <a:solidFill>
                <a:srgbClr val="07674F"/>
              </a:solidFill>
            </a:endParaRPr>
          </a:p>
          <a:p>
            <a:pPr marL="354013" indent="-336550"/>
            <a:r>
              <a:rPr lang="en-US" sz="3000" dirty="0">
                <a:solidFill>
                  <a:srgbClr val="07674F"/>
                </a:solidFill>
              </a:rPr>
              <a:t>Clearly compliant with Chancellor’s guidelines.</a:t>
            </a:r>
          </a:p>
          <a:p>
            <a:pPr marL="17463" indent="0">
              <a:buNone/>
            </a:pPr>
            <a:endParaRPr lang="en-US" sz="1400" dirty="0">
              <a:solidFill>
                <a:srgbClr val="07674F"/>
              </a:solidFill>
            </a:endParaRPr>
          </a:p>
          <a:p>
            <a:pPr marL="354013" indent="-336550"/>
            <a:r>
              <a:rPr lang="en-US" sz="3000" dirty="0">
                <a:solidFill>
                  <a:srgbClr val="07674F"/>
                </a:solidFill>
              </a:rPr>
              <a:t>BUT AGAIN, students with HSGPA &lt; 2.3 may not be as prepared for concepts covered in </a:t>
            </a:r>
            <a:r>
              <a:rPr lang="en-US" sz="3000" dirty="0" err="1">
                <a:solidFill>
                  <a:srgbClr val="07674F"/>
                </a:solidFill>
              </a:rPr>
              <a:t>Statway</a:t>
            </a:r>
            <a:r>
              <a:rPr lang="en-US" sz="3000" dirty="0">
                <a:solidFill>
                  <a:srgbClr val="07674F"/>
                </a:solidFill>
              </a:rPr>
              <a:t>.</a:t>
            </a:r>
          </a:p>
          <a:p>
            <a:pPr marL="0" lvl="0" indent="0">
              <a:spcBef>
                <a:spcPts val="480"/>
              </a:spcBef>
              <a:spcAft>
                <a:spcPts val="0"/>
              </a:spcAft>
              <a:buNone/>
            </a:pPr>
            <a:endParaRPr lang="en-US" sz="3000" dirty="0">
              <a:solidFill>
                <a:srgbClr val="07674F"/>
              </a:solidFill>
            </a:endParaRPr>
          </a:p>
          <a:p>
            <a:pPr marL="0" lvl="0" indent="0">
              <a:spcBef>
                <a:spcPts val="480"/>
              </a:spcBef>
              <a:spcAft>
                <a:spcPts val="0"/>
              </a:spcAft>
              <a:buNone/>
            </a:pPr>
            <a:endParaRPr lang="en-US" sz="3600" b="1" dirty="0">
              <a:solidFill>
                <a:srgbClr val="07674F"/>
              </a:solidFill>
            </a:endParaRPr>
          </a:p>
        </p:txBody>
      </p:sp>
      <p:sp>
        <p:nvSpPr>
          <p:cNvPr id="4" name="Shape 139">
            <a:extLst>
              <a:ext uri="{FF2B5EF4-FFF2-40B4-BE49-F238E27FC236}">
                <a16:creationId xmlns:a16="http://schemas.microsoft.com/office/drawing/2014/main" id="{3198B1A6-01CF-D841-B499-EF157C080D20}"/>
              </a:ext>
            </a:extLst>
          </p:cNvPr>
          <p:cNvSpPr txBox="1">
            <a:spLocks noGrp="1"/>
          </p:cNvSpPr>
          <p:nvPr>
            <p:ph type="title"/>
          </p:nvPr>
        </p:nvSpPr>
        <p:spPr>
          <a:xfrm>
            <a:off x="368390" y="189468"/>
            <a:ext cx="8229600" cy="650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a:solidFill>
                  <a:srgbClr val="07674F"/>
                </a:solidFill>
              </a:rPr>
              <a:t>AB 705</a:t>
            </a:r>
            <a:endParaRPr dirty="0">
              <a:solidFill>
                <a:srgbClr val="07674F"/>
              </a:solidFill>
            </a:endParaRPr>
          </a:p>
        </p:txBody>
      </p:sp>
    </p:spTree>
    <p:extLst>
      <p:ext uri="{BB962C8B-B14F-4D97-AF65-F5344CB8AC3E}">
        <p14:creationId xmlns:p14="http://schemas.microsoft.com/office/powerpoint/2010/main" val="428166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4" name="Shape 139">
            <a:extLst>
              <a:ext uri="{FF2B5EF4-FFF2-40B4-BE49-F238E27FC236}">
                <a16:creationId xmlns:a16="http://schemas.microsoft.com/office/drawing/2014/main" id="{3198B1A6-01CF-D841-B499-EF157C080D20}"/>
              </a:ext>
            </a:extLst>
          </p:cNvPr>
          <p:cNvSpPr txBox="1">
            <a:spLocks noGrp="1"/>
          </p:cNvSpPr>
          <p:nvPr>
            <p:ph type="title"/>
          </p:nvPr>
        </p:nvSpPr>
        <p:spPr>
          <a:xfrm>
            <a:off x="182879" y="189468"/>
            <a:ext cx="8791305" cy="631399"/>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dirty="0"/>
              <a:t>Single Semester vs. Accelerated </a:t>
            </a:r>
            <a:r>
              <a:rPr lang="en-US" dirty="0" err="1"/>
              <a:t>Statway</a:t>
            </a:r>
            <a:endParaRPr dirty="0"/>
          </a:p>
        </p:txBody>
      </p:sp>
      <p:pic>
        <p:nvPicPr>
          <p:cNvPr id="6" name="Picture 5">
            <a:extLst>
              <a:ext uri="{FF2B5EF4-FFF2-40B4-BE49-F238E27FC236}">
                <a16:creationId xmlns:a16="http://schemas.microsoft.com/office/drawing/2014/main" id="{7C2D72D0-6DE7-4044-B2A0-A9724B8F421A}"/>
              </a:ext>
            </a:extLst>
          </p:cNvPr>
          <p:cNvPicPr>
            <a:picLocks noChangeAspect="1"/>
          </p:cNvPicPr>
          <p:nvPr/>
        </p:nvPicPr>
        <p:blipFill>
          <a:blip r:embed="rId3"/>
          <a:stretch>
            <a:fillRect/>
          </a:stretch>
        </p:blipFill>
        <p:spPr>
          <a:xfrm>
            <a:off x="583324" y="945066"/>
            <a:ext cx="8054921" cy="4903941"/>
          </a:xfrm>
          <a:prstGeom prst="rect">
            <a:avLst/>
          </a:prstGeom>
        </p:spPr>
      </p:pic>
      <p:sp>
        <p:nvSpPr>
          <p:cNvPr id="7" name="TextBox 6">
            <a:extLst>
              <a:ext uri="{FF2B5EF4-FFF2-40B4-BE49-F238E27FC236}">
                <a16:creationId xmlns:a16="http://schemas.microsoft.com/office/drawing/2014/main" id="{9181A1EC-589F-2F4F-96CE-D642C354FF96}"/>
              </a:ext>
            </a:extLst>
          </p:cNvPr>
          <p:cNvSpPr txBox="1"/>
          <p:nvPr/>
        </p:nvSpPr>
        <p:spPr>
          <a:xfrm>
            <a:off x="0" y="5864768"/>
            <a:ext cx="9144000" cy="1010469"/>
          </a:xfrm>
          <a:prstGeom prst="rect">
            <a:avLst/>
          </a:prstGeom>
          <a:noFill/>
        </p:spPr>
        <p:txBody>
          <a:bodyPr wrap="square" rtlCol="0">
            <a:spAutoFit/>
          </a:bodyPr>
          <a:lstStyle/>
          <a:p>
            <a:pPr algn="ctr">
              <a:lnSpc>
                <a:spcPct val="150000"/>
              </a:lnSpc>
            </a:pPr>
            <a:r>
              <a:rPr lang="en-US" sz="2400" dirty="0"/>
              <a:t>Assumes basic mathematical skills (competence in prealgebra).</a:t>
            </a:r>
            <a:br>
              <a:rPr lang="en-US" sz="2400" dirty="0"/>
            </a:br>
            <a:r>
              <a:rPr lang="en-US" sz="1800" dirty="0"/>
              <a:t>Source:  Carnegie Math Pathways 2016-17 Impact Report (</a:t>
            </a:r>
            <a:r>
              <a:rPr lang="en-US" sz="1800" dirty="0" err="1"/>
              <a:t>WestEd</a:t>
            </a:r>
            <a:r>
              <a:rPr lang="en-US" sz="1800" dirty="0"/>
              <a:t>).</a:t>
            </a:r>
            <a:endParaRPr lang="en-US" sz="2400" dirty="0"/>
          </a:p>
        </p:txBody>
      </p:sp>
    </p:spTree>
    <p:extLst>
      <p:ext uri="{BB962C8B-B14F-4D97-AF65-F5344CB8AC3E}">
        <p14:creationId xmlns:p14="http://schemas.microsoft.com/office/powerpoint/2010/main" val="3000985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Shape 140"/>
          <p:cNvSpPr txBox="1">
            <a:spLocks noGrp="1"/>
          </p:cNvSpPr>
          <p:nvPr>
            <p:ph type="body" idx="1"/>
          </p:nvPr>
        </p:nvSpPr>
        <p:spPr>
          <a:xfrm>
            <a:off x="274320" y="959355"/>
            <a:ext cx="8869679" cy="5898645"/>
          </a:xfrm>
          <a:prstGeom prst="rect">
            <a:avLst/>
          </a:prstGeom>
        </p:spPr>
        <p:txBody>
          <a:bodyPr spcFirstLastPara="1" wrap="square" lIns="91425" tIns="91425" rIns="91425" bIns="91425" anchor="t" anchorCtr="0">
            <a:noAutofit/>
          </a:bodyPr>
          <a:lstStyle/>
          <a:p>
            <a:pPr marL="0" lvl="0" indent="0">
              <a:spcBef>
                <a:spcPts val="480"/>
              </a:spcBef>
              <a:spcAft>
                <a:spcPts val="0"/>
              </a:spcAft>
              <a:buNone/>
            </a:pPr>
            <a:r>
              <a:rPr lang="en-US" sz="3600" b="1" dirty="0">
                <a:solidFill>
                  <a:srgbClr val="07674F"/>
                </a:solidFill>
              </a:rPr>
              <a:t>Another </a:t>
            </a:r>
            <a:r>
              <a:rPr lang="en-US" sz="3600" b="1" dirty="0" err="1">
                <a:solidFill>
                  <a:srgbClr val="07674F"/>
                </a:solidFill>
              </a:rPr>
              <a:t>Statway</a:t>
            </a:r>
            <a:r>
              <a:rPr lang="en-US" sz="3600" b="1" dirty="0">
                <a:solidFill>
                  <a:srgbClr val="07674F"/>
                </a:solidFill>
              </a:rPr>
              <a:t> Response to AB 705</a:t>
            </a:r>
            <a:r>
              <a:rPr lang="en-US" sz="3000" dirty="0">
                <a:solidFill>
                  <a:srgbClr val="07674F"/>
                </a:solidFill>
              </a:rPr>
              <a:t>:</a:t>
            </a:r>
          </a:p>
          <a:p>
            <a:pPr marL="514350" lvl="0" indent="-514350">
              <a:spcBef>
                <a:spcPts val="480"/>
              </a:spcBef>
              <a:spcAft>
                <a:spcPts val="0"/>
              </a:spcAft>
              <a:buFont typeface="+mj-lt"/>
              <a:buAutoNum type="arabicPeriod" startAt="3"/>
            </a:pPr>
            <a:r>
              <a:rPr lang="en-US" sz="3000" dirty="0">
                <a:solidFill>
                  <a:srgbClr val="07674F"/>
                </a:solidFill>
              </a:rPr>
              <a:t>Create a single semester </a:t>
            </a:r>
            <a:r>
              <a:rPr lang="en-US" sz="3000" dirty="0" err="1">
                <a:solidFill>
                  <a:srgbClr val="07674F"/>
                </a:solidFill>
              </a:rPr>
              <a:t>Statway</a:t>
            </a:r>
            <a:r>
              <a:rPr lang="en-US" sz="3000" dirty="0">
                <a:solidFill>
                  <a:srgbClr val="07674F"/>
                </a:solidFill>
              </a:rPr>
              <a:t> course (referred to as </a:t>
            </a:r>
            <a:r>
              <a:rPr lang="en-US" sz="3000" i="1" dirty="0" err="1">
                <a:solidFill>
                  <a:srgbClr val="07674F"/>
                </a:solidFill>
              </a:rPr>
              <a:t>Statway</a:t>
            </a:r>
            <a:r>
              <a:rPr lang="en-US" sz="3000" i="1" dirty="0">
                <a:solidFill>
                  <a:srgbClr val="07674F"/>
                </a:solidFill>
              </a:rPr>
              <a:t> College</a:t>
            </a:r>
            <a:r>
              <a:rPr lang="en-US" sz="3000" dirty="0">
                <a:solidFill>
                  <a:srgbClr val="07674F"/>
                </a:solidFill>
              </a:rPr>
              <a:t>), with an optional corequisite course for students who need extra math support to succeed in statistics.</a:t>
            </a:r>
          </a:p>
          <a:p>
            <a:pPr marL="0" lvl="0" indent="0">
              <a:lnSpc>
                <a:spcPct val="100000"/>
              </a:lnSpc>
              <a:spcBef>
                <a:spcPts val="0"/>
              </a:spcBef>
              <a:spcAft>
                <a:spcPts val="0"/>
              </a:spcAft>
              <a:buNone/>
            </a:pPr>
            <a:endParaRPr lang="en-US" sz="800" dirty="0">
              <a:solidFill>
                <a:srgbClr val="07674F"/>
              </a:solidFill>
            </a:endParaRPr>
          </a:p>
          <a:p>
            <a:pPr indent="-457200"/>
            <a:r>
              <a:rPr lang="en-US" sz="3000" dirty="0">
                <a:solidFill>
                  <a:srgbClr val="07674F"/>
                </a:solidFill>
              </a:rPr>
              <a:t>Compliant with Chancellor’s AB 705 guidelines.</a:t>
            </a:r>
          </a:p>
          <a:p>
            <a:pPr indent="-457200"/>
            <a:r>
              <a:rPr lang="en-US" sz="3000" dirty="0" err="1">
                <a:solidFill>
                  <a:srgbClr val="07674F"/>
                </a:solidFill>
              </a:rPr>
              <a:t>Statway</a:t>
            </a:r>
            <a:r>
              <a:rPr lang="en-US" sz="3000" dirty="0">
                <a:solidFill>
                  <a:srgbClr val="07674F"/>
                </a:solidFill>
              </a:rPr>
              <a:t> + Corequisite course should raise the 29% figure for students with HSGPA &lt; 2.3.</a:t>
            </a:r>
          </a:p>
          <a:p>
            <a:pPr indent="-457200"/>
            <a:r>
              <a:rPr lang="en-US" sz="3000" dirty="0">
                <a:solidFill>
                  <a:srgbClr val="07674F"/>
                </a:solidFill>
              </a:rPr>
              <a:t>Similar approach for </a:t>
            </a:r>
            <a:r>
              <a:rPr lang="en-US" sz="3000" dirty="0" err="1">
                <a:solidFill>
                  <a:srgbClr val="07674F"/>
                </a:solidFill>
              </a:rPr>
              <a:t>Quantway</a:t>
            </a:r>
            <a:r>
              <a:rPr lang="en-US" sz="3000" dirty="0">
                <a:solidFill>
                  <a:srgbClr val="07674F"/>
                </a:solidFill>
              </a:rPr>
              <a:t> courses.</a:t>
            </a:r>
          </a:p>
        </p:txBody>
      </p:sp>
      <p:sp>
        <p:nvSpPr>
          <p:cNvPr id="4" name="Shape 139">
            <a:extLst>
              <a:ext uri="{FF2B5EF4-FFF2-40B4-BE49-F238E27FC236}">
                <a16:creationId xmlns:a16="http://schemas.microsoft.com/office/drawing/2014/main" id="{3198B1A6-01CF-D841-B499-EF157C080D20}"/>
              </a:ext>
            </a:extLst>
          </p:cNvPr>
          <p:cNvSpPr txBox="1">
            <a:spLocks noGrp="1"/>
          </p:cNvSpPr>
          <p:nvPr>
            <p:ph type="title"/>
          </p:nvPr>
        </p:nvSpPr>
        <p:spPr>
          <a:xfrm>
            <a:off x="368390" y="189468"/>
            <a:ext cx="8229600" cy="650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a:solidFill>
                  <a:srgbClr val="07674F"/>
                </a:solidFill>
              </a:rPr>
              <a:t>A Third Option</a:t>
            </a:r>
            <a:endParaRPr dirty="0">
              <a:solidFill>
                <a:srgbClr val="07674F"/>
              </a:solidFill>
            </a:endParaRPr>
          </a:p>
        </p:txBody>
      </p:sp>
    </p:spTree>
    <p:extLst>
      <p:ext uri="{BB962C8B-B14F-4D97-AF65-F5344CB8AC3E}">
        <p14:creationId xmlns:p14="http://schemas.microsoft.com/office/powerpoint/2010/main" val="399770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62C33-9E11-3948-BDB8-91EA5CA68DA8}"/>
              </a:ext>
            </a:extLst>
          </p:cNvPr>
          <p:cNvSpPr>
            <a:spLocks noGrp="1"/>
          </p:cNvSpPr>
          <p:nvPr>
            <p:ph type="title"/>
          </p:nvPr>
        </p:nvSpPr>
        <p:spPr/>
        <p:txBody>
          <a:bodyPr/>
          <a:lstStyle/>
          <a:p>
            <a:r>
              <a:rPr lang="en-US" dirty="0" err="1">
                <a:solidFill>
                  <a:srgbClr val="07674F"/>
                </a:solidFill>
              </a:rPr>
              <a:t>Statway</a:t>
            </a:r>
            <a:r>
              <a:rPr lang="en-US" dirty="0">
                <a:solidFill>
                  <a:srgbClr val="07674F"/>
                </a:solidFill>
              </a:rPr>
              <a:t> College + Optional Corequisite</a:t>
            </a:r>
          </a:p>
        </p:txBody>
      </p:sp>
      <p:sp>
        <p:nvSpPr>
          <p:cNvPr id="3" name="Text Placeholder 2">
            <a:extLst>
              <a:ext uri="{FF2B5EF4-FFF2-40B4-BE49-F238E27FC236}">
                <a16:creationId xmlns:a16="http://schemas.microsoft.com/office/drawing/2014/main" id="{67B7E8E0-C986-704B-8EE7-5518E33B511D}"/>
              </a:ext>
            </a:extLst>
          </p:cNvPr>
          <p:cNvSpPr>
            <a:spLocks noGrp="1"/>
          </p:cNvSpPr>
          <p:nvPr>
            <p:ph type="body" idx="1"/>
          </p:nvPr>
        </p:nvSpPr>
        <p:spPr/>
        <p:txBody>
          <a:bodyPr/>
          <a:lstStyle/>
          <a:p>
            <a:r>
              <a:rPr lang="en-US" sz="2800" dirty="0">
                <a:solidFill>
                  <a:srgbClr val="07674F"/>
                </a:solidFill>
              </a:rPr>
              <a:t>First iteration written and simultaneously piloted during spring semester, 2018.</a:t>
            </a:r>
          </a:p>
          <a:p>
            <a:r>
              <a:rPr lang="en-US" sz="2800" dirty="0">
                <a:solidFill>
                  <a:srgbClr val="07674F"/>
                </a:solidFill>
              </a:rPr>
              <a:t>Small pilot group.</a:t>
            </a:r>
          </a:p>
          <a:p>
            <a:r>
              <a:rPr lang="en-US" sz="2800" dirty="0">
                <a:solidFill>
                  <a:srgbClr val="07674F"/>
                </a:solidFill>
              </a:rPr>
              <a:t>Materials polished and vetted for language and literacy.</a:t>
            </a:r>
          </a:p>
          <a:p>
            <a:r>
              <a:rPr lang="en-US" sz="2800" dirty="0">
                <a:solidFill>
                  <a:srgbClr val="07674F"/>
                </a:solidFill>
              </a:rPr>
              <a:t>Larger Fall 2018 pilot finishing now.</a:t>
            </a:r>
          </a:p>
          <a:p>
            <a:r>
              <a:rPr lang="en-US" sz="2800" dirty="0">
                <a:solidFill>
                  <a:srgbClr val="07674F"/>
                </a:solidFill>
              </a:rPr>
              <a:t>Pilot Instructors to be interviewed and suggestions integrated into course materials.</a:t>
            </a:r>
          </a:p>
          <a:p>
            <a:r>
              <a:rPr lang="en-US" sz="2800" dirty="0">
                <a:solidFill>
                  <a:srgbClr val="07674F"/>
                </a:solidFill>
              </a:rPr>
              <a:t>Primary problem:  Shortening of lessons.</a:t>
            </a:r>
          </a:p>
        </p:txBody>
      </p:sp>
    </p:spTree>
    <p:extLst>
      <p:ext uri="{BB962C8B-B14F-4D97-AF65-F5344CB8AC3E}">
        <p14:creationId xmlns:p14="http://schemas.microsoft.com/office/powerpoint/2010/main" val="267677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68400" y="189475"/>
            <a:ext cx="8508900" cy="650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a:solidFill>
                  <a:srgbClr val="07674F"/>
                </a:solidFill>
              </a:rPr>
              <a:t>Design Principles for Restructuring </a:t>
            </a:r>
            <a:r>
              <a:rPr lang="en-US" dirty="0" err="1">
                <a:solidFill>
                  <a:srgbClr val="07674F"/>
                </a:solidFill>
              </a:rPr>
              <a:t>Statway</a:t>
            </a:r>
            <a:endParaRPr dirty="0">
              <a:solidFill>
                <a:srgbClr val="07674F"/>
              </a:solidFill>
            </a:endParaRPr>
          </a:p>
        </p:txBody>
      </p:sp>
      <p:sp>
        <p:nvSpPr>
          <p:cNvPr id="147" name="Shape 147"/>
          <p:cNvSpPr txBox="1">
            <a:spLocks noGrp="1"/>
          </p:cNvSpPr>
          <p:nvPr>
            <p:ph type="body" idx="1"/>
          </p:nvPr>
        </p:nvSpPr>
        <p:spPr>
          <a:xfrm>
            <a:off x="444843" y="1157101"/>
            <a:ext cx="8229600" cy="5021400"/>
          </a:xfrm>
          <a:prstGeom prst="rect">
            <a:avLst/>
          </a:prstGeom>
        </p:spPr>
        <p:txBody>
          <a:bodyPr spcFirstLastPara="1" wrap="square" lIns="91425" tIns="91425" rIns="91425" bIns="91425" anchor="t" anchorCtr="0">
            <a:noAutofit/>
          </a:bodyPr>
          <a:lstStyle/>
          <a:p>
            <a:pPr>
              <a:buClr>
                <a:srgbClr val="07674F"/>
              </a:buClr>
              <a:buFont typeface="Arial"/>
              <a:buAutoNum type="arabicPeriod"/>
            </a:pPr>
            <a:r>
              <a:rPr lang="en-US" dirty="0">
                <a:solidFill>
                  <a:srgbClr val="07674F"/>
                </a:solidFill>
              </a:rPr>
              <a:t>Maintaining </a:t>
            </a:r>
            <a:r>
              <a:rPr lang="en-US" i="1" dirty="0">
                <a:solidFill>
                  <a:srgbClr val="07674F"/>
                </a:solidFill>
              </a:rPr>
              <a:t>learning outcomes </a:t>
            </a:r>
            <a:r>
              <a:rPr lang="en-US" dirty="0">
                <a:solidFill>
                  <a:srgbClr val="07674F"/>
                </a:solidFill>
              </a:rPr>
              <a:t>AND</a:t>
            </a:r>
            <a:r>
              <a:rPr lang="en-US" i="1" dirty="0">
                <a:solidFill>
                  <a:srgbClr val="07674F"/>
                </a:solidFill>
              </a:rPr>
              <a:t> pedagogical design principles </a:t>
            </a:r>
            <a:r>
              <a:rPr lang="en-US" dirty="0">
                <a:solidFill>
                  <a:srgbClr val="07674F"/>
                </a:solidFill>
              </a:rPr>
              <a:t>while moving from full </a:t>
            </a:r>
            <a:r>
              <a:rPr lang="en-US" dirty="0" err="1">
                <a:solidFill>
                  <a:srgbClr val="07674F"/>
                </a:solidFill>
              </a:rPr>
              <a:t>Statway</a:t>
            </a:r>
            <a:r>
              <a:rPr lang="en-US" dirty="0">
                <a:solidFill>
                  <a:srgbClr val="07674F"/>
                </a:solidFill>
              </a:rPr>
              <a:t> sequence to </a:t>
            </a:r>
            <a:r>
              <a:rPr lang="en-US" dirty="0" err="1">
                <a:solidFill>
                  <a:srgbClr val="07674F"/>
                </a:solidFill>
              </a:rPr>
              <a:t>Statway</a:t>
            </a:r>
            <a:r>
              <a:rPr lang="en-US" dirty="0">
                <a:solidFill>
                  <a:srgbClr val="07674F"/>
                </a:solidFill>
              </a:rPr>
              <a:t> College with Corequisite.</a:t>
            </a:r>
            <a:endParaRPr dirty="0">
              <a:solidFill>
                <a:srgbClr val="07674F"/>
              </a:solidFill>
            </a:endParaRPr>
          </a:p>
          <a:p>
            <a:pPr marL="914400" lvl="1" indent="-355600" rtl="0">
              <a:spcBef>
                <a:spcPts val="0"/>
              </a:spcBef>
              <a:spcAft>
                <a:spcPts val="0"/>
              </a:spcAft>
              <a:buSzPts val="2000"/>
              <a:buAutoNum type="alphaLcPeriod"/>
            </a:pPr>
            <a:r>
              <a:rPr lang="en-US" dirty="0">
                <a:solidFill>
                  <a:srgbClr val="07674F"/>
                </a:solidFill>
              </a:rPr>
              <a:t>In each component (e.g. in both co-requisite and college-level course components)</a:t>
            </a:r>
            <a:endParaRPr sz="600" dirty="0">
              <a:solidFill>
                <a:srgbClr val="07674F"/>
              </a:solidFill>
            </a:endParaRPr>
          </a:p>
          <a:p>
            <a:pPr marL="0" marR="0" lvl="0" indent="0" algn="l" rtl="0">
              <a:lnSpc>
                <a:spcPct val="115000"/>
              </a:lnSpc>
              <a:spcBef>
                <a:spcPts val="1600"/>
              </a:spcBef>
              <a:spcAft>
                <a:spcPts val="0"/>
              </a:spcAft>
              <a:buNone/>
            </a:pPr>
            <a:endParaRPr dirty="0">
              <a:solidFill>
                <a:srgbClr val="07674F"/>
              </a:solidFill>
            </a:endParaRPr>
          </a:p>
          <a:p>
            <a:pPr marL="457200" lvl="0" indent="0" rtl="0">
              <a:spcBef>
                <a:spcPts val="1600"/>
              </a:spcBef>
              <a:spcAft>
                <a:spcPts val="0"/>
              </a:spcAft>
              <a:buNone/>
            </a:pPr>
            <a:endParaRPr sz="600" dirty="0">
              <a:solidFill>
                <a:srgbClr val="07674F"/>
              </a:solidFill>
            </a:endParaRPr>
          </a:p>
          <a:p>
            <a:pPr marL="0" marR="0" lvl="0" indent="0" algn="l" rtl="0">
              <a:lnSpc>
                <a:spcPct val="115000"/>
              </a:lnSpc>
              <a:spcBef>
                <a:spcPts val="1600"/>
              </a:spcBef>
              <a:spcAft>
                <a:spcPts val="0"/>
              </a:spcAft>
              <a:buNone/>
            </a:pPr>
            <a:endParaRPr dirty="0">
              <a:solidFill>
                <a:srgbClr val="07674F"/>
              </a:solidFill>
            </a:endParaRPr>
          </a:p>
          <a:p>
            <a:pPr marL="0" lvl="0" indent="0">
              <a:spcBef>
                <a:spcPts val="1600"/>
              </a:spcBef>
              <a:spcAft>
                <a:spcPts val="1600"/>
              </a:spcAft>
              <a:buNone/>
            </a:pPr>
            <a:endParaRPr dirty="0">
              <a:solidFill>
                <a:srgbClr val="07674F"/>
              </a:solidFill>
            </a:endParaRPr>
          </a:p>
        </p:txBody>
      </p:sp>
      <p:sp>
        <p:nvSpPr>
          <p:cNvPr id="148" name="Shape 148"/>
          <p:cNvSpPr txBox="1"/>
          <p:nvPr/>
        </p:nvSpPr>
        <p:spPr>
          <a:xfrm>
            <a:off x="427725" y="3201695"/>
            <a:ext cx="8508900" cy="1380673"/>
          </a:xfrm>
          <a:prstGeom prst="rect">
            <a:avLst/>
          </a:prstGeom>
          <a:noFill/>
          <a:ln>
            <a:noFill/>
          </a:ln>
        </p:spPr>
        <p:txBody>
          <a:bodyPr spcFirstLastPara="1" wrap="square" lIns="91425" tIns="91425" rIns="91425" bIns="91425" anchor="t" anchorCtr="0">
            <a:noAutofit/>
          </a:bodyPr>
          <a:lstStyle/>
          <a:p>
            <a:pPr marL="457200" lvl="0" indent="-381000" rtl="0">
              <a:lnSpc>
                <a:spcPct val="115000"/>
              </a:lnSpc>
              <a:spcBef>
                <a:spcPts val="480"/>
              </a:spcBef>
              <a:spcAft>
                <a:spcPts val="0"/>
              </a:spcAft>
              <a:buClr>
                <a:srgbClr val="07674F"/>
              </a:buClr>
              <a:buSzPts val="2400"/>
              <a:buAutoNum type="arabicPeriod" startAt="2"/>
            </a:pPr>
            <a:r>
              <a:rPr lang="en-US" sz="2400" i="1" dirty="0">
                <a:solidFill>
                  <a:srgbClr val="07674F"/>
                </a:solidFill>
                <a:latin typeface="Roboto"/>
                <a:ea typeface="Roboto"/>
                <a:cs typeface="Roboto"/>
                <a:sym typeface="Roboto"/>
              </a:rPr>
              <a:t>Flexibility</a:t>
            </a:r>
            <a:r>
              <a:rPr lang="en-US" sz="2400" dirty="0">
                <a:solidFill>
                  <a:srgbClr val="07674F"/>
                </a:solidFill>
                <a:latin typeface="Roboto"/>
                <a:ea typeface="Roboto"/>
                <a:cs typeface="Roboto"/>
                <a:sym typeface="Roboto"/>
              </a:rPr>
              <a:t> of implementation</a:t>
            </a:r>
            <a:endParaRPr sz="2400" dirty="0">
              <a:solidFill>
                <a:srgbClr val="07674F"/>
              </a:solidFill>
              <a:latin typeface="Roboto"/>
              <a:ea typeface="Roboto"/>
              <a:cs typeface="Roboto"/>
              <a:sym typeface="Roboto"/>
            </a:endParaRPr>
          </a:p>
          <a:p>
            <a:pPr marL="914400" lvl="1" indent="-355600" rtl="0">
              <a:lnSpc>
                <a:spcPct val="115000"/>
              </a:lnSpc>
              <a:spcBef>
                <a:spcPts val="0"/>
              </a:spcBef>
              <a:spcAft>
                <a:spcPts val="0"/>
              </a:spcAft>
              <a:buClr>
                <a:srgbClr val="07674F"/>
              </a:buClr>
              <a:buSzPts val="2000"/>
              <a:buAutoNum type="alphaLcPeriod"/>
            </a:pPr>
            <a:r>
              <a:rPr lang="en-US" sz="2000" dirty="0">
                <a:solidFill>
                  <a:srgbClr val="07674F"/>
                </a:solidFill>
                <a:latin typeface="Roboto"/>
                <a:ea typeface="Roboto"/>
                <a:cs typeface="Roboto"/>
                <a:sym typeface="Roboto"/>
              </a:rPr>
              <a:t>Develop resources that can be used in a variety of models</a:t>
            </a:r>
            <a:endParaRPr sz="2000" dirty="0">
              <a:solidFill>
                <a:srgbClr val="07674F"/>
              </a:solidFill>
              <a:latin typeface="Roboto"/>
              <a:ea typeface="Roboto"/>
              <a:cs typeface="Roboto"/>
              <a:sym typeface="Roboto"/>
            </a:endParaRPr>
          </a:p>
          <a:p>
            <a:pPr marL="914400" lvl="1" indent="-355600" rtl="0">
              <a:lnSpc>
                <a:spcPct val="115000"/>
              </a:lnSpc>
              <a:spcBef>
                <a:spcPts val="0"/>
              </a:spcBef>
              <a:spcAft>
                <a:spcPts val="0"/>
              </a:spcAft>
              <a:buClr>
                <a:srgbClr val="07674F"/>
              </a:buClr>
              <a:buSzPts val="2000"/>
              <a:buAutoNum type="alphaLcPeriod"/>
            </a:pPr>
            <a:r>
              <a:rPr lang="en-US" sz="2000" dirty="0">
                <a:solidFill>
                  <a:srgbClr val="07674F"/>
                </a:solidFill>
                <a:latin typeface="Roboto"/>
                <a:ea typeface="Roboto"/>
                <a:cs typeface="Roboto"/>
                <a:sym typeface="Roboto"/>
              </a:rPr>
              <a:t>E.g. Variable credit model</a:t>
            </a:r>
            <a:endParaRPr dirty="0">
              <a:solidFill>
                <a:srgbClr val="07674F"/>
              </a:solidFill>
            </a:endParaRPr>
          </a:p>
        </p:txBody>
      </p:sp>
      <p:sp>
        <p:nvSpPr>
          <p:cNvPr id="149" name="Shape 149"/>
          <p:cNvSpPr txBox="1"/>
          <p:nvPr/>
        </p:nvSpPr>
        <p:spPr>
          <a:xfrm>
            <a:off x="399375" y="4445785"/>
            <a:ext cx="8718000" cy="1030351"/>
          </a:xfrm>
          <a:prstGeom prst="rect">
            <a:avLst/>
          </a:prstGeom>
          <a:noFill/>
          <a:ln>
            <a:noFill/>
          </a:ln>
        </p:spPr>
        <p:txBody>
          <a:bodyPr spcFirstLastPara="1" wrap="square" lIns="91425" tIns="91425" rIns="91425" bIns="91425" anchor="t" anchorCtr="0">
            <a:noAutofit/>
          </a:bodyPr>
          <a:lstStyle/>
          <a:p>
            <a:pPr marL="457200" lvl="0" indent="-381000" rtl="0">
              <a:lnSpc>
                <a:spcPct val="115000"/>
              </a:lnSpc>
              <a:spcBef>
                <a:spcPts val="480"/>
              </a:spcBef>
              <a:spcAft>
                <a:spcPts val="0"/>
              </a:spcAft>
              <a:buClr>
                <a:srgbClr val="07674F"/>
              </a:buClr>
              <a:buSzPts val="2400"/>
              <a:buAutoNum type="arabicPeriod" startAt="3"/>
            </a:pPr>
            <a:r>
              <a:rPr lang="en-US" sz="2400" i="1" dirty="0">
                <a:solidFill>
                  <a:srgbClr val="07674F"/>
                </a:solidFill>
                <a:latin typeface="Roboto"/>
                <a:ea typeface="Roboto"/>
                <a:cs typeface="Roboto"/>
                <a:sym typeface="Roboto"/>
              </a:rPr>
              <a:t>Instructors’ Guides</a:t>
            </a:r>
            <a:r>
              <a:rPr lang="en-US" sz="2400" dirty="0">
                <a:solidFill>
                  <a:srgbClr val="07674F"/>
                </a:solidFill>
                <a:latin typeface="Roboto"/>
                <a:ea typeface="Roboto"/>
                <a:cs typeface="Roboto"/>
                <a:sym typeface="Roboto"/>
              </a:rPr>
              <a:t> for recommended use of materials</a:t>
            </a:r>
            <a:endParaRPr sz="2400" dirty="0">
              <a:solidFill>
                <a:srgbClr val="07674F"/>
              </a:solidFill>
              <a:latin typeface="Roboto"/>
              <a:ea typeface="Roboto"/>
              <a:cs typeface="Roboto"/>
              <a:sym typeface="Roboto"/>
            </a:endParaRPr>
          </a:p>
          <a:p>
            <a:pPr marL="914400" lvl="1" indent="-355600" rtl="0">
              <a:lnSpc>
                <a:spcPct val="115000"/>
              </a:lnSpc>
              <a:spcBef>
                <a:spcPts val="0"/>
              </a:spcBef>
              <a:spcAft>
                <a:spcPts val="0"/>
              </a:spcAft>
              <a:buClr>
                <a:srgbClr val="07674F"/>
              </a:buClr>
              <a:buSzPts val="2000"/>
              <a:buAutoNum type="alphaLcPeriod"/>
            </a:pPr>
            <a:r>
              <a:rPr lang="en-US" sz="2000" dirty="0">
                <a:solidFill>
                  <a:srgbClr val="07674F"/>
                </a:solidFill>
                <a:latin typeface="Roboto"/>
                <a:ea typeface="Roboto"/>
                <a:cs typeface="Roboto"/>
                <a:sym typeface="Roboto"/>
              </a:rPr>
              <a:t>To support known or typical variations of implementation.</a:t>
            </a:r>
            <a:endParaRPr dirty="0">
              <a:solidFill>
                <a:srgbClr val="07674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3E24F-97C2-A443-AFF3-3210360BC7C8}"/>
              </a:ext>
            </a:extLst>
          </p:cNvPr>
          <p:cNvSpPr>
            <a:spLocks noGrp="1"/>
          </p:cNvSpPr>
          <p:nvPr>
            <p:ph type="title"/>
          </p:nvPr>
        </p:nvSpPr>
        <p:spPr>
          <a:xfrm>
            <a:off x="385842" y="828145"/>
            <a:ext cx="8520600" cy="763500"/>
          </a:xfrm>
        </p:spPr>
        <p:txBody>
          <a:bodyPr/>
          <a:lstStyle/>
          <a:p>
            <a:pPr algn="ctr"/>
            <a:r>
              <a:rPr lang="en-US" sz="4000" dirty="0">
                <a:solidFill>
                  <a:schemeClr val="tx1"/>
                </a:solidFill>
              </a:rPr>
              <a:t>1. Maintaining</a:t>
            </a:r>
            <a:r>
              <a:rPr lang="en-US" sz="4000" dirty="0">
                <a:solidFill>
                  <a:srgbClr val="38761D"/>
                </a:solidFill>
              </a:rPr>
              <a:t> </a:t>
            </a:r>
            <a:br>
              <a:rPr lang="en-US" sz="4000" dirty="0">
                <a:solidFill>
                  <a:srgbClr val="38761D"/>
                </a:solidFill>
              </a:rPr>
            </a:br>
            <a:br>
              <a:rPr lang="en-US" sz="4000" dirty="0">
                <a:solidFill>
                  <a:srgbClr val="38761D"/>
                </a:solidFill>
              </a:rPr>
            </a:br>
            <a:r>
              <a:rPr lang="en-US" sz="4000" i="1" dirty="0">
                <a:solidFill>
                  <a:srgbClr val="38761D"/>
                </a:solidFill>
              </a:rPr>
              <a:t>learning outcomes</a:t>
            </a:r>
            <a:br>
              <a:rPr lang="en-US" sz="4000" i="1" dirty="0">
                <a:solidFill>
                  <a:srgbClr val="38761D"/>
                </a:solidFill>
              </a:rPr>
            </a:br>
            <a:br>
              <a:rPr lang="en-US" sz="4000" i="1" dirty="0">
                <a:solidFill>
                  <a:srgbClr val="38761D"/>
                </a:solidFill>
              </a:rPr>
            </a:br>
            <a:r>
              <a:rPr lang="en-US" sz="4000" dirty="0">
                <a:solidFill>
                  <a:schemeClr val="tx1"/>
                </a:solidFill>
              </a:rPr>
              <a:t>AND</a:t>
            </a:r>
            <a:r>
              <a:rPr lang="en-US" sz="4000" dirty="0">
                <a:solidFill>
                  <a:srgbClr val="38761D"/>
                </a:solidFill>
              </a:rPr>
              <a:t> </a:t>
            </a:r>
            <a:br>
              <a:rPr lang="en-US" sz="4000" dirty="0">
                <a:solidFill>
                  <a:srgbClr val="38761D"/>
                </a:solidFill>
              </a:rPr>
            </a:br>
            <a:br>
              <a:rPr lang="en-US" sz="4000" i="1" dirty="0">
                <a:solidFill>
                  <a:srgbClr val="38761D"/>
                </a:solidFill>
              </a:rPr>
            </a:br>
            <a:r>
              <a:rPr lang="en-US" sz="4000" i="1" dirty="0">
                <a:solidFill>
                  <a:srgbClr val="38761D"/>
                </a:solidFill>
              </a:rPr>
              <a:t>pedagogical design principles </a:t>
            </a:r>
            <a:br>
              <a:rPr lang="en-US" sz="4000" i="1" dirty="0">
                <a:solidFill>
                  <a:srgbClr val="38761D"/>
                </a:solidFill>
              </a:rPr>
            </a:br>
            <a:br>
              <a:rPr lang="en-US" sz="4000" i="1" dirty="0">
                <a:solidFill>
                  <a:srgbClr val="38761D"/>
                </a:solidFill>
              </a:rPr>
            </a:br>
            <a:br>
              <a:rPr lang="en-US" sz="4000" dirty="0">
                <a:solidFill>
                  <a:srgbClr val="38761D"/>
                </a:solidFill>
              </a:rPr>
            </a:br>
            <a:br>
              <a:rPr lang="en-US" sz="4000" dirty="0">
                <a:solidFill>
                  <a:srgbClr val="38761D"/>
                </a:solidFill>
              </a:rPr>
            </a:br>
            <a:br>
              <a:rPr lang="en-US" sz="4000" i="1" dirty="0">
                <a:solidFill>
                  <a:srgbClr val="38761D"/>
                </a:solidFill>
              </a:rPr>
            </a:br>
            <a:endParaRPr lang="en-US" sz="4000" dirty="0"/>
          </a:p>
        </p:txBody>
      </p:sp>
    </p:spTree>
    <p:extLst>
      <p:ext uri="{BB962C8B-B14F-4D97-AF65-F5344CB8AC3E}">
        <p14:creationId xmlns:p14="http://schemas.microsoft.com/office/powerpoint/2010/main" val="1715338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09368-7128-BB44-BADF-3D3155062806}"/>
              </a:ext>
            </a:extLst>
          </p:cNvPr>
          <p:cNvSpPr>
            <a:spLocks noGrp="1"/>
          </p:cNvSpPr>
          <p:nvPr>
            <p:ph type="title"/>
          </p:nvPr>
        </p:nvSpPr>
        <p:spPr/>
        <p:txBody>
          <a:bodyPr/>
          <a:lstStyle/>
          <a:p>
            <a:r>
              <a:rPr lang="en-US" dirty="0"/>
              <a:t>Designing </a:t>
            </a:r>
            <a:r>
              <a:rPr lang="en-US" dirty="0" err="1"/>
              <a:t>Statway</a:t>
            </a:r>
            <a:r>
              <a:rPr lang="en-US" dirty="0"/>
              <a:t> College</a:t>
            </a:r>
          </a:p>
        </p:txBody>
      </p:sp>
      <p:sp>
        <p:nvSpPr>
          <p:cNvPr id="3" name="Text Placeholder 2">
            <a:extLst>
              <a:ext uri="{FF2B5EF4-FFF2-40B4-BE49-F238E27FC236}">
                <a16:creationId xmlns:a16="http://schemas.microsoft.com/office/drawing/2014/main" id="{5FD7E03E-1EA0-B34A-B16F-EC8EBFE23542}"/>
              </a:ext>
            </a:extLst>
          </p:cNvPr>
          <p:cNvSpPr>
            <a:spLocks noGrp="1"/>
          </p:cNvSpPr>
          <p:nvPr>
            <p:ph type="body" idx="1"/>
          </p:nvPr>
        </p:nvSpPr>
        <p:spPr>
          <a:xfrm>
            <a:off x="211757" y="1157101"/>
            <a:ext cx="8816740" cy="5021400"/>
          </a:xfrm>
        </p:spPr>
        <p:txBody>
          <a:bodyPr/>
          <a:lstStyle/>
          <a:p>
            <a:r>
              <a:rPr lang="en-US" dirty="0">
                <a:solidFill>
                  <a:srgbClr val="008000"/>
                </a:solidFill>
              </a:rPr>
              <a:t>Learning Outcomes</a:t>
            </a:r>
          </a:p>
          <a:p>
            <a:pPr marL="558800" lvl="1" indent="0">
              <a:buNone/>
            </a:pPr>
            <a:r>
              <a:rPr lang="en-US" sz="2200" dirty="0"/>
              <a:t>	College-level statistics</a:t>
            </a:r>
          </a:p>
          <a:p>
            <a:endParaRPr lang="en-US" dirty="0"/>
          </a:p>
          <a:p>
            <a:r>
              <a:rPr lang="en-US" dirty="0"/>
              <a:t>Pathways </a:t>
            </a:r>
            <a:r>
              <a:rPr lang="en-US" dirty="0">
                <a:solidFill>
                  <a:srgbClr val="008000"/>
                </a:solidFill>
              </a:rPr>
              <a:t>pedagogical design principles</a:t>
            </a:r>
          </a:p>
          <a:p>
            <a:endParaRPr lang="en-US" dirty="0"/>
          </a:p>
          <a:p>
            <a:pPr marL="152400" lvl="0" indent="0">
              <a:spcBef>
                <a:spcPts val="1600"/>
              </a:spcBef>
              <a:buNone/>
            </a:pPr>
            <a:r>
              <a:rPr lang="en-US" dirty="0">
                <a:solidFill>
                  <a:srgbClr val="980000"/>
                </a:solidFill>
              </a:rPr>
              <a:t>TIME</a:t>
            </a:r>
          </a:p>
          <a:p>
            <a:pPr marL="622300" lvl="0" indent="0">
              <a:spcBef>
                <a:spcPts val="1600"/>
              </a:spcBef>
              <a:buNone/>
            </a:pPr>
            <a:r>
              <a:rPr lang="en-US" dirty="0"/>
              <a:t>Balancing content coverage with effective pedagogy (e.g. productive struggle, deliberate practice) with shorter course structures</a:t>
            </a:r>
          </a:p>
          <a:p>
            <a:endParaRPr lang="en-US" dirty="0"/>
          </a:p>
        </p:txBody>
      </p:sp>
    </p:spTree>
    <p:extLst>
      <p:ext uri="{BB962C8B-B14F-4D97-AF65-F5344CB8AC3E}">
        <p14:creationId xmlns:p14="http://schemas.microsoft.com/office/powerpoint/2010/main" val="188719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10" name="Shape 1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US"/>
              <a:t>2</a:t>
            </a:fld>
            <a:endParaRPr/>
          </a:p>
        </p:txBody>
      </p:sp>
      <p:sp>
        <p:nvSpPr>
          <p:cNvPr id="2" name="TextBox 1">
            <a:extLst>
              <a:ext uri="{FF2B5EF4-FFF2-40B4-BE49-F238E27FC236}">
                <a16:creationId xmlns:a16="http://schemas.microsoft.com/office/drawing/2014/main" id="{D0FD8F24-D85F-1243-8F9C-5164FB026C2E}"/>
              </a:ext>
            </a:extLst>
          </p:cNvPr>
          <p:cNvSpPr txBox="1"/>
          <p:nvPr/>
        </p:nvSpPr>
        <p:spPr>
          <a:xfrm>
            <a:off x="410819" y="79514"/>
            <a:ext cx="7368208" cy="1015663"/>
          </a:xfrm>
          <a:prstGeom prst="rect">
            <a:avLst/>
          </a:prstGeom>
          <a:noFill/>
        </p:spPr>
        <p:txBody>
          <a:bodyPr wrap="square" rtlCol="0">
            <a:spAutoFit/>
          </a:bodyPr>
          <a:lstStyle/>
          <a:p>
            <a:r>
              <a:rPr lang="en-US" sz="6000" dirty="0" err="1">
                <a:solidFill>
                  <a:srgbClr val="07674F"/>
                </a:solidFill>
              </a:rPr>
              <a:t>Statway</a:t>
            </a:r>
            <a:r>
              <a:rPr lang="en-US" sz="6000" dirty="0">
                <a:solidFill>
                  <a:srgbClr val="07674F"/>
                </a:solidFill>
              </a:rPr>
              <a:t> and AB 705</a:t>
            </a:r>
          </a:p>
        </p:txBody>
      </p:sp>
      <p:sp>
        <p:nvSpPr>
          <p:cNvPr id="4" name="TextBox 3">
            <a:extLst>
              <a:ext uri="{FF2B5EF4-FFF2-40B4-BE49-F238E27FC236}">
                <a16:creationId xmlns:a16="http://schemas.microsoft.com/office/drawing/2014/main" id="{C4448C86-2210-3846-AA2F-32C4D3F3EAD0}"/>
              </a:ext>
            </a:extLst>
          </p:cNvPr>
          <p:cNvSpPr txBox="1"/>
          <p:nvPr/>
        </p:nvSpPr>
        <p:spPr>
          <a:xfrm>
            <a:off x="410819" y="1095177"/>
            <a:ext cx="8610339" cy="5509200"/>
          </a:xfrm>
          <a:prstGeom prst="rect">
            <a:avLst/>
          </a:prstGeom>
          <a:noFill/>
        </p:spPr>
        <p:txBody>
          <a:bodyPr wrap="square" rtlCol="0">
            <a:spAutoFit/>
          </a:bodyPr>
          <a:lstStyle/>
          <a:p>
            <a:r>
              <a:rPr lang="en-US" sz="3200" dirty="0">
                <a:solidFill>
                  <a:srgbClr val="07674F"/>
                </a:solidFill>
              </a:rPr>
              <a:t>Outcomes:</a:t>
            </a:r>
          </a:p>
          <a:p>
            <a:pPr marL="285750" indent="-285750">
              <a:buFont typeface="Arial" panose="020B0604020202020204" pitchFamily="34" charset="0"/>
              <a:buChar char="•"/>
            </a:pPr>
            <a:r>
              <a:rPr lang="en-US" sz="3200" dirty="0">
                <a:solidFill>
                  <a:srgbClr val="07674F"/>
                </a:solidFill>
              </a:rPr>
              <a:t>Quick overview of consequences AB 705 that affect </a:t>
            </a:r>
            <a:r>
              <a:rPr lang="en-US" sz="3200" dirty="0" err="1">
                <a:solidFill>
                  <a:srgbClr val="07674F"/>
                </a:solidFill>
              </a:rPr>
              <a:t>Statway</a:t>
            </a:r>
            <a:endParaRPr lang="en-US" sz="3200" dirty="0">
              <a:solidFill>
                <a:srgbClr val="07674F"/>
              </a:solidFill>
            </a:endParaRPr>
          </a:p>
          <a:p>
            <a:pPr marL="285750" indent="-285750">
              <a:buFont typeface="Arial" panose="020B0604020202020204" pitchFamily="34" charset="0"/>
              <a:buChar char="•"/>
            </a:pPr>
            <a:r>
              <a:rPr lang="en-US" sz="3200" dirty="0">
                <a:solidFill>
                  <a:srgbClr val="07674F"/>
                </a:solidFill>
              </a:rPr>
              <a:t>Overview of </a:t>
            </a:r>
            <a:r>
              <a:rPr lang="en-US" sz="3200" dirty="0" err="1">
                <a:solidFill>
                  <a:srgbClr val="07674F"/>
                </a:solidFill>
              </a:rPr>
              <a:t>WestEd’s</a:t>
            </a:r>
            <a:r>
              <a:rPr lang="en-US" sz="3200" dirty="0">
                <a:solidFill>
                  <a:srgbClr val="07674F"/>
                </a:solidFill>
              </a:rPr>
              <a:t> efforts to adapt </a:t>
            </a:r>
            <a:r>
              <a:rPr lang="en-US" sz="3200" dirty="0" err="1">
                <a:solidFill>
                  <a:srgbClr val="07674F"/>
                </a:solidFill>
              </a:rPr>
              <a:t>Statway</a:t>
            </a:r>
            <a:r>
              <a:rPr lang="en-US" sz="3200" dirty="0">
                <a:solidFill>
                  <a:srgbClr val="07674F"/>
                </a:solidFill>
              </a:rPr>
              <a:t> curriculum to the latest paradigm under AB 705.</a:t>
            </a:r>
          </a:p>
          <a:p>
            <a:pPr marL="285750" indent="-285750">
              <a:buFont typeface="Arial" panose="020B0604020202020204" pitchFamily="34" charset="0"/>
              <a:buChar char="•"/>
            </a:pPr>
            <a:r>
              <a:rPr lang="en-US" sz="3200" dirty="0">
                <a:solidFill>
                  <a:srgbClr val="07674F"/>
                </a:solidFill>
              </a:rPr>
              <a:t>Describe the design philosophy and structure of new curriculum.</a:t>
            </a:r>
          </a:p>
          <a:p>
            <a:pPr marL="285750" indent="-285750">
              <a:buFont typeface="Arial" panose="020B0604020202020204" pitchFamily="34" charset="0"/>
              <a:buChar char="•"/>
            </a:pPr>
            <a:r>
              <a:rPr lang="en-US" sz="3200" dirty="0">
                <a:solidFill>
                  <a:srgbClr val="07674F"/>
                </a:solidFill>
              </a:rPr>
              <a:t>Provide samples of newly developed preliminary lessons.</a:t>
            </a:r>
          </a:p>
          <a:p>
            <a:pPr marL="285750" indent="-285750">
              <a:buFont typeface="Arial" panose="020B0604020202020204" pitchFamily="34" charset="0"/>
              <a:buChar char="•"/>
            </a:pPr>
            <a:r>
              <a:rPr lang="en-US" sz="3200" dirty="0">
                <a:solidFill>
                  <a:srgbClr val="07674F"/>
                </a:solidFill>
              </a:rPr>
              <a:t>Most of all:  ANSWER YOUR QUESTIONS!</a:t>
            </a:r>
          </a:p>
        </p:txBody>
      </p:sp>
    </p:spTree>
    <p:extLst>
      <p:ext uri="{BB962C8B-B14F-4D97-AF65-F5344CB8AC3E}">
        <p14:creationId xmlns:p14="http://schemas.microsoft.com/office/powerpoint/2010/main" val="86396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368390" y="189468"/>
            <a:ext cx="8229600" cy="650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a:t>Designing </a:t>
            </a:r>
            <a:r>
              <a:rPr lang="en-US" dirty="0" err="1"/>
              <a:t>Statway</a:t>
            </a:r>
            <a:r>
              <a:rPr lang="en-US" dirty="0"/>
              <a:t> College</a:t>
            </a:r>
            <a:endParaRPr dirty="0"/>
          </a:p>
        </p:txBody>
      </p:sp>
      <p:sp>
        <p:nvSpPr>
          <p:cNvPr id="324" name="Shape 324"/>
          <p:cNvSpPr txBox="1">
            <a:spLocks noGrp="1"/>
          </p:cNvSpPr>
          <p:nvPr>
            <p:ph type="body" idx="1"/>
          </p:nvPr>
        </p:nvSpPr>
        <p:spPr>
          <a:xfrm>
            <a:off x="457200" y="1297781"/>
            <a:ext cx="8229600" cy="5021400"/>
          </a:xfrm>
          <a:prstGeom prst="rect">
            <a:avLst/>
          </a:prstGeom>
        </p:spPr>
        <p:txBody>
          <a:bodyPr spcFirstLastPara="1" wrap="square" lIns="91425" tIns="91425" rIns="91425" bIns="91425" anchor="t" anchorCtr="0">
            <a:noAutofit/>
          </a:bodyPr>
          <a:lstStyle/>
          <a:p>
            <a:pPr marL="495300" indent="-342900">
              <a:spcAft>
                <a:spcPts val="400"/>
              </a:spcAft>
            </a:pPr>
            <a:r>
              <a:rPr lang="en-US" sz="2800" dirty="0"/>
              <a:t>Original </a:t>
            </a:r>
            <a:r>
              <a:rPr lang="en-US" sz="2800" dirty="0" err="1"/>
              <a:t>Statway</a:t>
            </a:r>
            <a:r>
              <a:rPr lang="en-US" sz="2800" dirty="0"/>
              <a:t> Pathway: 74 lessons across 11 modules</a:t>
            </a:r>
          </a:p>
          <a:p>
            <a:pPr marL="952500" lvl="1" indent="-342900">
              <a:spcAft>
                <a:spcPts val="400"/>
              </a:spcAft>
            </a:pPr>
            <a:r>
              <a:rPr lang="en-US" sz="2800" dirty="0"/>
              <a:t>Needed to extract all college level components first for </a:t>
            </a:r>
            <a:r>
              <a:rPr lang="en-US" sz="2800" dirty="0" err="1">
                <a:solidFill>
                  <a:srgbClr val="008000"/>
                </a:solidFill>
              </a:rPr>
              <a:t>Statway</a:t>
            </a:r>
            <a:r>
              <a:rPr lang="en-US" sz="2800" dirty="0">
                <a:solidFill>
                  <a:srgbClr val="008000"/>
                </a:solidFill>
              </a:rPr>
              <a:t> College</a:t>
            </a:r>
          </a:p>
          <a:p>
            <a:pPr marL="952500" lvl="1" indent="-342900">
              <a:spcAft>
                <a:spcPts val="400"/>
              </a:spcAft>
            </a:pPr>
            <a:r>
              <a:rPr lang="en-US" sz="2800" dirty="0"/>
              <a:t>Then we could create supporting lessons for </a:t>
            </a:r>
            <a:r>
              <a:rPr lang="en-US" sz="2800" dirty="0" err="1">
                <a:solidFill>
                  <a:srgbClr val="008000"/>
                </a:solidFill>
              </a:rPr>
              <a:t>Statway</a:t>
            </a:r>
            <a:r>
              <a:rPr lang="en-US" sz="2800" dirty="0">
                <a:solidFill>
                  <a:srgbClr val="008000"/>
                </a:solidFill>
              </a:rPr>
              <a:t> Corequisite</a:t>
            </a:r>
          </a:p>
          <a:p>
            <a:pPr marL="495300" indent="-342900">
              <a:spcAft>
                <a:spcPts val="400"/>
              </a:spcAft>
            </a:pPr>
            <a:r>
              <a:rPr lang="en-US" sz="2800" dirty="0"/>
              <a:t>HOW IS THIS POSSIBLE?</a:t>
            </a:r>
          </a:p>
          <a:p>
            <a:pPr marL="342900" lvl="0" indent="-190500">
              <a:spcBef>
                <a:spcPts val="480"/>
              </a:spcBef>
              <a:spcAft>
                <a:spcPts val="16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368390" y="189468"/>
            <a:ext cx="8229600" cy="650100"/>
          </a:xfrm>
          <a:prstGeom prst="rect">
            <a:avLst/>
          </a:prstGeom>
        </p:spPr>
        <p:txBody>
          <a:bodyPr spcFirstLastPara="1" wrap="square" lIns="91425" tIns="91425" rIns="91425" bIns="91425" anchor="ctr" anchorCtr="0">
            <a:noAutofit/>
          </a:bodyPr>
          <a:lstStyle/>
          <a:p>
            <a:pPr lvl="0"/>
            <a:r>
              <a:rPr lang="en-US" dirty="0"/>
              <a:t>Designing </a:t>
            </a:r>
            <a:r>
              <a:rPr lang="en-US" dirty="0" err="1"/>
              <a:t>Statway</a:t>
            </a:r>
            <a:r>
              <a:rPr lang="en-US" dirty="0"/>
              <a:t> College</a:t>
            </a:r>
            <a:endParaRPr dirty="0"/>
          </a:p>
        </p:txBody>
      </p:sp>
      <p:sp>
        <p:nvSpPr>
          <p:cNvPr id="324" name="Shape 324"/>
          <p:cNvSpPr txBox="1">
            <a:spLocks noGrp="1"/>
          </p:cNvSpPr>
          <p:nvPr>
            <p:ph type="body" idx="1"/>
          </p:nvPr>
        </p:nvSpPr>
        <p:spPr>
          <a:xfrm>
            <a:off x="228601" y="1082150"/>
            <a:ext cx="8915399" cy="5700899"/>
          </a:xfrm>
          <a:prstGeom prst="rect">
            <a:avLst/>
          </a:prstGeom>
        </p:spPr>
        <p:txBody>
          <a:bodyPr spcFirstLastPara="1" wrap="square" lIns="91425" tIns="91425" rIns="91425" bIns="91425" anchor="t" anchorCtr="0">
            <a:noAutofit/>
          </a:bodyPr>
          <a:lstStyle/>
          <a:p>
            <a:pPr marL="495300" indent="-342900">
              <a:lnSpc>
                <a:spcPct val="100000"/>
              </a:lnSpc>
              <a:spcBef>
                <a:spcPts val="0"/>
              </a:spcBef>
              <a:spcAft>
                <a:spcPts val="600"/>
              </a:spcAft>
            </a:pPr>
            <a:r>
              <a:rPr lang="en-US" sz="2800" dirty="0">
                <a:solidFill>
                  <a:srgbClr val="07674F"/>
                </a:solidFill>
              </a:rPr>
              <a:t>Contact hours (~45 hours = 3 unit semester course)</a:t>
            </a:r>
          </a:p>
          <a:p>
            <a:pPr marL="495300" indent="-342900">
              <a:lnSpc>
                <a:spcPct val="100000"/>
              </a:lnSpc>
              <a:spcBef>
                <a:spcPts val="0"/>
              </a:spcBef>
              <a:spcAft>
                <a:spcPts val="600"/>
              </a:spcAft>
            </a:pPr>
            <a:r>
              <a:rPr lang="en-US" sz="2800" dirty="0">
                <a:solidFill>
                  <a:srgbClr val="07674F"/>
                </a:solidFill>
              </a:rPr>
              <a:t>Could have up to 45 lessons, but even that may be too many.</a:t>
            </a:r>
          </a:p>
          <a:p>
            <a:pPr marL="952500" lvl="1" indent="-342900">
              <a:lnSpc>
                <a:spcPct val="100000"/>
              </a:lnSpc>
              <a:spcBef>
                <a:spcPts val="0"/>
              </a:spcBef>
              <a:spcAft>
                <a:spcPts val="600"/>
              </a:spcAft>
            </a:pPr>
            <a:r>
              <a:rPr lang="en-US" sz="2800" dirty="0">
                <a:solidFill>
                  <a:srgbClr val="07674F"/>
                </a:solidFill>
              </a:rPr>
              <a:t>Need wiggle room for review days, assessments, etc.</a:t>
            </a:r>
          </a:p>
          <a:p>
            <a:pPr marL="495300" indent="-342900">
              <a:lnSpc>
                <a:spcPct val="100000"/>
              </a:lnSpc>
              <a:spcBef>
                <a:spcPts val="0"/>
              </a:spcBef>
              <a:spcAft>
                <a:spcPts val="600"/>
              </a:spcAft>
            </a:pPr>
            <a:r>
              <a:rPr lang="en-US" sz="2800" dirty="0">
                <a:solidFill>
                  <a:srgbClr val="07674F"/>
                </a:solidFill>
              </a:rPr>
              <a:t>Started with module and lesson structure</a:t>
            </a:r>
          </a:p>
          <a:p>
            <a:pPr marL="952500" lvl="1" indent="-342900">
              <a:lnSpc>
                <a:spcPct val="100000"/>
              </a:lnSpc>
              <a:spcBef>
                <a:spcPts val="0"/>
              </a:spcBef>
              <a:spcAft>
                <a:spcPts val="600"/>
              </a:spcAft>
            </a:pPr>
            <a:r>
              <a:rPr lang="en-US" sz="2800" dirty="0">
                <a:solidFill>
                  <a:srgbClr val="07674F"/>
                </a:solidFill>
              </a:rPr>
              <a:t>What is the ideal college-level “Intro to Statistics” structure?</a:t>
            </a:r>
          </a:p>
          <a:p>
            <a:pPr marL="495300" indent="-342900">
              <a:lnSpc>
                <a:spcPct val="100000"/>
              </a:lnSpc>
              <a:spcBef>
                <a:spcPts val="0"/>
              </a:spcBef>
              <a:spcAft>
                <a:spcPts val="600"/>
              </a:spcAft>
            </a:pPr>
            <a:r>
              <a:rPr lang="en-US" sz="2800" dirty="0">
                <a:solidFill>
                  <a:srgbClr val="07674F"/>
                </a:solidFill>
              </a:rPr>
              <a:t>Narrowed to 7 modules, 37 lessons (8 optional)</a:t>
            </a:r>
          </a:p>
          <a:p>
            <a:pPr marL="952500" lvl="1" indent="-342900">
              <a:lnSpc>
                <a:spcPct val="100000"/>
              </a:lnSpc>
              <a:spcBef>
                <a:spcPts val="0"/>
              </a:spcBef>
              <a:spcAft>
                <a:spcPts val="600"/>
              </a:spcAft>
            </a:pPr>
            <a:r>
              <a:rPr lang="en-US" sz="2800" dirty="0">
                <a:solidFill>
                  <a:srgbClr val="07674F"/>
                </a:solidFill>
              </a:rPr>
              <a:t>Ensure needed Learning Outcomes are covered</a:t>
            </a:r>
          </a:p>
          <a:p>
            <a:pPr marL="952500" lvl="1" indent="-342900">
              <a:lnSpc>
                <a:spcPct val="100000"/>
              </a:lnSpc>
              <a:spcBef>
                <a:spcPts val="0"/>
              </a:spcBef>
              <a:spcAft>
                <a:spcPts val="600"/>
              </a:spcAft>
            </a:pPr>
            <a:r>
              <a:rPr lang="en-US" sz="2800" dirty="0">
                <a:solidFill>
                  <a:srgbClr val="07674F"/>
                </a:solidFill>
              </a:rPr>
              <a:t>Ensuring transferability</a:t>
            </a:r>
          </a:p>
          <a:p>
            <a:pPr marL="342900" lvl="0" indent="-190500">
              <a:spcBef>
                <a:spcPts val="480"/>
              </a:spcBef>
              <a:spcAft>
                <a:spcPts val="1600"/>
              </a:spcAft>
              <a:buNone/>
            </a:pPr>
            <a:endParaRPr sz="2800" dirty="0">
              <a:solidFill>
                <a:srgbClr val="07674F"/>
              </a:solidFill>
            </a:endParaRPr>
          </a:p>
        </p:txBody>
      </p:sp>
    </p:spTree>
    <p:extLst>
      <p:ext uri="{BB962C8B-B14F-4D97-AF65-F5344CB8AC3E}">
        <p14:creationId xmlns:p14="http://schemas.microsoft.com/office/powerpoint/2010/main" val="362107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24">
                                            <p:txEl>
                                              <p:pRg st="1" end="1"/>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2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4">
                                            <p:txEl>
                                              <p:pRg st="4" end="4"/>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2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4">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4">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324">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324">
                                            <p:txEl>
                                              <p:pRg st="5" end="5"/>
                                            </p:txEl>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324">
                                            <p:txEl>
                                              <p:pRg st="6" end="6"/>
                                            </p:txEl>
                                          </p:spTgt>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3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uiExpand="1" build="p"/>
      <p:bldP spid="324" grpId="1"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368390" y="189468"/>
            <a:ext cx="8229600" cy="650100"/>
          </a:xfrm>
          <a:prstGeom prst="rect">
            <a:avLst/>
          </a:prstGeom>
        </p:spPr>
        <p:txBody>
          <a:bodyPr spcFirstLastPara="1" wrap="square" lIns="91425" tIns="91425" rIns="91425" bIns="91425" anchor="ctr" anchorCtr="0">
            <a:noAutofit/>
          </a:bodyPr>
          <a:lstStyle/>
          <a:p>
            <a:pPr lvl="0"/>
            <a:r>
              <a:rPr lang="en-US" dirty="0"/>
              <a:t>Designing </a:t>
            </a:r>
            <a:r>
              <a:rPr lang="en-US" dirty="0" err="1"/>
              <a:t>Statway</a:t>
            </a:r>
            <a:r>
              <a:rPr lang="en-US" dirty="0"/>
              <a:t> College</a:t>
            </a:r>
            <a:endParaRPr dirty="0"/>
          </a:p>
        </p:txBody>
      </p:sp>
      <p:sp>
        <p:nvSpPr>
          <p:cNvPr id="324" name="Shape 324"/>
          <p:cNvSpPr txBox="1">
            <a:spLocks noGrp="1"/>
          </p:cNvSpPr>
          <p:nvPr>
            <p:ph type="body" idx="1"/>
          </p:nvPr>
        </p:nvSpPr>
        <p:spPr>
          <a:xfrm>
            <a:off x="457200" y="1157101"/>
            <a:ext cx="8229600" cy="5021400"/>
          </a:xfrm>
          <a:prstGeom prst="rect">
            <a:avLst/>
          </a:prstGeom>
        </p:spPr>
        <p:txBody>
          <a:bodyPr spcFirstLastPara="1" wrap="square" lIns="91425" tIns="91425" rIns="91425" bIns="91425" anchor="t" anchorCtr="0">
            <a:noAutofit/>
          </a:bodyPr>
          <a:lstStyle/>
          <a:p>
            <a:pPr marL="609600" indent="-457200"/>
            <a:r>
              <a:rPr lang="en-US" sz="2800" dirty="0">
                <a:solidFill>
                  <a:srgbClr val="07674F"/>
                </a:solidFill>
              </a:rPr>
              <a:t>What </a:t>
            </a:r>
            <a:r>
              <a:rPr lang="en-US" sz="2800" dirty="0" err="1">
                <a:solidFill>
                  <a:srgbClr val="07674F"/>
                </a:solidFill>
              </a:rPr>
              <a:t>Statway</a:t>
            </a:r>
            <a:r>
              <a:rPr lang="en-US" sz="2800" dirty="0">
                <a:solidFill>
                  <a:srgbClr val="07674F"/>
                </a:solidFill>
              </a:rPr>
              <a:t> lessons mapped onto the new structure? E.g. 1-to-1.</a:t>
            </a:r>
          </a:p>
          <a:p>
            <a:pPr marL="609600" indent="-457200"/>
            <a:r>
              <a:rPr lang="en-US" sz="2800" dirty="0">
                <a:solidFill>
                  <a:srgbClr val="07674F"/>
                </a:solidFill>
              </a:rPr>
              <a:t>What </a:t>
            </a:r>
            <a:r>
              <a:rPr lang="en-US" sz="2800" dirty="0" err="1">
                <a:solidFill>
                  <a:srgbClr val="07674F"/>
                </a:solidFill>
              </a:rPr>
              <a:t>Statway</a:t>
            </a:r>
            <a:r>
              <a:rPr lang="en-US" sz="2800" dirty="0">
                <a:solidFill>
                  <a:srgbClr val="07674F"/>
                </a:solidFill>
              </a:rPr>
              <a:t> lessons could be combined to create the new lessons? E.g. 2-to-1 or 3-to-1</a:t>
            </a:r>
          </a:p>
          <a:p>
            <a:pPr marL="609600" indent="-457200"/>
            <a:r>
              <a:rPr lang="en-US" sz="2800" dirty="0">
                <a:solidFill>
                  <a:srgbClr val="07674F"/>
                </a:solidFill>
              </a:rPr>
              <a:t>Which should be fully removed or recycled into the Corequisite?</a:t>
            </a:r>
          </a:p>
          <a:p>
            <a:pPr marL="609600" indent="-457200"/>
            <a:r>
              <a:rPr lang="en-US" sz="2800" dirty="0">
                <a:solidFill>
                  <a:srgbClr val="07674F"/>
                </a:solidFill>
              </a:rPr>
              <a:t>What new content had to be created?</a:t>
            </a:r>
          </a:p>
          <a:p>
            <a:pPr marL="342900" lvl="0" indent="-190500">
              <a:spcBef>
                <a:spcPts val="480"/>
              </a:spcBef>
              <a:spcAft>
                <a:spcPts val="1600"/>
              </a:spcAft>
              <a:buNone/>
            </a:pPr>
            <a:endParaRPr dirty="0">
              <a:solidFill>
                <a:srgbClr val="07674F"/>
              </a:solidFill>
            </a:endParaRPr>
          </a:p>
        </p:txBody>
      </p:sp>
    </p:spTree>
    <p:extLst>
      <p:ext uri="{BB962C8B-B14F-4D97-AF65-F5344CB8AC3E}">
        <p14:creationId xmlns:p14="http://schemas.microsoft.com/office/powerpoint/2010/main" val="77520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BE9CD-D1CE-044F-9BC1-7D5A39A0A45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76D9D2D-84A1-B045-9904-2851D384A63A}"/>
              </a:ext>
            </a:extLst>
          </p:cNvPr>
          <p:cNvSpPr>
            <a:spLocks noGrp="1"/>
          </p:cNvSpPr>
          <p:nvPr>
            <p:ph type="body" idx="1"/>
          </p:nvPr>
        </p:nvSpPr>
        <p:spPr/>
        <p:txBody>
          <a:bodyPr/>
          <a:lstStyle/>
          <a:p>
            <a:endParaRPr lang="en-US"/>
          </a:p>
        </p:txBody>
      </p:sp>
      <p:pic>
        <p:nvPicPr>
          <p:cNvPr id="7" name="Picture 6">
            <a:extLst>
              <a:ext uri="{FF2B5EF4-FFF2-40B4-BE49-F238E27FC236}">
                <a16:creationId xmlns:a16="http://schemas.microsoft.com/office/drawing/2014/main" id="{63AB6AD1-6FB4-5949-9B1D-0FDC67CEE0A8}"/>
              </a:ext>
            </a:extLst>
          </p:cNvPr>
          <p:cNvPicPr>
            <a:picLocks noChangeAspect="1"/>
          </p:cNvPicPr>
          <p:nvPr/>
        </p:nvPicPr>
        <p:blipFill>
          <a:blip r:embed="rId2"/>
          <a:stretch>
            <a:fillRect/>
          </a:stretch>
        </p:blipFill>
        <p:spPr>
          <a:xfrm>
            <a:off x="-12357" y="-1"/>
            <a:ext cx="9144000" cy="6326211"/>
          </a:xfrm>
          <a:prstGeom prst="rect">
            <a:avLst/>
          </a:prstGeom>
        </p:spPr>
      </p:pic>
    </p:spTree>
    <p:extLst>
      <p:ext uri="{BB962C8B-B14F-4D97-AF65-F5344CB8AC3E}">
        <p14:creationId xmlns:p14="http://schemas.microsoft.com/office/powerpoint/2010/main" val="1268617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368390" y="189468"/>
            <a:ext cx="8229600" cy="650100"/>
          </a:xfrm>
          <a:prstGeom prst="rect">
            <a:avLst/>
          </a:prstGeom>
        </p:spPr>
        <p:txBody>
          <a:bodyPr spcFirstLastPara="1" wrap="square" lIns="91425" tIns="91425" rIns="91425" bIns="91425" anchor="ctr" anchorCtr="0">
            <a:noAutofit/>
          </a:bodyPr>
          <a:lstStyle/>
          <a:p>
            <a:pPr marL="76200" lvl="0" rtl="0">
              <a:lnSpc>
                <a:spcPct val="115000"/>
              </a:lnSpc>
              <a:spcBef>
                <a:spcPts val="480"/>
              </a:spcBef>
              <a:spcAft>
                <a:spcPts val="0"/>
              </a:spcAft>
              <a:buClr>
                <a:schemeClr val="dk1"/>
              </a:buClr>
              <a:buSzPts val="2400"/>
            </a:pPr>
            <a:r>
              <a:rPr lang="en-US" sz="2400" b="0" dirty="0">
                <a:solidFill>
                  <a:schemeClr val="dk1"/>
                </a:solidFill>
                <a:latin typeface="Roboto"/>
                <a:ea typeface="Roboto"/>
                <a:cs typeface="Roboto"/>
                <a:sym typeface="Roboto"/>
              </a:rPr>
              <a:t>Maintaining </a:t>
            </a:r>
            <a:r>
              <a:rPr lang="en-US" sz="2400" b="0" i="1" dirty="0">
                <a:solidFill>
                  <a:srgbClr val="008000"/>
                </a:solidFill>
                <a:sym typeface="Roboto"/>
              </a:rPr>
              <a:t>pedagogical design principles</a:t>
            </a:r>
            <a:endParaRPr dirty="0">
              <a:solidFill>
                <a:srgbClr val="008000"/>
              </a:solidFill>
            </a:endParaRPr>
          </a:p>
        </p:txBody>
      </p:sp>
      <p:sp>
        <p:nvSpPr>
          <p:cNvPr id="331" name="Shape 331"/>
          <p:cNvSpPr txBox="1">
            <a:spLocks noGrp="1"/>
          </p:cNvSpPr>
          <p:nvPr>
            <p:ph type="body" idx="1"/>
          </p:nvPr>
        </p:nvSpPr>
        <p:spPr>
          <a:xfrm>
            <a:off x="383058" y="1157101"/>
            <a:ext cx="8686800" cy="5021400"/>
          </a:xfrm>
          <a:prstGeom prst="rect">
            <a:avLst/>
          </a:prstGeom>
        </p:spPr>
        <p:txBody>
          <a:bodyPr spcFirstLastPara="1" wrap="square" lIns="91425" tIns="91425" rIns="91425" bIns="91425" anchor="t" anchorCtr="0">
            <a:noAutofit/>
          </a:bodyPr>
          <a:lstStyle/>
          <a:p>
            <a:pPr marL="342900" lvl="0" indent="-190500">
              <a:spcBef>
                <a:spcPts val="480"/>
              </a:spcBef>
              <a:spcAft>
                <a:spcPts val="0"/>
              </a:spcAft>
              <a:buNone/>
            </a:pPr>
            <a:r>
              <a:rPr lang="en-US" dirty="0"/>
              <a:t>This was even harder than the content selection.</a:t>
            </a:r>
          </a:p>
          <a:p>
            <a:pPr marL="342900" lvl="0" indent="-190500">
              <a:spcBef>
                <a:spcPts val="480"/>
              </a:spcBef>
              <a:spcAft>
                <a:spcPts val="0"/>
              </a:spcAft>
              <a:buNone/>
            </a:pPr>
            <a:endParaRPr lang="en-US" dirty="0"/>
          </a:p>
          <a:p>
            <a:pPr marL="342900" indent="-190500">
              <a:spcBef>
                <a:spcPts val="1600"/>
              </a:spcBef>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pSp>
        <p:nvGrpSpPr>
          <p:cNvPr id="155" name="Shape 155"/>
          <p:cNvGrpSpPr/>
          <p:nvPr/>
        </p:nvGrpSpPr>
        <p:grpSpPr>
          <a:xfrm>
            <a:off x="2355007" y="800094"/>
            <a:ext cx="4419600" cy="5257800"/>
            <a:chOff x="2322032" y="822319"/>
            <a:chExt cx="4419600" cy="5257800"/>
          </a:xfrm>
        </p:grpSpPr>
        <p:sp>
          <p:nvSpPr>
            <p:cNvPr id="156" name="Shape 156"/>
            <p:cNvSpPr/>
            <p:nvPr/>
          </p:nvSpPr>
          <p:spPr>
            <a:xfrm>
              <a:off x="2322032" y="822319"/>
              <a:ext cx="4419600" cy="3352800"/>
            </a:xfrm>
            <a:prstGeom prst="roundRect">
              <a:avLst>
                <a:gd name="adj" fmla="val 16667"/>
              </a:avLst>
            </a:prstGeom>
            <a:solidFill>
              <a:srgbClr val="C9DA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Shape 157"/>
            <p:cNvSpPr/>
            <p:nvPr/>
          </p:nvSpPr>
          <p:spPr>
            <a:xfrm>
              <a:off x="2552700" y="2346318"/>
              <a:ext cx="1981200" cy="1616100"/>
            </a:xfrm>
            <a:prstGeom prst="roundRect">
              <a:avLst>
                <a:gd name="adj" fmla="val 16667"/>
              </a:avLst>
            </a:prstGeom>
            <a:solidFill>
              <a:srgbClr val="0B53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err="1">
                  <a:solidFill>
                    <a:srgbClr val="FFFFFF"/>
                  </a:solidFill>
                  <a:latin typeface="Calibri"/>
                  <a:ea typeface="Calibri"/>
                  <a:cs typeface="Calibri"/>
                  <a:sym typeface="Calibri"/>
                </a:rPr>
                <a:t>Statway</a:t>
              </a:r>
              <a:br>
                <a:rPr lang="en-US" sz="2400" dirty="0">
                  <a:solidFill>
                    <a:srgbClr val="FFFFFF"/>
                  </a:solidFill>
                  <a:latin typeface="Calibri"/>
                  <a:ea typeface="Calibri"/>
                  <a:cs typeface="Calibri"/>
                  <a:sym typeface="Calibri"/>
                </a:rPr>
              </a:br>
              <a:r>
                <a:rPr lang="en-US" sz="2400" dirty="0">
                  <a:solidFill>
                    <a:srgbClr val="FFFFFF"/>
                  </a:solidFill>
                  <a:latin typeface="Calibri"/>
                  <a:ea typeface="Calibri"/>
                  <a:cs typeface="Calibri"/>
                  <a:sym typeface="Calibri"/>
                </a:rPr>
                <a:t>Curricula</a:t>
              </a:r>
              <a:endParaRPr sz="2400" dirty="0">
                <a:solidFill>
                  <a:srgbClr val="FFFFFF"/>
                </a:solidFill>
                <a:latin typeface="Calibri"/>
                <a:ea typeface="Calibri"/>
                <a:cs typeface="Calibri"/>
                <a:sym typeface="Calibri"/>
              </a:endParaRPr>
            </a:p>
          </p:txBody>
        </p:sp>
        <p:sp>
          <p:nvSpPr>
            <p:cNvPr id="158" name="Shape 158"/>
            <p:cNvSpPr/>
            <p:nvPr/>
          </p:nvSpPr>
          <p:spPr>
            <a:xfrm>
              <a:off x="4610100" y="2346318"/>
              <a:ext cx="1905000" cy="1616100"/>
            </a:xfrm>
            <a:prstGeom prst="roundRect">
              <a:avLst>
                <a:gd name="adj" fmla="val 16667"/>
              </a:avLst>
            </a:prstGeom>
            <a:solidFill>
              <a:srgbClr val="0B53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FFFFF"/>
                  </a:solidFill>
                  <a:latin typeface="Calibri"/>
                  <a:ea typeface="Calibri"/>
                  <a:cs typeface="Calibri"/>
                  <a:sym typeface="Calibri"/>
                </a:rPr>
                <a:t>Pathways Pedagogy</a:t>
              </a:r>
              <a:endParaRPr sz="2400">
                <a:solidFill>
                  <a:srgbClr val="FFFFFF"/>
                </a:solidFill>
                <a:latin typeface="Calibri"/>
                <a:ea typeface="Calibri"/>
                <a:cs typeface="Calibri"/>
                <a:sym typeface="Calibri"/>
              </a:endParaRPr>
            </a:p>
          </p:txBody>
        </p:sp>
        <p:sp>
          <p:nvSpPr>
            <p:cNvPr id="159" name="Shape 159"/>
            <p:cNvSpPr/>
            <p:nvPr/>
          </p:nvSpPr>
          <p:spPr>
            <a:xfrm>
              <a:off x="4038600" y="3717919"/>
              <a:ext cx="1066800" cy="914400"/>
            </a:xfrm>
            <a:prstGeom prst="upArrow">
              <a:avLst>
                <a:gd name="adj1" fmla="val 50000"/>
                <a:gd name="adj2" fmla="val 48227"/>
              </a:avLst>
            </a:prstGeom>
            <a:solidFill>
              <a:srgbClr val="008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 name="Shape 160"/>
            <p:cNvSpPr txBox="1"/>
            <p:nvPr/>
          </p:nvSpPr>
          <p:spPr>
            <a:xfrm>
              <a:off x="2511475" y="1003225"/>
              <a:ext cx="4040700" cy="1343100"/>
            </a:xfrm>
            <a:prstGeom prst="rect">
              <a:avLst/>
            </a:prstGeom>
            <a:solidFill>
              <a:srgbClr val="C9DAF8"/>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dirty="0">
                  <a:latin typeface="Open Sans"/>
                  <a:ea typeface="Open Sans"/>
                  <a:cs typeface="Open Sans"/>
                  <a:sym typeface="Open Sans"/>
                </a:rPr>
                <a:t>Learning Opportunities</a:t>
              </a:r>
              <a:endParaRPr dirty="0">
                <a:latin typeface="Open Sans"/>
                <a:ea typeface="Open Sans"/>
                <a:cs typeface="Open Sans"/>
                <a:sym typeface="Open Sans"/>
              </a:endParaRPr>
            </a:p>
            <a:p>
              <a:pPr marL="0" marR="0" lvl="0" indent="0" algn="ctr" rtl="0">
                <a:spcBef>
                  <a:spcPts val="0"/>
                </a:spcBef>
                <a:spcAft>
                  <a:spcPts val="0"/>
                </a:spcAft>
                <a:buNone/>
              </a:pPr>
              <a:r>
                <a:rPr lang="en-US" sz="2000" dirty="0">
                  <a:latin typeface="Open Sans"/>
                  <a:ea typeface="Open Sans"/>
                  <a:cs typeface="Open Sans"/>
                  <a:sym typeface="Open Sans"/>
                </a:rPr>
                <a:t>Productive Struggle</a:t>
              </a:r>
              <a:endParaRPr dirty="0">
                <a:latin typeface="Open Sans"/>
                <a:ea typeface="Open Sans"/>
                <a:cs typeface="Open Sans"/>
                <a:sym typeface="Open Sans"/>
              </a:endParaRPr>
            </a:p>
            <a:p>
              <a:pPr marL="0" marR="0" lvl="0" indent="0" algn="ctr" rtl="0">
                <a:spcBef>
                  <a:spcPts val="0"/>
                </a:spcBef>
                <a:spcAft>
                  <a:spcPts val="0"/>
                </a:spcAft>
                <a:buNone/>
              </a:pPr>
              <a:r>
                <a:rPr lang="en-US" sz="2000" dirty="0">
                  <a:latin typeface="Open Sans"/>
                  <a:ea typeface="Open Sans"/>
                  <a:cs typeface="Open Sans"/>
                  <a:sym typeface="Open Sans"/>
                </a:rPr>
                <a:t>Explicit Connections</a:t>
              </a:r>
              <a:endParaRPr dirty="0">
                <a:latin typeface="Open Sans"/>
                <a:ea typeface="Open Sans"/>
                <a:cs typeface="Open Sans"/>
                <a:sym typeface="Open Sans"/>
              </a:endParaRPr>
            </a:p>
            <a:p>
              <a:pPr marL="0" marR="0" lvl="0" indent="0" algn="ctr" rtl="0">
                <a:spcBef>
                  <a:spcPts val="0"/>
                </a:spcBef>
                <a:spcAft>
                  <a:spcPts val="0"/>
                </a:spcAft>
                <a:buNone/>
              </a:pPr>
              <a:r>
                <a:rPr lang="en-US" sz="2000" dirty="0">
                  <a:latin typeface="Open Sans"/>
                  <a:ea typeface="Open Sans"/>
                  <a:cs typeface="Open Sans"/>
                  <a:sym typeface="Open Sans"/>
                </a:rPr>
                <a:t>Deliberate Practice</a:t>
              </a:r>
              <a:endParaRPr dirty="0">
                <a:latin typeface="Open Sans"/>
                <a:ea typeface="Open Sans"/>
                <a:cs typeface="Open Sans"/>
                <a:sym typeface="Open Sans"/>
              </a:endParaRPr>
            </a:p>
          </p:txBody>
        </p:sp>
        <p:sp>
          <p:nvSpPr>
            <p:cNvPr id="161" name="Shape 161"/>
            <p:cNvSpPr/>
            <p:nvPr/>
          </p:nvSpPr>
          <p:spPr>
            <a:xfrm>
              <a:off x="2514600" y="5394319"/>
              <a:ext cx="4114800" cy="685800"/>
            </a:xfrm>
            <a:prstGeom prst="roundRect">
              <a:avLst>
                <a:gd name="adj" fmla="val 16667"/>
              </a:avLst>
            </a:prstGeom>
            <a:solidFill>
              <a:srgbClr val="FF66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lt1"/>
                  </a:solidFill>
                  <a:latin typeface="Calibri"/>
                  <a:ea typeface="Calibri"/>
                  <a:cs typeface="Calibri"/>
                  <a:sym typeface="Calibri"/>
                </a:rPr>
                <a:t>Language &amp; Literacy Supports</a:t>
              </a:r>
              <a:endParaRPr sz="2400" dirty="0">
                <a:solidFill>
                  <a:schemeClr val="lt1"/>
                </a:solidFill>
                <a:latin typeface="Calibri"/>
                <a:ea typeface="Calibri"/>
                <a:cs typeface="Calibri"/>
                <a:sym typeface="Calibri"/>
              </a:endParaRPr>
            </a:p>
          </p:txBody>
        </p:sp>
        <p:sp>
          <p:nvSpPr>
            <p:cNvPr id="162" name="Shape 162"/>
            <p:cNvSpPr/>
            <p:nvPr/>
          </p:nvSpPr>
          <p:spPr>
            <a:xfrm>
              <a:off x="4267200" y="3794119"/>
              <a:ext cx="609600" cy="1600200"/>
            </a:xfrm>
            <a:prstGeom prst="upArrow">
              <a:avLst>
                <a:gd name="adj1" fmla="val 50000"/>
                <a:gd name="adj2" fmla="val 50000"/>
              </a:avLst>
            </a:prstGeom>
            <a:solidFill>
              <a:srgbClr val="FF66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Shape 163"/>
            <p:cNvSpPr/>
            <p:nvPr/>
          </p:nvSpPr>
          <p:spPr>
            <a:xfrm>
              <a:off x="2933700" y="4479919"/>
              <a:ext cx="3276600" cy="685800"/>
            </a:xfrm>
            <a:prstGeom prst="roundRect">
              <a:avLst>
                <a:gd name="adj" fmla="val 16667"/>
              </a:avLst>
            </a:prstGeom>
            <a:solidFill>
              <a:srgbClr val="008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lt1"/>
                  </a:solidFill>
                  <a:latin typeface="Calibri"/>
                  <a:ea typeface="Calibri"/>
                  <a:cs typeface="Calibri"/>
                  <a:sym typeface="Calibri"/>
                </a:rPr>
                <a:t>Productive Persistence</a:t>
              </a:r>
              <a:endParaRPr sz="2400" dirty="0">
                <a:solidFill>
                  <a:schemeClr val="lt1"/>
                </a:solidFill>
                <a:latin typeface="Calibri"/>
                <a:ea typeface="Calibri"/>
                <a:cs typeface="Calibri"/>
                <a:sym typeface="Calibri"/>
              </a:endParaRPr>
            </a:p>
          </p:txBody>
        </p:sp>
      </p:grpSp>
      <p:sp>
        <p:nvSpPr>
          <p:cNvPr id="164" name="Shape 164"/>
          <p:cNvSpPr txBox="1"/>
          <p:nvPr/>
        </p:nvSpPr>
        <p:spPr>
          <a:xfrm>
            <a:off x="1063525" y="86375"/>
            <a:ext cx="69366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a:latin typeface="Open Sans"/>
                <a:ea typeface="Open Sans"/>
                <a:cs typeface="Open Sans"/>
                <a:sym typeface="Open Sans"/>
              </a:rPr>
              <a:t>Pathways Instructional System</a:t>
            </a:r>
            <a:endParaRPr b="1">
              <a:latin typeface="Open Sans"/>
              <a:ea typeface="Open Sans"/>
              <a:cs typeface="Open Sans"/>
              <a:sym typeface="Open Sans"/>
            </a:endParaRPr>
          </a:p>
        </p:txBody>
      </p:sp>
      <p:sp>
        <p:nvSpPr>
          <p:cNvPr id="2" name="TextBox 1">
            <a:extLst>
              <a:ext uri="{FF2B5EF4-FFF2-40B4-BE49-F238E27FC236}">
                <a16:creationId xmlns:a16="http://schemas.microsoft.com/office/drawing/2014/main" id="{BA061FA5-51F9-A94A-8E41-6281BD806520}"/>
              </a:ext>
            </a:extLst>
          </p:cNvPr>
          <p:cNvSpPr txBox="1"/>
          <p:nvPr/>
        </p:nvSpPr>
        <p:spPr>
          <a:xfrm>
            <a:off x="79193" y="2055549"/>
            <a:ext cx="2236657" cy="2554545"/>
          </a:xfrm>
          <a:prstGeom prst="rect">
            <a:avLst/>
          </a:prstGeom>
          <a:noFill/>
        </p:spPr>
        <p:txBody>
          <a:bodyPr wrap="square" rtlCol="0">
            <a:spAutoFit/>
          </a:bodyPr>
          <a:lstStyle/>
          <a:p>
            <a:pPr algn="ctr"/>
            <a:r>
              <a:rPr lang="en-US" sz="2000" dirty="0">
                <a:latin typeface="Calibri"/>
                <a:ea typeface="Calibri"/>
                <a:cs typeface="Calibri"/>
                <a:sym typeface="Calibri"/>
              </a:rPr>
              <a:t>Ambitious learning goals &amp; curricular materials designed with </a:t>
            </a:r>
          </a:p>
          <a:p>
            <a:pPr algn="ctr"/>
            <a:r>
              <a:rPr lang="en-US" sz="2000" dirty="0">
                <a:latin typeface="Calibri"/>
                <a:ea typeface="Calibri"/>
                <a:cs typeface="Calibri"/>
                <a:sym typeface="Calibri"/>
              </a:rPr>
              <a:t>authentic and </a:t>
            </a:r>
          </a:p>
          <a:p>
            <a:pPr algn="ctr"/>
            <a:r>
              <a:rPr lang="en-US" sz="2000" dirty="0">
                <a:latin typeface="Calibri"/>
                <a:ea typeface="Calibri"/>
                <a:cs typeface="Calibri"/>
                <a:sym typeface="Calibri"/>
              </a:rPr>
              <a:t>relevant </a:t>
            </a:r>
          </a:p>
          <a:p>
            <a:pPr algn="ctr"/>
            <a:r>
              <a:rPr lang="en-US" sz="2000" dirty="0">
                <a:latin typeface="Calibri"/>
                <a:ea typeface="Calibri"/>
                <a:cs typeface="Calibri"/>
                <a:sym typeface="Calibri"/>
              </a:rPr>
              <a:t>problem situations</a:t>
            </a:r>
          </a:p>
          <a:p>
            <a:endParaRPr lang="en-US" sz="2000" dirty="0"/>
          </a:p>
        </p:txBody>
      </p:sp>
      <p:sp>
        <p:nvSpPr>
          <p:cNvPr id="3" name="TextBox 2">
            <a:extLst>
              <a:ext uri="{FF2B5EF4-FFF2-40B4-BE49-F238E27FC236}">
                <a16:creationId xmlns:a16="http://schemas.microsoft.com/office/drawing/2014/main" id="{FB6BA559-6AD5-434B-90FD-EC8BA23FC2E1}"/>
              </a:ext>
            </a:extLst>
          </p:cNvPr>
          <p:cNvSpPr txBox="1"/>
          <p:nvPr/>
        </p:nvSpPr>
        <p:spPr>
          <a:xfrm>
            <a:off x="6899217" y="1947826"/>
            <a:ext cx="2038865" cy="2769989"/>
          </a:xfrm>
          <a:prstGeom prst="rect">
            <a:avLst/>
          </a:prstGeom>
          <a:noFill/>
        </p:spPr>
        <p:txBody>
          <a:bodyPr wrap="square" rtlCol="0">
            <a:spAutoFit/>
          </a:bodyPr>
          <a:lstStyle/>
          <a:p>
            <a:r>
              <a:rPr lang="en-US" sz="2000" dirty="0">
                <a:latin typeface="Calibri"/>
                <a:ea typeface="Calibri"/>
                <a:cs typeface="Calibri"/>
                <a:sym typeface="Calibri"/>
              </a:rPr>
              <a:t>Research-based collaborative and student-centered pedagogical practices that support deep and long lasting understanding</a:t>
            </a:r>
          </a:p>
          <a:p>
            <a:endParaRPr lang="en-US" dirty="0"/>
          </a:p>
        </p:txBody>
      </p:sp>
      <p:sp>
        <p:nvSpPr>
          <p:cNvPr id="4" name="Rectangle 3">
            <a:extLst>
              <a:ext uri="{FF2B5EF4-FFF2-40B4-BE49-F238E27FC236}">
                <a16:creationId xmlns:a16="http://schemas.microsoft.com/office/drawing/2014/main" id="{52CD41C4-FE1A-2649-A7FE-5B716F2B2A52}"/>
              </a:ext>
            </a:extLst>
          </p:cNvPr>
          <p:cNvSpPr/>
          <p:nvPr/>
        </p:nvSpPr>
        <p:spPr>
          <a:xfrm>
            <a:off x="79193" y="1779374"/>
            <a:ext cx="2236657" cy="290486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3F7A188-FB7F-0C48-8BA2-684859A5A319}"/>
              </a:ext>
            </a:extLst>
          </p:cNvPr>
          <p:cNvSpPr/>
          <p:nvPr/>
        </p:nvSpPr>
        <p:spPr>
          <a:xfrm>
            <a:off x="6800320" y="1750117"/>
            <a:ext cx="2236657" cy="290486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368390" y="189468"/>
            <a:ext cx="8229600" cy="650100"/>
          </a:xfrm>
          <a:prstGeom prst="rect">
            <a:avLst/>
          </a:prstGeom>
        </p:spPr>
        <p:txBody>
          <a:bodyPr spcFirstLastPara="1" wrap="square" lIns="91425" tIns="91425" rIns="91425" bIns="91425" anchor="ctr" anchorCtr="0">
            <a:noAutofit/>
          </a:bodyPr>
          <a:lstStyle/>
          <a:p>
            <a:pPr marL="76200" lvl="0" rtl="0">
              <a:lnSpc>
                <a:spcPct val="115000"/>
              </a:lnSpc>
              <a:spcBef>
                <a:spcPts val="480"/>
              </a:spcBef>
              <a:spcAft>
                <a:spcPts val="0"/>
              </a:spcAft>
              <a:buClr>
                <a:schemeClr val="dk1"/>
              </a:buClr>
              <a:buSzPts val="2400"/>
            </a:pPr>
            <a:r>
              <a:rPr lang="en-US" sz="2400" b="0" dirty="0">
                <a:solidFill>
                  <a:schemeClr val="dk1"/>
                </a:solidFill>
                <a:latin typeface="Roboto"/>
                <a:ea typeface="Roboto"/>
                <a:cs typeface="Roboto"/>
                <a:sym typeface="Roboto"/>
              </a:rPr>
              <a:t>Maintaining </a:t>
            </a:r>
            <a:r>
              <a:rPr lang="en-US" sz="2400" b="0" i="1" dirty="0">
                <a:solidFill>
                  <a:srgbClr val="008000"/>
                </a:solidFill>
                <a:sym typeface="Roboto"/>
              </a:rPr>
              <a:t>pedagogical design principles</a:t>
            </a:r>
            <a:endParaRPr dirty="0">
              <a:solidFill>
                <a:srgbClr val="008000"/>
              </a:solidFill>
            </a:endParaRPr>
          </a:p>
        </p:txBody>
      </p:sp>
      <p:sp>
        <p:nvSpPr>
          <p:cNvPr id="331" name="Shape 331"/>
          <p:cNvSpPr txBox="1">
            <a:spLocks noGrp="1"/>
          </p:cNvSpPr>
          <p:nvPr>
            <p:ph type="body" idx="1"/>
          </p:nvPr>
        </p:nvSpPr>
        <p:spPr>
          <a:xfrm>
            <a:off x="115503" y="1045888"/>
            <a:ext cx="8954355" cy="5812112"/>
          </a:xfrm>
          <a:prstGeom prst="rect">
            <a:avLst/>
          </a:prstGeom>
        </p:spPr>
        <p:txBody>
          <a:bodyPr spcFirstLastPara="1" wrap="square" lIns="91425" tIns="91425" rIns="91425" bIns="91425" anchor="t" anchorCtr="0">
            <a:noAutofit/>
          </a:bodyPr>
          <a:lstStyle/>
          <a:p>
            <a:pPr marL="342900" lvl="0" indent="-190500">
              <a:spcBef>
                <a:spcPts val="480"/>
              </a:spcBef>
              <a:spcAft>
                <a:spcPts val="0"/>
              </a:spcAft>
              <a:buNone/>
            </a:pPr>
            <a:r>
              <a:rPr lang="en-US" dirty="0" err="1"/>
              <a:t>Statway</a:t>
            </a:r>
            <a:r>
              <a:rPr lang="en-US" dirty="0"/>
              <a:t> College lessons</a:t>
            </a:r>
            <a:endParaRPr dirty="0"/>
          </a:p>
          <a:p>
            <a:pPr marL="495300" indent="-342900">
              <a:spcBef>
                <a:spcPts val="1600"/>
              </a:spcBef>
            </a:pPr>
            <a:r>
              <a:rPr lang="en-US" sz="2200" dirty="0"/>
              <a:t>Need to keep the full spectrum of Learning Opportunities</a:t>
            </a:r>
            <a:endParaRPr lang="en-US" dirty="0"/>
          </a:p>
          <a:p>
            <a:pPr marL="342900" lvl="0" indent="-190500">
              <a:spcBef>
                <a:spcPts val="1600"/>
              </a:spcBef>
              <a:spcAft>
                <a:spcPts val="0"/>
              </a:spcAft>
              <a:buNone/>
            </a:pPr>
            <a:r>
              <a:rPr lang="en-US" dirty="0">
                <a:solidFill>
                  <a:srgbClr val="008000"/>
                </a:solidFill>
              </a:rPr>
              <a:t>Strategies</a:t>
            </a:r>
            <a:endParaRPr lang="en-US" dirty="0">
              <a:solidFill>
                <a:srgbClr val="008000"/>
              </a:solidFill>
              <a:highlight>
                <a:srgbClr val="FFFF00"/>
              </a:highlight>
            </a:endParaRPr>
          </a:p>
          <a:p>
            <a:pPr marL="495300" indent="-342900">
              <a:spcBef>
                <a:spcPts val="1600"/>
              </a:spcBef>
            </a:pPr>
            <a:r>
              <a:rPr lang="en-US" dirty="0"/>
              <a:t>Prioritize hands-on, engaging activities</a:t>
            </a:r>
          </a:p>
          <a:p>
            <a:pPr marL="495300" indent="-342900">
              <a:spcBef>
                <a:spcPts val="1600"/>
              </a:spcBef>
            </a:pPr>
            <a:r>
              <a:rPr lang="en-US" dirty="0"/>
              <a:t>Limit repetitive practice problems</a:t>
            </a:r>
          </a:p>
          <a:p>
            <a:pPr marL="495300" indent="-342900">
              <a:spcBef>
                <a:spcPts val="1600"/>
              </a:spcBef>
            </a:pPr>
            <a:r>
              <a:rPr lang="en-US" dirty="0"/>
              <a:t>Make better use of homework and corequisite for this </a:t>
            </a:r>
          </a:p>
          <a:p>
            <a:pPr marL="495300" indent="-342900">
              <a:spcBef>
                <a:spcPts val="1600"/>
              </a:spcBef>
            </a:pPr>
            <a:r>
              <a:rPr lang="en-US" dirty="0"/>
              <a:t>Limit review of previous and basic materials/skills</a:t>
            </a:r>
          </a:p>
          <a:p>
            <a:pPr marL="495300" indent="-342900">
              <a:spcBef>
                <a:spcPts val="1600"/>
              </a:spcBef>
            </a:pPr>
            <a:r>
              <a:rPr lang="en-US" dirty="0"/>
              <a:t>Create more opportunities for making connections, through added, optional big picture review lessons</a:t>
            </a:r>
          </a:p>
        </p:txBody>
      </p:sp>
    </p:spTree>
    <p:extLst>
      <p:ext uri="{BB962C8B-B14F-4D97-AF65-F5344CB8AC3E}">
        <p14:creationId xmlns:p14="http://schemas.microsoft.com/office/powerpoint/2010/main" val="385510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3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1">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1">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1">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1">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1">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 grpId="0" uiExpand="1" build="p"/>
      <p:bldP spid="331" grpId="1"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368390" y="189468"/>
            <a:ext cx="8229600" cy="650100"/>
          </a:xfrm>
          <a:prstGeom prst="rect">
            <a:avLst/>
          </a:prstGeom>
        </p:spPr>
        <p:txBody>
          <a:bodyPr spcFirstLastPara="1" wrap="square" lIns="91425" tIns="91425" rIns="91425" bIns="91425" anchor="ctr" anchorCtr="0">
            <a:noAutofit/>
          </a:bodyPr>
          <a:lstStyle/>
          <a:p>
            <a:pPr lvl="0"/>
            <a:r>
              <a:rPr lang="en-US" dirty="0"/>
              <a:t>Designing </a:t>
            </a:r>
            <a:r>
              <a:rPr lang="en-US" dirty="0" err="1"/>
              <a:t>Statway</a:t>
            </a:r>
            <a:r>
              <a:rPr lang="en-US" dirty="0"/>
              <a:t> </a:t>
            </a:r>
            <a:r>
              <a:rPr lang="en-US" i="1" dirty="0"/>
              <a:t>Corequisite</a:t>
            </a:r>
            <a:endParaRPr dirty="0"/>
          </a:p>
        </p:txBody>
      </p:sp>
      <p:sp>
        <p:nvSpPr>
          <p:cNvPr id="338" name="Shape 338"/>
          <p:cNvSpPr txBox="1">
            <a:spLocks noGrp="1"/>
          </p:cNvSpPr>
          <p:nvPr>
            <p:ph type="body" idx="1"/>
          </p:nvPr>
        </p:nvSpPr>
        <p:spPr>
          <a:xfrm>
            <a:off x="457200" y="1157101"/>
            <a:ext cx="8229600" cy="5021400"/>
          </a:xfrm>
          <a:prstGeom prst="rect">
            <a:avLst/>
          </a:prstGeom>
        </p:spPr>
        <p:txBody>
          <a:bodyPr spcFirstLastPara="1" wrap="square" lIns="91425" tIns="91425" rIns="91425" bIns="91425" anchor="ctr" anchorCtr="0">
            <a:noAutofit/>
          </a:bodyPr>
          <a:lstStyle/>
          <a:p>
            <a:pPr marL="342900" lvl="0" indent="-190500" algn="ctr">
              <a:spcBef>
                <a:spcPts val="0"/>
              </a:spcBef>
              <a:buNone/>
            </a:pPr>
            <a:r>
              <a:rPr lang="en-US" sz="3200" i="1" dirty="0">
                <a:solidFill>
                  <a:srgbClr val="38761D"/>
                </a:solidFill>
              </a:rPr>
              <a:t>Learning Outcomes</a:t>
            </a:r>
            <a:br>
              <a:rPr lang="en-US" sz="3200" i="1" dirty="0">
                <a:solidFill>
                  <a:srgbClr val="38761D"/>
                </a:solidFill>
              </a:rPr>
            </a:br>
            <a:br>
              <a:rPr lang="en-US" sz="3200" i="1" dirty="0">
                <a:solidFill>
                  <a:srgbClr val="38761D"/>
                </a:solidFill>
              </a:rPr>
            </a:br>
            <a:r>
              <a:rPr lang="en-US" sz="3200" dirty="0">
                <a:solidFill>
                  <a:schemeClr val="tx1"/>
                </a:solidFill>
              </a:rPr>
              <a:t>AND</a:t>
            </a:r>
            <a:r>
              <a:rPr lang="en-US" sz="3200" dirty="0">
                <a:solidFill>
                  <a:srgbClr val="38761D"/>
                </a:solidFill>
              </a:rPr>
              <a:t> </a:t>
            </a:r>
          </a:p>
          <a:p>
            <a:pPr marL="342900" lvl="0" indent="-190500" algn="ctr">
              <a:spcBef>
                <a:spcPts val="0"/>
              </a:spcBef>
              <a:buNone/>
            </a:pPr>
            <a:endParaRPr lang="en-US" sz="3200" i="1" dirty="0">
              <a:solidFill>
                <a:srgbClr val="38761D"/>
              </a:solidFill>
            </a:endParaRPr>
          </a:p>
          <a:p>
            <a:pPr marL="342900" lvl="0" indent="-190500" algn="ctr">
              <a:spcBef>
                <a:spcPts val="0"/>
              </a:spcBef>
              <a:buNone/>
            </a:pPr>
            <a:r>
              <a:rPr lang="en-US" sz="3200" i="1" dirty="0">
                <a:solidFill>
                  <a:srgbClr val="38761D"/>
                </a:solidFill>
              </a:rPr>
              <a:t>Pedagogical design principles</a:t>
            </a:r>
            <a:endParaRPr sz="2000" dirty="0"/>
          </a:p>
        </p:txBody>
      </p:sp>
    </p:spTree>
    <p:extLst>
      <p:ext uri="{BB962C8B-B14F-4D97-AF65-F5344CB8AC3E}">
        <p14:creationId xmlns:p14="http://schemas.microsoft.com/office/powerpoint/2010/main" val="2481295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368390" y="189468"/>
            <a:ext cx="8229600" cy="650100"/>
          </a:xfrm>
          <a:prstGeom prst="rect">
            <a:avLst/>
          </a:prstGeom>
        </p:spPr>
        <p:txBody>
          <a:bodyPr spcFirstLastPara="1" wrap="square" lIns="91425" tIns="91425" rIns="91425" bIns="91425" anchor="ctr" anchorCtr="0">
            <a:noAutofit/>
          </a:bodyPr>
          <a:lstStyle/>
          <a:p>
            <a:pPr lvl="0"/>
            <a:r>
              <a:rPr lang="en-US" dirty="0"/>
              <a:t>Designing </a:t>
            </a:r>
            <a:r>
              <a:rPr lang="en-US" dirty="0" err="1"/>
              <a:t>Statway</a:t>
            </a:r>
            <a:r>
              <a:rPr lang="en-US" dirty="0"/>
              <a:t> </a:t>
            </a:r>
            <a:r>
              <a:rPr lang="en-US" i="1" dirty="0"/>
              <a:t>Corequisite</a:t>
            </a:r>
            <a:endParaRPr dirty="0"/>
          </a:p>
        </p:txBody>
      </p:sp>
      <p:sp>
        <p:nvSpPr>
          <p:cNvPr id="338" name="Shape 338"/>
          <p:cNvSpPr txBox="1">
            <a:spLocks noGrp="1"/>
          </p:cNvSpPr>
          <p:nvPr>
            <p:ph type="body" idx="1"/>
          </p:nvPr>
        </p:nvSpPr>
        <p:spPr>
          <a:xfrm>
            <a:off x="474784" y="1157100"/>
            <a:ext cx="8669215" cy="5700899"/>
          </a:xfrm>
          <a:prstGeom prst="rect">
            <a:avLst/>
          </a:prstGeom>
        </p:spPr>
        <p:txBody>
          <a:bodyPr spcFirstLastPara="1" wrap="square" lIns="91425" tIns="91425" rIns="91425" bIns="91425" anchor="t" anchorCtr="0">
            <a:noAutofit/>
          </a:bodyPr>
          <a:lstStyle/>
          <a:p>
            <a:pPr marL="342900" lvl="0" indent="-190500">
              <a:lnSpc>
                <a:spcPct val="100000"/>
              </a:lnSpc>
              <a:spcBef>
                <a:spcPts val="0"/>
              </a:spcBef>
              <a:spcAft>
                <a:spcPts val="0"/>
              </a:spcAft>
              <a:buNone/>
            </a:pPr>
            <a:r>
              <a:rPr lang="en-US" sz="2800" dirty="0">
                <a:solidFill>
                  <a:srgbClr val="07674F"/>
                </a:solidFill>
              </a:rPr>
              <a:t>Learning Outcomes</a:t>
            </a:r>
          </a:p>
          <a:p>
            <a:pPr marL="495300" indent="-342900">
              <a:lnSpc>
                <a:spcPct val="100000"/>
              </a:lnSpc>
              <a:spcBef>
                <a:spcPts val="0"/>
              </a:spcBef>
            </a:pPr>
            <a:r>
              <a:rPr lang="en-US" sz="2800" dirty="0">
                <a:solidFill>
                  <a:srgbClr val="07674F"/>
                </a:solidFill>
              </a:rPr>
              <a:t>Adapt the </a:t>
            </a:r>
            <a:r>
              <a:rPr lang="en-US" sz="2800" dirty="0" err="1">
                <a:solidFill>
                  <a:srgbClr val="07674F"/>
                </a:solidFill>
              </a:rPr>
              <a:t>Statway</a:t>
            </a:r>
            <a:r>
              <a:rPr lang="en-US" sz="2800" dirty="0">
                <a:solidFill>
                  <a:srgbClr val="07674F"/>
                </a:solidFill>
              </a:rPr>
              <a:t> material not used in </a:t>
            </a:r>
            <a:r>
              <a:rPr lang="en-US" sz="2800" dirty="0" err="1">
                <a:solidFill>
                  <a:srgbClr val="07674F"/>
                </a:solidFill>
              </a:rPr>
              <a:t>Statway</a:t>
            </a:r>
            <a:r>
              <a:rPr lang="en-US" sz="2800" dirty="0">
                <a:solidFill>
                  <a:srgbClr val="07674F"/>
                </a:solidFill>
              </a:rPr>
              <a:t> College</a:t>
            </a:r>
          </a:p>
          <a:p>
            <a:pPr marL="495300" indent="-342900">
              <a:lnSpc>
                <a:spcPct val="100000"/>
              </a:lnSpc>
              <a:spcBef>
                <a:spcPts val="0"/>
              </a:spcBef>
            </a:pPr>
            <a:r>
              <a:rPr lang="en-US" sz="2800" dirty="0">
                <a:solidFill>
                  <a:srgbClr val="07674F"/>
                </a:solidFill>
              </a:rPr>
              <a:t>Algebra topics that support </a:t>
            </a:r>
            <a:r>
              <a:rPr lang="en-US" sz="2800" dirty="0" err="1">
                <a:solidFill>
                  <a:srgbClr val="07674F"/>
                </a:solidFill>
              </a:rPr>
              <a:t>Statway</a:t>
            </a:r>
            <a:r>
              <a:rPr lang="en-US" sz="2800" dirty="0">
                <a:solidFill>
                  <a:srgbClr val="07674F"/>
                </a:solidFill>
              </a:rPr>
              <a:t> College lessons (only)</a:t>
            </a:r>
          </a:p>
          <a:p>
            <a:pPr marL="495300" indent="-342900">
              <a:lnSpc>
                <a:spcPct val="100000"/>
              </a:lnSpc>
              <a:spcBef>
                <a:spcPts val="0"/>
              </a:spcBef>
            </a:pPr>
            <a:r>
              <a:rPr lang="en-US" sz="2800" dirty="0">
                <a:solidFill>
                  <a:srgbClr val="07674F"/>
                </a:solidFill>
              </a:rPr>
              <a:t>Front load numeracy and developmental learning outcomes</a:t>
            </a:r>
          </a:p>
          <a:p>
            <a:pPr marL="342900" lvl="0" indent="-190500">
              <a:lnSpc>
                <a:spcPct val="100000"/>
              </a:lnSpc>
              <a:spcBef>
                <a:spcPts val="0"/>
              </a:spcBef>
              <a:spcAft>
                <a:spcPts val="0"/>
              </a:spcAft>
              <a:buNone/>
            </a:pPr>
            <a:endParaRPr lang="en-US" sz="1200" dirty="0">
              <a:solidFill>
                <a:srgbClr val="07674F"/>
              </a:solidFill>
            </a:endParaRPr>
          </a:p>
          <a:p>
            <a:pPr marL="342900" lvl="0" indent="-190500">
              <a:lnSpc>
                <a:spcPct val="100000"/>
              </a:lnSpc>
              <a:spcBef>
                <a:spcPts val="0"/>
              </a:spcBef>
              <a:buNone/>
            </a:pPr>
            <a:r>
              <a:rPr lang="en-US" sz="2800" dirty="0">
                <a:solidFill>
                  <a:srgbClr val="07674F"/>
                </a:solidFill>
              </a:rPr>
              <a:t>Corequisite Features: </a:t>
            </a:r>
          </a:p>
          <a:p>
            <a:pPr marL="495300" indent="-342900">
              <a:lnSpc>
                <a:spcPct val="100000"/>
              </a:lnSpc>
              <a:spcBef>
                <a:spcPts val="0"/>
              </a:spcBef>
            </a:pPr>
            <a:r>
              <a:rPr lang="en-US" sz="2800" dirty="0">
                <a:solidFill>
                  <a:srgbClr val="07674F"/>
                </a:solidFill>
              </a:rPr>
              <a:t>1-to-1 Corequisite to College lesson structure</a:t>
            </a:r>
          </a:p>
          <a:p>
            <a:pPr marL="495300" indent="-342900">
              <a:lnSpc>
                <a:spcPct val="100000"/>
              </a:lnSpc>
              <a:spcBef>
                <a:spcPts val="0"/>
              </a:spcBef>
            </a:pPr>
            <a:r>
              <a:rPr lang="en-US" sz="2800" dirty="0">
                <a:solidFill>
                  <a:srgbClr val="07674F"/>
                </a:solidFill>
              </a:rPr>
              <a:t>Before or after lesson?</a:t>
            </a:r>
          </a:p>
          <a:p>
            <a:pPr marL="495300" indent="-342900">
              <a:lnSpc>
                <a:spcPct val="100000"/>
              </a:lnSpc>
              <a:spcBef>
                <a:spcPts val="0"/>
              </a:spcBef>
            </a:pPr>
            <a:r>
              <a:rPr lang="en-US" sz="2800" dirty="0">
                <a:solidFill>
                  <a:srgbClr val="07674F"/>
                </a:solidFill>
              </a:rPr>
              <a:t>Homework</a:t>
            </a:r>
          </a:p>
          <a:p>
            <a:pPr marL="495300" indent="-342900">
              <a:lnSpc>
                <a:spcPct val="100000"/>
              </a:lnSpc>
              <a:spcBef>
                <a:spcPts val="0"/>
              </a:spcBef>
            </a:pPr>
            <a:r>
              <a:rPr lang="en-US" sz="2800" dirty="0">
                <a:solidFill>
                  <a:srgbClr val="07674F"/>
                </a:solidFill>
              </a:rPr>
              <a:t>Assessments</a:t>
            </a:r>
          </a:p>
          <a:p>
            <a:pPr marL="342900" lvl="0" indent="-190500">
              <a:lnSpc>
                <a:spcPct val="150000"/>
              </a:lnSpc>
              <a:spcBef>
                <a:spcPts val="0"/>
              </a:spcBef>
              <a:spcAft>
                <a:spcPts val="0"/>
              </a:spcAft>
              <a:buNone/>
            </a:pPr>
            <a:endParaRPr lang="en-US" dirty="0">
              <a:solidFill>
                <a:srgbClr val="07674F"/>
              </a:solidFill>
            </a:endParaRPr>
          </a:p>
        </p:txBody>
      </p:sp>
    </p:spTree>
    <p:extLst>
      <p:ext uri="{BB962C8B-B14F-4D97-AF65-F5344CB8AC3E}">
        <p14:creationId xmlns:p14="http://schemas.microsoft.com/office/powerpoint/2010/main" val="264822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368390" y="189468"/>
            <a:ext cx="8229600" cy="650100"/>
          </a:xfrm>
          <a:prstGeom prst="rect">
            <a:avLst/>
          </a:prstGeom>
        </p:spPr>
        <p:txBody>
          <a:bodyPr spcFirstLastPara="1" wrap="square" lIns="91425" tIns="91425" rIns="91425" bIns="91425" anchor="ctr" anchorCtr="0">
            <a:noAutofit/>
          </a:bodyPr>
          <a:lstStyle/>
          <a:p>
            <a:pPr lvl="0"/>
            <a:r>
              <a:rPr lang="en-US" dirty="0"/>
              <a:t>Designing </a:t>
            </a:r>
            <a:r>
              <a:rPr lang="en-US" dirty="0" err="1"/>
              <a:t>Statway</a:t>
            </a:r>
            <a:r>
              <a:rPr lang="en-US" dirty="0"/>
              <a:t> </a:t>
            </a:r>
            <a:r>
              <a:rPr lang="en-US" i="1" dirty="0"/>
              <a:t>Corequisite</a:t>
            </a:r>
            <a:endParaRPr dirty="0"/>
          </a:p>
        </p:txBody>
      </p:sp>
      <p:sp>
        <p:nvSpPr>
          <p:cNvPr id="338" name="Shape 338"/>
          <p:cNvSpPr txBox="1">
            <a:spLocks noGrp="1"/>
          </p:cNvSpPr>
          <p:nvPr>
            <p:ph type="body" idx="1"/>
          </p:nvPr>
        </p:nvSpPr>
        <p:spPr>
          <a:xfrm>
            <a:off x="457200" y="1157101"/>
            <a:ext cx="8686800" cy="5205198"/>
          </a:xfrm>
          <a:prstGeom prst="rect">
            <a:avLst/>
          </a:prstGeom>
        </p:spPr>
        <p:txBody>
          <a:bodyPr spcFirstLastPara="1" wrap="square" lIns="91425" tIns="91425" rIns="91425" bIns="91425" anchor="ctr" anchorCtr="0">
            <a:noAutofit/>
          </a:bodyPr>
          <a:lstStyle/>
          <a:p>
            <a:pPr marL="152400" indent="0">
              <a:lnSpc>
                <a:spcPct val="100000"/>
              </a:lnSpc>
              <a:spcBef>
                <a:spcPts val="0"/>
              </a:spcBef>
              <a:buNone/>
            </a:pPr>
            <a:r>
              <a:rPr lang="en-US" sz="3200" dirty="0">
                <a:solidFill>
                  <a:srgbClr val="07674F"/>
                </a:solidFill>
              </a:rPr>
              <a:t>Corequisite Features (Cont’d)</a:t>
            </a:r>
          </a:p>
          <a:p>
            <a:pPr marL="609600" indent="-457200">
              <a:lnSpc>
                <a:spcPct val="100000"/>
              </a:lnSpc>
              <a:spcBef>
                <a:spcPts val="0"/>
              </a:spcBef>
            </a:pPr>
            <a:r>
              <a:rPr lang="en-US" sz="3200" dirty="0">
                <a:solidFill>
                  <a:srgbClr val="07674F"/>
                </a:solidFill>
              </a:rPr>
              <a:t>Pathways pedagogical design principles</a:t>
            </a:r>
          </a:p>
          <a:p>
            <a:pPr marL="609600" indent="-457200">
              <a:lnSpc>
                <a:spcPct val="100000"/>
              </a:lnSpc>
              <a:spcBef>
                <a:spcPts val="0"/>
              </a:spcBef>
            </a:pPr>
            <a:r>
              <a:rPr lang="en-US" sz="3200" dirty="0">
                <a:solidFill>
                  <a:srgbClr val="07674F"/>
                </a:solidFill>
              </a:rPr>
              <a:t>Review time </a:t>
            </a:r>
          </a:p>
          <a:p>
            <a:pPr marL="609600" indent="-457200">
              <a:lnSpc>
                <a:spcPct val="100000"/>
              </a:lnSpc>
              <a:spcBef>
                <a:spcPts val="0"/>
              </a:spcBef>
            </a:pPr>
            <a:r>
              <a:rPr lang="en-US" sz="3200" dirty="0">
                <a:solidFill>
                  <a:srgbClr val="07674F"/>
                </a:solidFill>
              </a:rPr>
              <a:t>Problem practice</a:t>
            </a:r>
          </a:p>
          <a:p>
            <a:pPr marL="609600" indent="-457200">
              <a:lnSpc>
                <a:spcPct val="100000"/>
              </a:lnSpc>
              <a:spcBef>
                <a:spcPts val="0"/>
              </a:spcBef>
            </a:pPr>
            <a:r>
              <a:rPr lang="en-US" sz="3200" dirty="0">
                <a:solidFill>
                  <a:srgbClr val="07674F"/>
                </a:solidFill>
              </a:rPr>
              <a:t>numeracy skills, as well as more complex statistical tests</a:t>
            </a:r>
          </a:p>
          <a:p>
            <a:pPr marL="609600" indent="-457200">
              <a:lnSpc>
                <a:spcPct val="100000"/>
              </a:lnSpc>
              <a:spcBef>
                <a:spcPts val="0"/>
              </a:spcBef>
            </a:pPr>
            <a:r>
              <a:rPr lang="en-US" sz="3200" dirty="0">
                <a:solidFill>
                  <a:srgbClr val="07674F"/>
                </a:solidFill>
              </a:rPr>
              <a:t>Balance of discovering concepts and connections with review time and practice problems</a:t>
            </a:r>
            <a:endParaRPr sz="3200" dirty="0">
              <a:solidFill>
                <a:srgbClr val="07674F"/>
              </a:solidFill>
            </a:endParaRPr>
          </a:p>
        </p:txBody>
      </p:sp>
    </p:spTree>
    <p:extLst>
      <p:ext uri="{BB962C8B-B14F-4D97-AF65-F5344CB8AC3E}">
        <p14:creationId xmlns:p14="http://schemas.microsoft.com/office/powerpoint/2010/main" val="170364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186967"/>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09" name="Shape 109"/>
          <p:cNvSpPr txBox="1">
            <a:spLocks noGrp="1"/>
          </p:cNvSpPr>
          <p:nvPr>
            <p:ph type="body" idx="1"/>
          </p:nvPr>
        </p:nvSpPr>
        <p:spPr>
          <a:xfrm>
            <a:off x="311700" y="1244267"/>
            <a:ext cx="8520600" cy="45552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endParaRPr/>
          </a:p>
        </p:txBody>
      </p:sp>
      <p:sp>
        <p:nvSpPr>
          <p:cNvPr id="110" name="Shape 1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US"/>
              <a:t>3</a:t>
            </a:fld>
            <a:endParaRPr/>
          </a:p>
        </p:txBody>
      </p:sp>
      <p:pic>
        <p:nvPicPr>
          <p:cNvPr id="111" name="Shape 111"/>
          <p:cNvPicPr preferRelativeResize="0"/>
          <p:nvPr/>
        </p:nvPicPr>
        <p:blipFill>
          <a:blip r:embed="rId3">
            <a:alphaModFix/>
          </a:blip>
          <a:stretch>
            <a:fillRect/>
          </a:stretch>
        </p:blipFill>
        <p:spPr>
          <a:xfrm>
            <a:off x="8350" y="-9"/>
            <a:ext cx="9143999" cy="6502018"/>
          </a:xfrm>
          <a:prstGeom prst="rect">
            <a:avLst/>
          </a:prstGeom>
          <a:noFill/>
          <a:ln>
            <a:noFill/>
          </a:ln>
        </p:spPr>
      </p:pic>
      <p:pic>
        <p:nvPicPr>
          <p:cNvPr id="112" name="Shape 112"/>
          <p:cNvPicPr preferRelativeResize="0"/>
          <p:nvPr/>
        </p:nvPicPr>
        <p:blipFill>
          <a:blip r:embed="rId4">
            <a:alphaModFix/>
          </a:blip>
          <a:stretch>
            <a:fillRect/>
          </a:stretch>
        </p:blipFill>
        <p:spPr>
          <a:xfrm>
            <a:off x="0" y="-76200"/>
            <a:ext cx="8520599" cy="881961"/>
          </a:xfrm>
          <a:prstGeom prst="rect">
            <a:avLst/>
          </a:prstGeom>
          <a:noFill/>
          <a:ln>
            <a:noFill/>
          </a:ln>
        </p:spPr>
      </p:pic>
      <p:sp>
        <p:nvSpPr>
          <p:cNvPr id="8" name="Shape 363">
            <a:extLst>
              <a:ext uri="{FF2B5EF4-FFF2-40B4-BE49-F238E27FC236}">
                <a16:creationId xmlns:a16="http://schemas.microsoft.com/office/drawing/2014/main" id="{F798B9BD-2D41-4249-B487-AEBAB45780F1}"/>
              </a:ext>
            </a:extLst>
          </p:cNvPr>
          <p:cNvSpPr/>
          <p:nvPr/>
        </p:nvSpPr>
        <p:spPr>
          <a:xfrm>
            <a:off x="1793224" y="3669544"/>
            <a:ext cx="4212160" cy="704748"/>
          </a:xfrm>
          <a:prstGeom prst="homePlate">
            <a:avLst>
              <a:gd name="adj" fmla="val 30223"/>
            </a:avLst>
          </a:prstGeom>
          <a:solidFill>
            <a:srgbClr val="1C75BC"/>
          </a:solidFill>
          <a:ln w="28575" cap="flat" cmpd="sng">
            <a:solidFill>
              <a:srgbClr val="A5BAE0"/>
            </a:solidFill>
            <a:prstDash val="solid"/>
            <a:round/>
            <a:headEnd type="none" w="med" len="med"/>
            <a:tailEnd type="none" w="med" len="med"/>
          </a:ln>
        </p:spPr>
        <p:txBody>
          <a:bodyPr spcFirstLastPara="1" wrap="square" lIns="91425" tIns="91425" rIns="91425" bIns="91425" anchor="ctr" anchorCtr="0">
            <a:noAutofit/>
          </a:bodyPr>
          <a:lstStyle/>
          <a:p>
            <a:pPr algn="ctr">
              <a:buClr>
                <a:srgbClr val="FFFFFF"/>
              </a:buClr>
              <a:buSzPts val="450"/>
            </a:pPr>
            <a:r>
              <a:rPr lang="en-US" sz="2200" dirty="0">
                <a:solidFill>
                  <a:srgbClr val="FFFFFF"/>
                </a:solidFill>
                <a:latin typeface="Roboto"/>
                <a:ea typeface="Roboto"/>
                <a:cs typeface="Roboto"/>
                <a:sym typeface="Roboto"/>
              </a:rPr>
              <a:t>SW Pathway</a:t>
            </a:r>
            <a:endParaRPr sz="2200" dirty="0"/>
          </a:p>
        </p:txBody>
      </p:sp>
      <p:sp>
        <p:nvSpPr>
          <p:cNvPr id="3" name="Rectangle 2">
            <a:extLst>
              <a:ext uri="{FF2B5EF4-FFF2-40B4-BE49-F238E27FC236}">
                <a16:creationId xmlns:a16="http://schemas.microsoft.com/office/drawing/2014/main" id="{CF73D5D4-5817-4347-9817-AF1804542B07}"/>
              </a:ext>
            </a:extLst>
          </p:cNvPr>
          <p:cNvSpPr/>
          <p:nvPr/>
        </p:nvSpPr>
        <p:spPr>
          <a:xfrm>
            <a:off x="2903838" y="5548184"/>
            <a:ext cx="2125362" cy="66943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Shape 330">
            <a:extLst>
              <a:ext uri="{FF2B5EF4-FFF2-40B4-BE49-F238E27FC236}">
                <a16:creationId xmlns:a16="http://schemas.microsoft.com/office/drawing/2014/main" id="{103A4BC5-4FFF-2F40-80F0-950B5F83835A}"/>
              </a:ext>
            </a:extLst>
          </p:cNvPr>
          <p:cNvSpPr/>
          <p:nvPr/>
        </p:nvSpPr>
        <p:spPr>
          <a:xfrm>
            <a:off x="3942215" y="5542996"/>
            <a:ext cx="2063169" cy="674626"/>
          </a:xfrm>
          <a:prstGeom prst="homePlate">
            <a:avLst>
              <a:gd name="adj" fmla="val 30223"/>
            </a:avLst>
          </a:prstGeom>
          <a:solidFill>
            <a:srgbClr val="7F3F98"/>
          </a:solidFill>
          <a:ln w="28575" cap="flat" cmpd="sng">
            <a:solidFill>
              <a:srgbClr val="BEA5CF"/>
            </a:solidFill>
            <a:prstDash val="solid"/>
            <a:round/>
            <a:headEnd type="none" w="med" len="med"/>
            <a:tailEnd type="none" w="med" len="med"/>
          </a:ln>
        </p:spPr>
        <p:txBody>
          <a:bodyPr spcFirstLastPara="1" wrap="square" lIns="91425" tIns="91425" rIns="91425" bIns="91425" anchor="ctr" anchorCtr="0">
            <a:noAutofit/>
          </a:bodyPr>
          <a:lstStyle/>
          <a:p>
            <a:pPr algn="ctr">
              <a:buClr>
                <a:srgbClr val="FFFFFF"/>
              </a:buClr>
              <a:buSzPts val="450"/>
            </a:pPr>
            <a:r>
              <a:rPr lang="en-US" sz="2200" dirty="0">
                <a:solidFill>
                  <a:srgbClr val="FFFFFF"/>
                </a:solidFill>
                <a:latin typeface="Roboto"/>
                <a:ea typeface="Roboto"/>
                <a:cs typeface="Roboto"/>
                <a:sym typeface="Roboto"/>
              </a:rPr>
              <a:t>QW College</a:t>
            </a:r>
            <a:endParaRPr sz="2200" dirty="0">
              <a:solidFill>
                <a:srgbClr val="FFFFFF"/>
              </a:solidFill>
              <a:latin typeface="Roboto"/>
              <a:ea typeface="Roboto"/>
              <a:cs typeface="Roboto"/>
              <a:sym typeface="Roboto"/>
            </a:endParaRPr>
          </a:p>
        </p:txBody>
      </p:sp>
      <p:sp>
        <p:nvSpPr>
          <p:cNvPr id="10" name="Shape 331">
            <a:extLst>
              <a:ext uri="{FF2B5EF4-FFF2-40B4-BE49-F238E27FC236}">
                <a16:creationId xmlns:a16="http://schemas.microsoft.com/office/drawing/2014/main" id="{63E9BDF2-1A00-2847-A494-CCE7631FD868}"/>
              </a:ext>
            </a:extLst>
          </p:cNvPr>
          <p:cNvSpPr/>
          <p:nvPr/>
        </p:nvSpPr>
        <p:spPr>
          <a:xfrm>
            <a:off x="1738698" y="5542996"/>
            <a:ext cx="2166445" cy="674626"/>
          </a:xfrm>
          <a:prstGeom prst="homePlate">
            <a:avLst>
              <a:gd name="adj" fmla="val 30223"/>
            </a:avLst>
          </a:prstGeom>
          <a:solidFill>
            <a:srgbClr val="7F3F98"/>
          </a:solidFill>
          <a:ln w="28575" cap="flat" cmpd="sng">
            <a:solidFill>
              <a:srgbClr val="BEA5CF"/>
            </a:solidFill>
            <a:prstDash val="solid"/>
            <a:round/>
            <a:headEnd type="none" w="med" len="med"/>
            <a:tailEnd type="none" w="med" len="med"/>
          </a:ln>
        </p:spPr>
        <p:txBody>
          <a:bodyPr spcFirstLastPara="1" wrap="square" lIns="91425" tIns="91425" rIns="91425" bIns="91425" anchor="ctr" anchorCtr="0">
            <a:noAutofit/>
          </a:bodyPr>
          <a:lstStyle/>
          <a:p>
            <a:pPr algn="ctr">
              <a:buClr>
                <a:srgbClr val="FFFFFF"/>
              </a:buClr>
              <a:buSzPts val="450"/>
            </a:pPr>
            <a:r>
              <a:rPr lang="en-US" sz="2200" dirty="0">
                <a:solidFill>
                  <a:srgbClr val="FFFFFF"/>
                </a:solidFill>
                <a:latin typeface="Roboto"/>
                <a:ea typeface="Roboto"/>
                <a:cs typeface="Roboto"/>
                <a:sym typeface="Roboto"/>
              </a:rPr>
              <a:t>QW Core</a:t>
            </a:r>
            <a:endParaRPr sz="2200" dirty="0">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3E24F-97C2-A443-AFF3-3210360BC7C8}"/>
              </a:ext>
            </a:extLst>
          </p:cNvPr>
          <p:cNvSpPr>
            <a:spLocks noGrp="1"/>
          </p:cNvSpPr>
          <p:nvPr>
            <p:ph type="title"/>
          </p:nvPr>
        </p:nvSpPr>
        <p:spPr>
          <a:xfrm>
            <a:off x="336415" y="2100891"/>
            <a:ext cx="8520600" cy="763500"/>
          </a:xfrm>
        </p:spPr>
        <p:txBody>
          <a:bodyPr/>
          <a:lstStyle/>
          <a:p>
            <a:pPr algn="ctr"/>
            <a:r>
              <a:rPr lang="en-US" sz="4000" dirty="0">
                <a:solidFill>
                  <a:schemeClr val="tx1"/>
                </a:solidFill>
              </a:rPr>
              <a:t>2. </a:t>
            </a:r>
            <a:r>
              <a:rPr lang="en-US" sz="4000" i="1" dirty="0">
                <a:solidFill>
                  <a:srgbClr val="38761D"/>
                </a:solidFill>
              </a:rPr>
              <a:t>Flexibility</a:t>
            </a:r>
            <a:br>
              <a:rPr lang="en-US" sz="4000" i="1" dirty="0">
                <a:solidFill>
                  <a:srgbClr val="38761D"/>
                </a:solidFill>
              </a:rPr>
            </a:br>
            <a:br>
              <a:rPr lang="en-US" sz="4000" i="1" dirty="0">
                <a:solidFill>
                  <a:srgbClr val="38761D"/>
                </a:solidFill>
              </a:rPr>
            </a:br>
            <a:r>
              <a:rPr lang="en-US" sz="4000" i="1" dirty="0">
                <a:solidFill>
                  <a:schemeClr val="tx1"/>
                </a:solidFill>
              </a:rPr>
              <a:t>of Implementation</a:t>
            </a:r>
            <a:br>
              <a:rPr lang="en-US" sz="4000" i="1" dirty="0">
                <a:solidFill>
                  <a:srgbClr val="38761D"/>
                </a:solidFill>
              </a:rPr>
            </a:br>
            <a:endParaRPr lang="en-US" sz="4000" dirty="0"/>
          </a:p>
        </p:txBody>
      </p:sp>
    </p:spTree>
    <p:extLst>
      <p:ext uri="{BB962C8B-B14F-4D97-AF65-F5344CB8AC3E}">
        <p14:creationId xmlns:p14="http://schemas.microsoft.com/office/powerpoint/2010/main" val="707626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68390" y="189468"/>
            <a:ext cx="8229600" cy="650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t>Challenges</a:t>
            </a:r>
            <a:endParaRPr dirty="0"/>
          </a:p>
        </p:txBody>
      </p:sp>
      <p:sp>
        <p:nvSpPr>
          <p:cNvPr id="180" name="Shape 180"/>
          <p:cNvSpPr txBox="1">
            <a:spLocks noGrp="1"/>
          </p:cNvSpPr>
          <p:nvPr>
            <p:ph type="body" idx="1"/>
          </p:nvPr>
        </p:nvSpPr>
        <p:spPr>
          <a:xfrm>
            <a:off x="457200" y="1116126"/>
            <a:ext cx="8229600" cy="5021400"/>
          </a:xfrm>
          <a:prstGeom prst="rect">
            <a:avLst/>
          </a:prstGeom>
        </p:spPr>
        <p:txBody>
          <a:bodyPr spcFirstLastPara="1" wrap="square" lIns="91425" tIns="91425" rIns="91425" bIns="91425" anchor="t" anchorCtr="0">
            <a:noAutofit/>
          </a:bodyPr>
          <a:lstStyle/>
          <a:p>
            <a:pPr marL="342900" lvl="0" indent="-190500">
              <a:spcBef>
                <a:spcPts val="1600"/>
              </a:spcBef>
              <a:spcAft>
                <a:spcPts val="0"/>
              </a:spcAft>
              <a:buNone/>
            </a:pPr>
            <a:r>
              <a:rPr lang="en-US" sz="3200" dirty="0">
                <a:solidFill>
                  <a:srgbClr val="07674F"/>
                </a:solidFill>
              </a:rPr>
              <a:t>Meeting Everyone’s Needs</a:t>
            </a:r>
            <a:endParaRPr sz="3200" dirty="0">
              <a:solidFill>
                <a:srgbClr val="07674F"/>
              </a:solidFill>
            </a:endParaRPr>
          </a:p>
          <a:p>
            <a:pPr marL="495300" indent="-342900">
              <a:spcBef>
                <a:spcPts val="1600"/>
              </a:spcBef>
            </a:pPr>
            <a:r>
              <a:rPr lang="en-US" sz="3200" dirty="0">
                <a:solidFill>
                  <a:srgbClr val="07674F"/>
                </a:solidFill>
              </a:rPr>
              <a:t>Many different implementation strategies across and even within institutions. </a:t>
            </a:r>
            <a:endParaRPr lang="en-US" sz="1000" dirty="0">
              <a:solidFill>
                <a:srgbClr val="07674F"/>
              </a:solidFill>
            </a:endParaRPr>
          </a:p>
          <a:p>
            <a:pPr marL="495300" indent="-342900">
              <a:spcBef>
                <a:spcPts val="1600"/>
              </a:spcBef>
              <a:spcAft>
                <a:spcPts val="1600"/>
              </a:spcAft>
            </a:pPr>
            <a:r>
              <a:rPr lang="en-US" sz="3200" dirty="0">
                <a:solidFill>
                  <a:srgbClr val="07674F"/>
                </a:solidFill>
              </a:rPr>
              <a:t>Instructors need to make decisions about what is best for them, their students, and their college, as well as meet policy demands.</a:t>
            </a:r>
            <a:endParaRPr sz="3200" dirty="0">
              <a:solidFill>
                <a:srgbClr val="07674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368390" y="189468"/>
            <a:ext cx="8229600" cy="650100"/>
          </a:xfrm>
          <a:prstGeom prst="rect">
            <a:avLst/>
          </a:prstGeom>
        </p:spPr>
        <p:txBody>
          <a:bodyPr spcFirstLastPara="1" wrap="square" lIns="91425" tIns="91425" rIns="91425" bIns="91425" anchor="ctr" anchorCtr="0">
            <a:noAutofit/>
          </a:bodyPr>
          <a:lstStyle/>
          <a:p>
            <a:pPr marL="76200" lvl="0">
              <a:lnSpc>
                <a:spcPct val="115000"/>
              </a:lnSpc>
              <a:spcBef>
                <a:spcPts val="480"/>
              </a:spcBef>
              <a:buClr>
                <a:srgbClr val="38761D"/>
              </a:buClr>
              <a:buSzPts val="2400"/>
            </a:pPr>
            <a:r>
              <a:rPr lang="en-US" dirty="0">
                <a:solidFill>
                  <a:srgbClr val="595959"/>
                </a:solidFill>
              </a:rPr>
              <a:t>Strategies</a:t>
            </a:r>
            <a:endParaRPr dirty="0"/>
          </a:p>
        </p:txBody>
      </p:sp>
      <p:sp>
        <p:nvSpPr>
          <p:cNvPr id="359" name="Shape 359"/>
          <p:cNvSpPr txBox="1">
            <a:spLocks noGrp="1"/>
          </p:cNvSpPr>
          <p:nvPr>
            <p:ph type="body" idx="1"/>
          </p:nvPr>
        </p:nvSpPr>
        <p:spPr>
          <a:xfrm>
            <a:off x="457200" y="1157101"/>
            <a:ext cx="8229600" cy="5021400"/>
          </a:xfrm>
          <a:prstGeom prst="rect">
            <a:avLst/>
          </a:prstGeom>
        </p:spPr>
        <p:txBody>
          <a:bodyPr spcFirstLastPara="1" wrap="square" lIns="91425" tIns="91425" rIns="91425" bIns="91425" anchor="t" anchorCtr="0">
            <a:noAutofit/>
          </a:bodyPr>
          <a:lstStyle/>
          <a:p>
            <a:pPr marL="342900" lvl="0" indent="-190500">
              <a:spcBef>
                <a:spcPts val="480"/>
              </a:spcBef>
              <a:spcAft>
                <a:spcPts val="0"/>
              </a:spcAft>
              <a:buNone/>
            </a:pPr>
            <a:r>
              <a:rPr lang="en-US" sz="3200" b="1" dirty="0" err="1">
                <a:solidFill>
                  <a:srgbClr val="07674F"/>
                </a:solidFill>
              </a:rPr>
              <a:t>Statway</a:t>
            </a:r>
            <a:r>
              <a:rPr lang="en-US" sz="3200" b="1" dirty="0">
                <a:solidFill>
                  <a:srgbClr val="07674F"/>
                </a:solidFill>
              </a:rPr>
              <a:t> College</a:t>
            </a:r>
          </a:p>
          <a:p>
            <a:pPr marL="495300" indent="-342900"/>
            <a:r>
              <a:rPr lang="en-US" sz="3200" dirty="0">
                <a:solidFill>
                  <a:srgbClr val="07674F"/>
                </a:solidFill>
              </a:rPr>
              <a:t>Having a stand alone course that does not depend on students taking the corequisite. </a:t>
            </a:r>
          </a:p>
          <a:p>
            <a:pPr marL="495300" indent="-342900"/>
            <a:r>
              <a:rPr lang="en-US" sz="3200" dirty="0">
                <a:solidFill>
                  <a:srgbClr val="07674F"/>
                </a:solidFill>
              </a:rPr>
              <a:t>Adds flexibility e.g. cohorts vs non-cohorts.</a:t>
            </a:r>
          </a:p>
          <a:p>
            <a:pPr marL="495300" indent="-342900"/>
            <a:r>
              <a:rPr lang="en-US" sz="3200" dirty="0">
                <a:solidFill>
                  <a:srgbClr val="07674F"/>
                </a:solidFill>
              </a:rPr>
              <a:t>Minimizing the required lessons</a:t>
            </a:r>
          </a:p>
          <a:p>
            <a:pPr marL="495300" indent="-342900"/>
            <a:r>
              <a:rPr lang="en-US" sz="3200" dirty="0">
                <a:solidFill>
                  <a:srgbClr val="07674F"/>
                </a:solidFill>
              </a:rPr>
              <a:t>Minimizing interdependency of lessons</a:t>
            </a:r>
          </a:p>
          <a:p>
            <a:pPr marL="342900" lvl="0" indent="-190500">
              <a:spcBef>
                <a:spcPts val="1600"/>
              </a:spcBef>
              <a:spcAft>
                <a:spcPts val="0"/>
              </a:spcAft>
              <a:buNone/>
            </a:pPr>
            <a:endParaRPr sz="2800" dirty="0">
              <a:solidFill>
                <a:srgbClr val="07674F"/>
              </a:solidFill>
            </a:endParaRPr>
          </a:p>
          <a:p>
            <a:pPr marL="152400" lvl="0" indent="0">
              <a:spcBef>
                <a:spcPts val="1600"/>
              </a:spcBef>
              <a:spcAft>
                <a:spcPts val="1600"/>
              </a:spcAft>
              <a:buNone/>
            </a:pPr>
            <a:endParaRPr sz="2800" dirty="0">
              <a:solidFill>
                <a:srgbClr val="07674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368390" y="189468"/>
            <a:ext cx="8229600" cy="650100"/>
          </a:xfrm>
          <a:prstGeom prst="rect">
            <a:avLst/>
          </a:prstGeom>
        </p:spPr>
        <p:txBody>
          <a:bodyPr spcFirstLastPara="1" wrap="square" lIns="91425" tIns="91425" rIns="91425" bIns="91425" anchor="ctr" anchorCtr="0">
            <a:noAutofit/>
          </a:bodyPr>
          <a:lstStyle/>
          <a:p>
            <a:pPr marL="76200" lvl="0">
              <a:lnSpc>
                <a:spcPct val="115000"/>
              </a:lnSpc>
              <a:spcBef>
                <a:spcPts val="480"/>
              </a:spcBef>
              <a:buClr>
                <a:srgbClr val="38761D"/>
              </a:buClr>
              <a:buSzPts val="2400"/>
            </a:pPr>
            <a:r>
              <a:rPr lang="en-US" dirty="0">
                <a:solidFill>
                  <a:srgbClr val="595959"/>
                </a:solidFill>
              </a:rPr>
              <a:t>Strategies</a:t>
            </a:r>
            <a:endParaRPr dirty="0"/>
          </a:p>
        </p:txBody>
      </p:sp>
      <p:sp>
        <p:nvSpPr>
          <p:cNvPr id="359" name="Shape 359"/>
          <p:cNvSpPr txBox="1">
            <a:spLocks noGrp="1"/>
          </p:cNvSpPr>
          <p:nvPr>
            <p:ph type="body" idx="1"/>
          </p:nvPr>
        </p:nvSpPr>
        <p:spPr>
          <a:xfrm>
            <a:off x="17585" y="864338"/>
            <a:ext cx="9144000" cy="5923321"/>
          </a:xfrm>
          <a:prstGeom prst="rect">
            <a:avLst/>
          </a:prstGeom>
          <a:noFill/>
        </p:spPr>
        <p:txBody>
          <a:bodyPr spcFirstLastPara="1" wrap="square" lIns="91425" tIns="91425" rIns="91425" bIns="91425" anchor="t" anchorCtr="0">
            <a:noAutofit/>
          </a:bodyPr>
          <a:lstStyle/>
          <a:p>
            <a:pPr marL="342900" lvl="0" indent="-190500">
              <a:spcBef>
                <a:spcPts val="0"/>
              </a:spcBef>
              <a:spcAft>
                <a:spcPts val="0"/>
              </a:spcAft>
              <a:buNone/>
            </a:pPr>
            <a:r>
              <a:rPr lang="en-US" sz="2800" b="1" dirty="0" err="1">
                <a:solidFill>
                  <a:srgbClr val="07674F"/>
                </a:solidFill>
              </a:rPr>
              <a:t>Statway</a:t>
            </a:r>
            <a:r>
              <a:rPr lang="en-US" sz="2800" b="1" dirty="0">
                <a:solidFill>
                  <a:srgbClr val="07674F"/>
                </a:solidFill>
              </a:rPr>
              <a:t> Corequisite</a:t>
            </a:r>
            <a:endParaRPr sz="2800" b="1" dirty="0">
              <a:solidFill>
                <a:srgbClr val="07674F"/>
              </a:solidFill>
            </a:endParaRPr>
          </a:p>
          <a:p>
            <a:pPr marL="495300" indent="-342900">
              <a:spcBef>
                <a:spcPts val="0"/>
              </a:spcBef>
            </a:pPr>
            <a:r>
              <a:rPr lang="en-US" sz="2800" dirty="0">
                <a:solidFill>
                  <a:srgbClr val="07674F"/>
                </a:solidFill>
              </a:rPr>
              <a:t>Independent lessons</a:t>
            </a:r>
          </a:p>
          <a:p>
            <a:pPr marL="495300" indent="-342900">
              <a:spcBef>
                <a:spcPts val="0"/>
              </a:spcBef>
            </a:pPr>
            <a:r>
              <a:rPr lang="en-US" sz="2800" dirty="0">
                <a:solidFill>
                  <a:srgbClr val="07674F"/>
                </a:solidFill>
              </a:rPr>
              <a:t>Can be molded into the course structure available to each faculty.</a:t>
            </a:r>
          </a:p>
          <a:p>
            <a:pPr marL="495300" indent="-342900">
              <a:spcBef>
                <a:spcPts val="0"/>
              </a:spcBef>
            </a:pPr>
            <a:r>
              <a:rPr lang="en-US" sz="2800" dirty="0">
                <a:solidFill>
                  <a:srgbClr val="07674F"/>
                </a:solidFill>
              </a:rPr>
              <a:t>No published workbook; print as needed</a:t>
            </a:r>
          </a:p>
          <a:p>
            <a:pPr marL="495300" indent="-342900">
              <a:spcBef>
                <a:spcPts val="0"/>
              </a:spcBef>
            </a:pPr>
            <a:r>
              <a:rPr lang="en-US" sz="2800" dirty="0">
                <a:solidFill>
                  <a:srgbClr val="07674F"/>
                </a:solidFill>
              </a:rPr>
              <a:t>No lessons are mandatory</a:t>
            </a:r>
          </a:p>
          <a:p>
            <a:pPr marL="495300" indent="-342900">
              <a:spcBef>
                <a:spcPts val="0"/>
              </a:spcBef>
            </a:pPr>
            <a:r>
              <a:rPr lang="en-US" sz="2800" dirty="0">
                <a:solidFill>
                  <a:srgbClr val="07674F"/>
                </a:solidFill>
              </a:rPr>
              <a:t>Faculty can adjust based on student needs (e.g. more numeracy/algebra content if those learning outcomes are required; more time for review/practice, etc.) </a:t>
            </a:r>
          </a:p>
          <a:p>
            <a:pPr marL="495300" indent="-342900">
              <a:spcBef>
                <a:spcPts val="0"/>
              </a:spcBef>
            </a:pPr>
            <a:r>
              <a:rPr lang="en-US" sz="2800" dirty="0">
                <a:solidFill>
                  <a:srgbClr val="07674F"/>
                </a:solidFill>
              </a:rPr>
              <a:t>Faculty can adjust based on administration structure (1 - 3 hour corequisite, 50 or 75 minute lessons, etc.)</a:t>
            </a:r>
            <a:endParaRPr sz="2800" dirty="0">
              <a:solidFill>
                <a:srgbClr val="07674F"/>
              </a:solidFill>
            </a:endParaRPr>
          </a:p>
        </p:txBody>
      </p:sp>
    </p:spTree>
    <p:extLst>
      <p:ext uri="{BB962C8B-B14F-4D97-AF65-F5344CB8AC3E}">
        <p14:creationId xmlns:p14="http://schemas.microsoft.com/office/powerpoint/2010/main" val="361319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3E24F-97C2-A443-AFF3-3210360BC7C8}"/>
              </a:ext>
            </a:extLst>
          </p:cNvPr>
          <p:cNvSpPr>
            <a:spLocks noGrp="1"/>
          </p:cNvSpPr>
          <p:nvPr>
            <p:ph type="title"/>
          </p:nvPr>
        </p:nvSpPr>
        <p:spPr>
          <a:xfrm>
            <a:off x="311701" y="1445983"/>
            <a:ext cx="8520600" cy="763500"/>
          </a:xfrm>
        </p:spPr>
        <p:txBody>
          <a:bodyPr/>
          <a:lstStyle/>
          <a:p>
            <a:pPr algn="ctr"/>
            <a:r>
              <a:rPr lang="en-US" sz="4000" dirty="0">
                <a:solidFill>
                  <a:schemeClr val="tx1"/>
                </a:solidFill>
              </a:rPr>
              <a:t>3. </a:t>
            </a:r>
            <a:r>
              <a:rPr lang="en-US" sz="4000" i="1" dirty="0">
                <a:solidFill>
                  <a:srgbClr val="38761D"/>
                </a:solidFill>
              </a:rPr>
              <a:t>Guides</a:t>
            </a:r>
            <a:r>
              <a:rPr lang="en-US" sz="4000" dirty="0">
                <a:solidFill>
                  <a:srgbClr val="38761D"/>
                </a:solidFill>
              </a:rPr>
              <a:t> </a:t>
            </a:r>
            <a:br>
              <a:rPr lang="en-US" sz="4000" dirty="0">
                <a:solidFill>
                  <a:srgbClr val="38761D"/>
                </a:solidFill>
              </a:rPr>
            </a:br>
            <a:br>
              <a:rPr lang="en-US" sz="4000" dirty="0">
                <a:solidFill>
                  <a:srgbClr val="38761D"/>
                </a:solidFill>
              </a:rPr>
            </a:br>
            <a:r>
              <a:rPr lang="en-US" sz="4000" dirty="0">
                <a:solidFill>
                  <a:schemeClr val="tx1"/>
                </a:solidFill>
              </a:rPr>
              <a:t>for recommended</a:t>
            </a:r>
            <a:br>
              <a:rPr lang="en-US" sz="4000" dirty="0">
                <a:solidFill>
                  <a:schemeClr val="tx1"/>
                </a:solidFill>
              </a:rPr>
            </a:br>
            <a:r>
              <a:rPr lang="en-US" sz="4000" dirty="0">
                <a:solidFill>
                  <a:schemeClr val="tx1"/>
                </a:solidFill>
              </a:rPr>
              <a:t> </a:t>
            </a:r>
            <a:br>
              <a:rPr lang="en-US" sz="4000" dirty="0">
                <a:solidFill>
                  <a:schemeClr val="tx1"/>
                </a:solidFill>
              </a:rPr>
            </a:br>
            <a:r>
              <a:rPr lang="en-US" sz="4000" dirty="0">
                <a:solidFill>
                  <a:schemeClr val="tx1"/>
                </a:solidFill>
              </a:rPr>
              <a:t>use of materials</a:t>
            </a:r>
            <a:br>
              <a:rPr lang="en-US" sz="4000" dirty="0">
                <a:solidFill>
                  <a:srgbClr val="38761D"/>
                </a:solidFill>
              </a:rPr>
            </a:br>
            <a:br>
              <a:rPr lang="en-US" sz="4000" i="1" dirty="0">
                <a:solidFill>
                  <a:srgbClr val="38761D"/>
                </a:solidFill>
              </a:rPr>
            </a:br>
            <a:endParaRPr lang="en-US" sz="4000" dirty="0"/>
          </a:p>
        </p:txBody>
      </p:sp>
    </p:spTree>
    <p:extLst>
      <p:ext uri="{BB962C8B-B14F-4D97-AF65-F5344CB8AC3E}">
        <p14:creationId xmlns:p14="http://schemas.microsoft.com/office/powerpoint/2010/main" val="3011410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68390" y="189468"/>
            <a:ext cx="8229600" cy="650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a:t>Instructors’ Guides Challenges</a:t>
            </a:r>
            <a:endParaRPr dirty="0"/>
          </a:p>
        </p:txBody>
      </p:sp>
      <p:sp>
        <p:nvSpPr>
          <p:cNvPr id="187" name="Shape 187"/>
          <p:cNvSpPr txBox="1">
            <a:spLocks noGrp="1"/>
          </p:cNvSpPr>
          <p:nvPr>
            <p:ph type="body" idx="1"/>
          </p:nvPr>
        </p:nvSpPr>
        <p:spPr>
          <a:xfrm>
            <a:off x="210064" y="1128483"/>
            <a:ext cx="8748585" cy="5021400"/>
          </a:xfrm>
          <a:prstGeom prst="rect">
            <a:avLst/>
          </a:prstGeom>
        </p:spPr>
        <p:txBody>
          <a:bodyPr spcFirstLastPara="1" wrap="square" lIns="91425" tIns="91425" rIns="91425" bIns="91425" anchor="t" anchorCtr="0">
            <a:noAutofit/>
          </a:bodyPr>
          <a:lstStyle/>
          <a:p>
            <a:pPr marL="495300" indent="-342900"/>
            <a:r>
              <a:rPr lang="en-US" dirty="0">
                <a:solidFill>
                  <a:srgbClr val="07674F"/>
                </a:solidFill>
              </a:rPr>
              <a:t>Faculty need to build a course that matches their contact hours (1, 2, or 3) , and the daily course structure (e.g. TH, or MWF)</a:t>
            </a:r>
          </a:p>
          <a:p>
            <a:pPr marL="495300" indent="-342900"/>
            <a:endParaRPr lang="en-US" dirty="0">
              <a:solidFill>
                <a:srgbClr val="07674F"/>
              </a:solidFill>
            </a:endParaRPr>
          </a:p>
          <a:p>
            <a:pPr marL="495300" indent="-342900"/>
            <a:r>
              <a:rPr lang="en-US" dirty="0">
                <a:solidFill>
                  <a:srgbClr val="07674F"/>
                </a:solidFill>
              </a:rPr>
              <a:t>Faculty may have to decide what material is essential and what lessons can be supplementary support if time allows.</a:t>
            </a:r>
          </a:p>
          <a:p>
            <a:pPr marL="952500" lvl="1" indent="-342900"/>
            <a:r>
              <a:rPr lang="en-US" dirty="0">
                <a:solidFill>
                  <a:srgbClr val="07674F"/>
                </a:solidFill>
              </a:rPr>
              <a:t>Especially with the Corequisite.</a:t>
            </a:r>
            <a:br>
              <a:rPr lang="en-US" dirty="0">
                <a:solidFill>
                  <a:srgbClr val="07674F"/>
                </a:solidFill>
              </a:rPr>
            </a:br>
            <a:endParaRPr lang="en-US" dirty="0">
              <a:solidFill>
                <a:srgbClr val="07674F"/>
              </a:solidFill>
            </a:endParaRPr>
          </a:p>
          <a:p>
            <a:pPr marL="495300" indent="-342900"/>
            <a:r>
              <a:rPr lang="en-US" dirty="0">
                <a:solidFill>
                  <a:srgbClr val="07674F"/>
                </a:solidFill>
              </a:rPr>
              <a:t>So we are helping identify the best material to support the various administration possibilities</a:t>
            </a:r>
          </a:p>
          <a:p>
            <a:pPr marL="952500" lvl="1" indent="-342900">
              <a:spcBef>
                <a:spcPts val="480"/>
              </a:spcBef>
              <a:buFontTx/>
              <a:buChar char="-"/>
            </a:pPr>
            <a:endParaRPr lang="en-US" dirty="0">
              <a:solidFill>
                <a:srgbClr val="07674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68390" y="189468"/>
            <a:ext cx="8229600" cy="650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a:t>Instructors’ Guides Strategies</a:t>
            </a:r>
            <a:endParaRPr dirty="0"/>
          </a:p>
        </p:txBody>
      </p:sp>
      <p:sp>
        <p:nvSpPr>
          <p:cNvPr id="187" name="Shape 187"/>
          <p:cNvSpPr txBox="1">
            <a:spLocks noGrp="1"/>
          </p:cNvSpPr>
          <p:nvPr>
            <p:ph type="body" idx="1"/>
          </p:nvPr>
        </p:nvSpPr>
        <p:spPr>
          <a:xfrm>
            <a:off x="241390" y="1008282"/>
            <a:ext cx="8902610" cy="5021400"/>
          </a:xfrm>
          <a:prstGeom prst="rect">
            <a:avLst/>
          </a:prstGeom>
        </p:spPr>
        <p:txBody>
          <a:bodyPr spcFirstLastPara="1" wrap="square" lIns="91425" tIns="91425" rIns="91425" bIns="91425" anchor="t" anchorCtr="0">
            <a:noAutofit/>
          </a:bodyPr>
          <a:lstStyle/>
          <a:p>
            <a:pPr>
              <a:buClr>
                <a:srgbClr val="38761D"/>
              </a:buClr>
            </a:pPr>
            <a:r>
              <a:rPr lang="en-US" dirty="0">
                <a:solidFill>
                  <a:srgbClr val="07674F"/>
                </a:solidFill>
              </a:rPr>
              <a:t>Extremely clear Learning Outcomes in each lesson.</a:t>
            </a:r>
          </a:p>
          <a:p>
            <a:pPr>
              <a:buClr>
                <a:srgbClr val="38761D"/>
              </a:buClr>
            </a:pPr>
            <a:r>
              <a:rPr lang="en-US" dirty="0">
                <a:solidFill>
                  <a:srgbClr val="07674F"/>
                </a:solidFill>
              </a:rPr>
              <a:t>What are the implications for dropping a lesson</a:t>
            </a:r>
          </a:p>
          <a:p>
            <a:pPr>
              <a:buClr>
                <a:srgbClr val="38761D"/>
              </a:buClr>
            </a:pPr>
            <a:r>
              <a:rPr lang="en-US" dirty="0">
                <a:solidFill>
                  <a:srgbClr val="07674F"/>
                </a:solidFill>
              </a:rPr>
              <a:t>How to transition when lessons are skipped</a:t>
            </a:r>
          </a:p>
          <a:p>
            <a:pPr>
              <a:buClr>
                <a:srgbClr val="38761D"/>
              </a:buClr>
            </a:pPr>
            <a:r>
              <a:rPr lang="en-US" dirty="0">
                <a:solidFill>
                  <a:srgbClr val="07674F"/>
                </a:solidFill>
              </a:rPr>
              <a:t>How to prioritize</a:t>
            </a:r>
          </a:p>
          <a:p>
            <a:pPr>
              <a:buClr>
                <a:srgbClr val="38761D"/>
              </a:buClr>
            </a:pPr>
            <a:r>
              <a:rPr lang="en-US" dirty="0">
                <a:solidFill>
                  <a:srgbClr val="07674F"/>
                </a:solidFill>
              </a:rPr>
              <a:t>What do students struggle with the most. </a:t>
            </a:r>
          </a:p>
          <a:p>
            <a:pPr>
              <a:buClr>
                <a:srgbClr val="38761D"/>
              </a:buClr>
            </a:pPr>
            <a:r>
              <a:rPr lang="en-US" dirty="0">
                <a:solidFill>
                  <a:srgbClr val="07674F"/>
                </a:solidFill>
              </a:rPr>
              <a:t>Example course structures with recommendations</a:t>
            </a:r>
          </a:p>
          <a:p>
            <a:pPr>
              <a:buClr>
                <a:srgbClr val="38761D"/>
              </a:buClr>
            </a:pPr>
            <a:r>
              <a:rPr lang="en-US" dirty="0">
                <a:solidFill>
                  <a:srgbClr val="07674F"/>
                </a:solidFill>
              </a:rPr>
              <a:t>How/where to build in reviews and assessments</a:t>
            </a:r>
          </a:p>
          <a:p>
            <a:pPr>
              <a:buClr>
                <a:srgbClr val="38761D"/>
              </a:buClr>
            </a:pPr>
            <a:r>
              <a:rPr lang="en-US" dirty="0">
                <a:solidFill>
                  <a:srgbClr val="07674F"/>
                </a:solidFill>
              </a:rPr>
              <a:t>How to navigate cohorts and non-cohorts</a:t>
            </a:r>
          </a:p>
          <a:p>
            <a:pPr>
              <a:buClr>
                <a:srgbClr val="38761D"/>
              </a:buClr>
            </a:pPr>
            <a:r>
              <a:rPr lang="en-US" dirty="0">
                <a:solidFill>
                  <a:srgbClr val="07674F"/>
                </a:solidFill>
              </a:rPr>
              <a:t>How to structure in-class lesson</a:t>
            </a:r>
          </a:p>
          <a:p>
            <a:pPr>
              <a:buClr>
                <a:srgbClr val="38761D"/>
              </a:buClr>
            </a:pPr>
            <a:r>
              <a:rPr lang="en-US" dirty="0">
                <a:solidFill>
                  <a:srgbClr val="07674F"/>
                </a:solidFill>
              </a:rPr>
              <a:t>How to adjust if lessons are going too long</a:t>
            </a:r>
          </a:p>
          <a:p>
            <a:pPr marL="76200" lvl="0" indent="0" rtl="0">
              <a:spcBef>
                <a:spcPts val="480"/>
              </a:spcBef>
              <a:spcAft>
                <a:spcPts val="0"/>
              </a:spcAft>
              <a:buClr>
                <a:srgbClr val="38761D"/>
              </a:buClr>
              <a:buSzPts val="2400"/>
              <a:buNone/>
            </a:pPr>
            <a:endParaRPr lang="en-US" sz="800" dirty="0">
              <a:solidFill>
                <a:srgbClr val="07674F"/>
              </a:solidFill>
            </a:endParaRPr>
          </a:p>
          <a:p>
            <a:pPr marL="76200" lvl="0" indent="0" rtl="0">
              <a:spcBef>
                <a:spcPts val="480"/>
              </a:spcBef>
              <a:spcAft>
                <a:spcPts val="0"/>
              </a:spcAft>
              <a:buClr>
                <a:srgbClr val="38761D"/>
              </a:buClr>
              <a:buSzPts val="2400"/>
              <a:buNone/>
            </a:pPr>
            <a:endParaRPr lang="en-US" dirty="0">
              <a:solidFill>
                <a:srgbClr val="07674F"/>
              </a:solidFill>
            </a:endParaRPr>
          </a:p>
          <a:p>
            <a:pPr marL="152400" lvl="0" indent="0">
              <a:spcBef>
                <a:spcPts val="1600"/>
              </a:spcBef>
              <a:spcAft>
                <a:spcPts val="0"/>
              </a:spcAft>
              <a:buNone/>
            </a:pPr>
            <a:endParaRPr dirty="0">
              <a:solidFill>
                <a:srgbClr val="07674F"/>
              </a:solidFill>
            </a:endParaRPr>
          </a:p>
        </p:txBody>
      </p:sp>
    </p:spTree>
    <p:extLst>
      <p:ext uri="{BB962C8B-B14F-4D97-AF65-F5344CB8AC3E}">
        <p14:creationId xmlns:p14="http://schemas.microsoft.com/office/powerpoint/2010/main" val="159092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0" y="2963051"/>
            <a:ext cx="9144000" cy="13620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US" sz="4800" dirty="0">
                <a:solidFill>
                  <a:srgbClr val="07674F"/>
                </a:solidFill>
              </a:rPr>
              <a:t>Design Process</a:t>
            </a:r>
            <a:endParaRPr sz="4800" dirty="0">
              <a:solidFill>
                <a:srgbClr val="07674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311700" y="186967"/>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Networked Approach: Curriculum Committee</a:t>
            </a:r>
            <a:endParaRPr/>
          </a:p>
        </p:txBody>
      </p:sp>
      <p:sp>
        <p:nvSpPr>
          <p:cNvPr id="387" name="Shape 387"/>
          <p:cNvSpPr txBox="1">
            <a:spLocks noGrp="1"/>
          </p:cNvSpPr>
          <p:nvPr>
            <p:ph type="body" idx="1"/>
          </p:nvPr>
        </p:nvSpPr>
        <p:spPr>
          <a:xfrm>
            <a:off x="311700" y="1244267"/>
            <a:ext cx="8520600" cy="45552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US"/>
              <a:t>C^2 pic</a:t>
            </a:r>
            <a:endParaRPr/>
          </a:p>
        </p:txBody>
      </p:sp>
      <p:sp>
        <p:nvSpPr>
          <p:cNvPr id="388" name="Shape 38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US"/>
              <a:t>38</a:t>
            </a:fld>
            <a:endParaRPr/>
          </a:p>
        </p:txBody>
      </p:sp>
      <p:pic>
        <p:nvPicPr>
          <p:cNvPr id="389" name="Shape 389"/>
          <p:cNvPicPr preferRelativeResize="0"/>
          <p:nvPr/>
        </p:nvPicPr>
        <p:blipFill>
          <a:blip r:embed="rId3">
            <a:alphaModFix/>
          </a:blip>
          <a:stretch>
            <a:fillRect/>
          </a:stretch>
        </p:blipFill>
        <p:spPr>
          <a:xfrm>
            <a:off x="-68925" y="964100"/>
            <a:ext cx="9304174" cy="6979499"/>
          </a:xfrm>
          <a:prstGeom prst="rect">
            <a:avLst/>
          </a:prstGeom>
          <a:noFill/>
          <a:ln>
            <a:noFill/>
          </a:ln>
        </p:spPr>
      </p:pic>
    </p:spTree>
    <p:extLst>
      <p:ext uri="{BB962C8B-B14F-4D97-AF65-F5344CB8AC3E}">
        <p14:creationId xmlns:p14="http://schemas.microsoft.com/office/powerpoint/2010/main" val="2413740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368390" y="189468"/>
            <a:ext cx="8229600" cy="650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a:t>Collaborative Creation</a:t>
            </a:r>
            <a:endParaRPr dirty="0"/>
          </a:p>
        </p:txBody>
      </p:sp>
      <p:sp>
        <p:nvSpPr>
          <p:cNvPr id="352" name="Shape 352"/>
          <p:cNvSpPr txBox="1">
            <a:spLocks noGrp="1"/>
          </p:cNvSpPr>
          <p:nvPr>
            <p:ph type="body" idx="1"/>
          </p:nvPr>
        </p:nvSpPr>
        <p:spPr>
          <a:xfrm>
            <a:off x="457200" y="1157101"/>
            <a:ext cx="8229600" cy="5021400"/>
          </a:xfrm>
          <a:prstGeom prst="rect">
            <a:avLst/>
          </a:prstGeom>
        </p:spPr>
        <p:txBody>
          <a:bodyPr spcFirstLastPara="1" wrap="square" lIns="91425" tIns="91425" rIns="91425" bIns="91425" anchor="t" anchorCtr="0">
            <a:noAutofit/>
          </a:bodyPr>
          <a:lstStyle/>
          <a:p>
            <a:pPr marL="342900" lvl="0" indent="-190500">
              <a:spcBef>
                <a:spcPts val="480"/>
              </a:spcBef>
              <a:spcAft>
                <a:spcPts val="0"/>
              </a:spcAft>
              <a:buNone/>
            </a:pPr>
            <a:r>
              <a:rPr lang="en-US" dirty="0"/>
              <a:t>One primary author per module</a:t>
            </a:r>
            <a:endParaRPr dirty="0"/>
          </a:p>
          <a:p>
            <a:pPr marL="342900" lvl="0" indent="-190500">
              <a:spcBef>
                <a:spcPts val="1600"/>
              </a:spcBef>
              <a:spcAft>
                <a:spcPts val="0"/>
              </a:spcAft>
              <a:buNone/>
            </a:pPr>
            <a:r>
              <a:rPr lang="en-US" dirty="0"/>
              <a:t>One primary reviewer per module</a:t>
            </a:r>
            <a:endParaRPr dirty="0"/>
          </a:p>
          <a:p>
            <a:pPr marL="342900" lvl="0" indent="-190500">
              <a:spcBef>
                <a:spcPts val="1600"/>
              </a:spcBef>
              <a:spcAft>
                <a:spcPts val="0"/>
              </a:spcAft>
              <a:buNone/>
            </a:pPr>
            <a:r>
              <a:rPr lang="en-US" dirty="0"/>
              <a:t>Regular check-ins during creation (group brainstorm)</a:t>
            </a:r>
            <a:endParaRPr dirty="0"/>
          </a:p>
          <a:p>
            <a:pPr marL="342900" lvl="0" indent="-190500">
              <a:spcBef>
                <a:spcPts val="1600"/>
              </a:spcBef>
              <a:spcAft>
                <a:spcPts val="0"/>
              </a:spcAft>
              <a:buNone/>
            </a:pPr>
            <a:r>
              <a:rPr lang="en-US" dirty="0"/>
              <a:t>	-comments aimed at individuals, groups, everyone, etc.</a:t>
            </a:r>
          </a:p>
          <a:p>
            <a:pPr marL="342900" indent="-190500">
              <a:spcBef>
                <a:spcPts val="1600"/>
              </a:spcBef>
              <a:buNone/>
            </a:pPr>
            <a:r>
              <a:rPr lang="en-US" dirty="0">
                <a:solidFill>
                  <a:schemeClr val="tx1"/>
                </a:solidFill>
              </a:rPr>
              <a:t>Piloting</a:t>
            </a:r>
          </a:p>
          <a:p>
            <a:pPr marL="342900" lvl="0" indent="-190500">
              <a:spcBef>
                <a:spcPts val="1600"/>
              </a:spcBef>
              <a:buNone/>
            </a:pPr>
            <a:r>
              <a:rPr lang="en-US" dirty="0"/>
              <a:t>Review and editing</a:t>
            </a:r>
          </a:p>
          <a:p>
            <a:pPr marL="342900" lvl="0" indent="-190500">
              <a:spcBef>
                <a:spcPts val="1600"/>
              </a:spcBef>
              <a:buNone/>
            </a:pPr>
            <a:r>
              <a:rPr lang="en-US" dirty="0"/>
              <a:t>Copyediting</a:t>
            </a:r>
          </a:p>
          <a:p>
            <a:pPr marL="342900" lvl="0" indent="-190500">
              <a:spcBef>
                <a:spcPts val="1600"/>
              </a:spcBef>
              <a:buNone/>
            </a:pPr>
            <a:r>
              <a:rPr lang="en-US" dirty="0"/>
              <a:t>Master editing</a:t>
            </a:r>
          </a:p>
        </p:txBody>
      </p:sp>
    </p:spTree>
    <p:extLst>
      <p:ext uri="{BB962C8B-B14F-4D97-AF65-F5344CB8AC3E}">
        <p14:creationId xmlns:p14="http://schemas.microsoft.com/office/powerpoint/2010/main" val="58129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Shape 131"/>
          <p:cNvPicPr preferRelativeResize="0"/>
          <p:nvPr/>
        </p:nvPicPr>
        <p:blipFill rotWithShape="1">
          <a:blip r:embed="rId3">
            <a:alphaModFix/>
          </a:blip>
          <a:srcRect/>
          <a:stretch/>
        </p:blipFill>
        <p:spPr>
          <a:xfrm>
            <a:off x="533400" y="1219200"/>
            <a:ext cx="7467600" cy="4724400"/>
          </a:xfrm>
          <a:prstGeom prst="rect">
            <a:avLst/>
          </a:prstGeom>
          <a:noFill/>
          <a:ln>
            <a:noFill/>
          </a:ln>
        </p:spPr>
      </p:pic>
      <p:sp>
        <p:nvSpPr>
          <p:cNvPr id="132" name="Shape 132"/>
          <p:cNvSpPr txBox="1"/>
          <p:nvPr/>
        </p:nvSpPr>
        <p:spPr>
          <a:xfrm>
            <a:off x="368390" y="189468"/>
            <a:ext cx="8229600" cy="102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6858"/>
              </a:buClr>
              <a:buSzPts val="2800"/>
              <a:buFont typeface="Roboto"/>
              <a:buNone/>
            </a:pPr>
            <a:r>
              <a:rPr lang="en-US" sz="2800" b="1" i="0" u="none" strike="noStrike" cap="none">
                <a:solidFill>
                  <a:srgbClr val="006858"/>
                </a:solidFill>
                <a:latin typeface="Roboto"/>
                <a:ea typeface="Roboto"/>
                <a:cs typeface="Roboto"/>
                <a:sym typeface="Roboto"/>
              </a:rPr>
              <a:t>Statway: Triple the Success in Half the Time</a:t>
            </a:r>
            <a:endParaRPr sz="2800" b="1" i="0" u="none" strike="noStrike" cap="none">
              <a:solidFill>
                <a:srgbClr val="006858"/>
              </a:solidFill>
              <a:latin typeface="Roboto"/>
              <a:ea typeface="Roboto"/>
              <a:cs typeface="Roboto"/>
              <a:sym typeface="Roboto"/>
            </a:endParaRPr>
          </a:p>
        </p:txBody>
      </p:sp>
      <p:cxnSp>
        <p:nvCxnSpPr>
          <p:cNvPr id="133" name="Shape 133"/>
          <p:cNvCxnSpPr/>
          <p:nvPr/>
        </p:nvCxnSpPr>
        <p:spPr>
          <a:xfrm>
            <a:off x="5272084" y="714375"/>
            <a:ext cx="2286000" cy="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50"/>
              </a:srgbClr>
            </a:outerShdw>
          </a:effectLst>
        </p:spPr>
      </p:cxnSp>
    </p:spTree>
  </p:cSld>
  <p:clrMapOvr>
    <a:masterClrMapping/>
  </p:clrMapOvr>
  <p:transition spd="med">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927238" y="2658251"/>
            <a:ext cx="7772400" cy="13620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US" dirty="0" err="1"/>
              <a:t>Statway</a:t>
            </a:r>
            <a:r>
              <a:rPr lang="en-US" dirty="0"/>
              <a:t> Offerings</a:t>
            </a:r>
            <a:endParaRPr dirty="0"/>
          </a:p>
        </p:txBody>
      </p:sp>
    </p:spTree>
    <p:extLst>
      <p:ext uri="{BB962C8B-B14F-4D97-AF65-F5344CB8AC3E}">
        <p14:creationId xmlns:p14="http://schemas.microsoft.com/office/powerpoint/2010/main" val="3477263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p:nvPr/>
        </p:nvSpPr>
        <p:spPr>
          <a:xfrm>
            <a:off x="2033779" y="1458624"/>
            <a:ext cx="3854100" cy="569700"/>
          </a:xfrm>
          <a:prstGeom prst="homePlate">
            <a:avLst>
              <a:gd name="adj" fmla="val 30223"/>
            </a:avLst>
          </a:prstGeom>
          <a:solidFill>
            <a:srgbClr val="1C75BC"/>
          </a:solidFill>
          <a:ln w="28575" cap="flat" cmpd="sng">
            <a:solidFill>
              <a:srgbClr val="A5BAE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FFFFFF"/>
              </a:buClr>
              <a:buSzPts val="450"/>
              <a:buFont typeface="Roboto"/>
              <a:buNone/>
            </a:pPr>
            <a:r>
              <a:rPr lang="en-US" sz="2000" b="0" i="0" u="none" strike="noStrike" cap="none" dirty="0" err="1">
                <a:solidFill>
                  <a:srgbClr val="FFFFFF"/>
                </a:solidFill>
                <a:latin typeface="Roboto"/>
                <a:ea typeface="Roboto"/>
                <a:cs typeface="Roboto"/>
                <a:sym typeface="Roboto"/>
              </a:rPr>
              <a:t>Statway</a:t>
            </a:r>
            <a:r>
              <a:rPr lang="en-US" sz="2000" b="0" i="0" u="none" strike="noStrike" cap="none" dirty="0">
                <a:solidFill>
                  <a:srgbClr val="FFFFFF"/>
                </a:solidFill>
                <a:latin typeface="Roboto"/>
                <a:ea typeface="Roboto"/>
                <a:cs typeface="Roboto"/>
                <a:sym typeface="Roboto"/>
              </a:rPr>
              <a:t> Pathway</a:t>
            </a:r>
            <a:endParaRPr sz="2000" dirty="0"/>
          </a:p>
        </p:txBody>
      </p:sp>
      <p:sp>
        <p:nvSpPr>
          <p:cNvPr id="229" name="Shape 229"/>
          <p:cNvSpPr/>
          <p:nvPr/>
        </p:nvSpPr>
        <p:spPr>
          <a:xfrm>
            <a:off x="2975175" y="2607976"/>
            <a:ext cx="1908000" cy="645600"/>
          </a:xfrm>
          <a:prstGeom prst="homePlate">
            <a:avLst>
              <a:gd name="adj" fmla="val 30223"/>
            </a:avLst>
          </a:prstGeom>
          <a:solidFill>
            <a:srgbClr val="1C75BC"/>
          </a:solidFill>
          <a:ln w="28575" cap="flat" cmpd="sng">
            <a:solidFill>
              <a:srgbClr val="A5BAE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FFFFFF"/>
              </a:buClr>
              <a:buSzPts val="400"/>
              <a:buFont typeface="Roboto"/>
              <a:buNone/>
            </a:pPr>
            <a:r>
              <a:rPr lang="en-US" sz="2000" b="0" i="0" u="none" strike="noStrike" cap="none" dirty="0">
                <a:solidFill>
                  <a:srgbClr val="FFFFFF"/>
                </a:solidFill>
                <a:latin typeface="Roboto"/>
                <a:ea typeface="Roboto"/>
                <a:cs typeface="Roboto"/>
                <a:sym typeface="Roboto"/>
              </a:rPr>
              <a:t> </a:t>
            </a:r>
            <a:r>
              <a:rPr lang="en-US" sz="2000" b="0" i="0" u="none" strike="noStrike" cap="none" dirty="0" err="1">
                <a:solidFill>
                  <a:srgbClr val="FFFFFF"/>
                </a:solidFill>
                <a:latin typeface="Roboto"/>
                <a:ea typeface="Roboto"/>
                <a:cs typeface="Roboto"/>
                <a:sym typeface="Roboto"/>
              </a:rPr>
              <a:t>Statway</a:t>
            </a:r>
            <a:r>
              <a:rPr lang="en-US" sz="2000" b="0" i="0" u="none" strike="noStrike" cap="none" dirty="0">
                <a:solidFill>
                  <a:srgbClr val="FFFFFF"/>
                </a:solidFill>
                <a:latin typeface="Roboto"/>
                <a:ea typeface="Roboto"/>
                <a:cs typeface="Roboto"/>
                <a:sym typeface="Roboto"/>
              </a:rPr>
              <a:t> Accelerated</a:t>
            </a:r>
            <a:endParaRPr sz="2000" b="0" i="0" u="none" strike="noStrike" cap="none" dirty="0">
              <a:solidFill>
                <a:srgbClr val="FFFFFF"/>
              </a:solidFill>
              <a:latin typeface="Roboto"/>
              <a:ea typeface="Roboto"/>
              <a:cs typeface="Roboto"/>
              <a:sym typeface="Roboto"/>
            </a:endParaRPr>
          </a:p>
        </p:txBody>
      </p:sp>
      <p:sp>
        <p:nvSpPr>
          <p:cNvPr id="230" name="Shape 230"/>
          <p:cNvSpPr/>
          <p:nvPr/>
        </p:nvSpPr>
        <p:spPr>
          <a:xfrm>
            <a:off x="4017725" y="3691475"/>
            <a:ext cx="1908000" cy="645600"/>
          </a:xfrm>
          <a:prstGeom prst="homePlate">
            <a:avLst>
              <a:gd name="adj" fmla="val 30223"/>
            </a:avLst>
          </a:prstGeom>
          <a:solidFill>
            <a:srgbClr val="1C75BC"/>
          </a:solidFill>
          <a:ln w="28575" cap="flat" cmpd="sng">
            <a:solidFill>
              <a:srgbClr val="A5BAE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FFFFFF"/>
              </a:buClr>
              <a:buSzPts val="400"/>
              <a:buFont typeface="Roboto"/>
              <a:buNone/>
            </a:pPr>
            <a:r>
              <a:rPr lang="en-US" sz="2000" b="0" i="0" u="none" strike="noStrike" cap="none" dirty="0" err="1">
                <a:solidFill>
                  <a:srgbClr val="FFFFFF"/>
                </a:solidFill>
                <a:latin typeface="Roboto"/>
                <a:ea typeface="Roboto"/>
                <a:cs typeface="Roboto"/>
                <a:sym typeface="Roboto"/>
              </a:rPr>
              <a:t>Statway</a:t>
            </a:r>
            <a:r>
              <a:rPr lang="en-US" sz="2000" b="0" i="0" u="none" strike="noStrike" cap="none" dirty="0">
                <a:solidFill>
                  <a:srgbClr val="FFFFFF"/>
                </a:solidFill>
                <a:latin typeface="Roboto"/>
                <a:ea typeface="Roboto"/>
                <a:cs typeface="Roboto"/>
                <a:sym typeface="Roboto"/>
              </a:rPr>
              <a:t> College</a:t>
            </a:r>
            <a:endParaRPr sz="2000" b="0" i="0" u="none" strike="noStrike" cap="none" dirty="0">
              <a:solidFill>
                <a:srgbClr val="FFFFFF"/>
              </a:solidFill>
              <a:latin typeface="Roboto"/>
              <a:ea typeface="Roboto"/>
              <a:cs typeface="Roboto"/>
              <a:sym typeface="Roboto"/>
            </a:endParaRPr>
          </a:p>
        </p:txBody>
      </p:sp>
      <p:sp>
        <p:nvSpPr>
          <p:cNvPr id="231" name="Shape 231"/>
          <p:cNvSpPr/>
          <p:nvPr/>
        </p:nvSpPr>
        <p:spPr>
          <a:xfrm>
            <a:off x="4017725" y="4851175"/>
            <a:ext cx="1908000" cy="645600"/>
          </a:xfrm>
          <a:prstGeom prst="homePlate">
            <a:avLst>
              <a:gd name="adj" fmla="val 30223"/>
            </a:avLst>
          </a:prstGeom>
          <a:solidFill>
            <a:srgbClr val="1C75BC"/>
          </a:solidFill>
          <a:ln w="28575" cap="flat" cmpd="sng">
            <a:solidFill>
              <a:srgbClr val="A5BAE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FFFFFF"/>
              </a:buClr>
              <a:buSzPts val="400"/>
              <a:buFont typeface="Roboto"/>
              <a:buNone/>
            </a:pPr>
            <a:r>
              <a:rPr lang="en-US" sz="2000" dirty="0" err="1">
                <a:solidFill>
                  <a:srgbClr val="FFFFFF"/>
                </a:solidFill>
                <a:latin typeface="Roboto"/>
                <a:ea typeface="Roboto"/>
                <a:cs typeface="Roboto"/>
                <a:sym typeface="Roboto"/>
              </a:rPr>
              <a:t>Statway</a:t>
            </a:r>
            <a:r>
              <a:rPr lang="en-US" sz="2000" dirty="0">
                <a:solidFill>
                  <a:srgbClr val="FFFFFF"/>
                </a:solidFill>
                <a:latin typeface="Roboto"/>
                <a:ea typeface="Roboto"/>
                <a:cs typeface="Roboto"/>
                <a:sym typeface="Roboto"/>
              </a:rPr>
              <a:t> College</a:t>
            </a:r>
            <a:endParaRPr sz="2000" b="0" i="0" u="none" strike="noStrike" cap="none" dirty="0">
              <a:solidFill>
                <a:srgbClr val="FFFFFF"/>
              </a:solidFill>
              <a:latin typeface="Roboto"/>
              <a:ea typeface="Roboto"/>
              <a:cs typeface="Roboto"/>
              <a:sym typeface="Roboto"/>
            </a:endParaRPr>
          </a:p>
        </p:txBody>
      </p:sp>
      <p:sp>
        <p:nvSpPr>
          <p:cNvPr id="232" name="Shape 232"/>
          <p:cNvSpPr/>
          <p:nvPr/>
        </p:nvSpPr>
        <p:spPr>
          <a:xfrm>
            <a:off x="3849700" y="5516851"/>
            <a:ext cx="1794600" cy="645600"/>
          </a:xfrm>
          <a:prstGeom prst="homePlate">
            <a:avLst>
              <a:gd name="adj" fmla="val 50000"/>
            </a:avLst>
          </a:prstGeom>
          <a:solidFill>
            <a:srgbClr val="4B86B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FFFFFF"/>
              </a:buClr>
              <a:buSzPts val="1600"/>
              <a:buFont typeface="Roboto"/>
              <a:buNone/>
            </a:pPr>
            <a:r>
              <a:rPr lang="en-US" sz="2000" dirty="0" err="1">
                <a:solidFill>
                  <a:srgbClr val="FFFFFF"/>
                </a:solidFill>
                <a:latin typeface="Roboto"/>
                <a:ea typeface="Roboto"/>
                <a:cs typeface="Roboto"/>
                <a:sym typeface="Roboto"/>
              </a:rPr>
              <a:t>Statway</a:t>
            </a:r>
            <a:r>
              <a:rPr lang="en-US" sz="2000" dirty="0">
                <a:solidFill>
                  <a:srgbClr val="FFFFFF"/>
                </a:solidFill>
                <a:latin typeface="Roboto"/>
                <a:ea typeface="Roboto"/>
                <a:cs typeface="Roboto"/>
                <a:sym typeface="Roboto"/>
              </a:rPr>
              <a:t> Corequisite</a:t>
            </a:r>
            <a:endParaRPr sz="2000" dirty="0">
              <a:solidFill>
                <a:srgbClr val="FFFFFF"/>
              </a:solidFill>
              <a:latin typeface="Roboto"/>
              <a:ea typeface="Roboto"/>
              <a:cs typeface="Roboto"/>
              <a:sym typeface="Roboto"/>
            </a:endParaRPr>
          </a:p>
        </p:txBody>
      </p:sp>
      <p:grpSp>
        <p:nvGrpSpPr>
          <p:cNvPr id="233" name="Shape 233"/>
          <p:cNvGrpSpPr/>
          <p:nvPr/>
        </p:nvGrpSpPr>
        <p:grpSpPr>
          <a:xfrm>
            <a:off x="5959166" y="1451456"/>
            <a:ext cx="2396211" cy="4753313"/>
            <a:chOff x="6653325" y="2596059"/>
            <a:chExt cx="2085475" cy="2292300"/>
          </a:xfrm>
        </p:grpSpPr>
        <p:sp>
          <p:nvSpPr>
            <p:cNvPr id="234" name="Shape 234"/>
            <p:cNvSpPr/>
            <p:nvPr/>
          </p:nvSpPr>
          <p:spPr>
            <a:xfrm>
              <a:off x="6653325" y="2596059"/>
              <a:ext cx="281700" cy="2292300"/>
            </a:xfrm>
            <a:prstGeom prst="rightBrace">
              <a:avLst>
                <a:gd name="adj1" fmla="val 8333"/>
                <a:gd name="adj2" fmla="val 50000"/>
              </a:avLst>
            </a:prstGeom>
            <a:noFill/>
            <a:ln w="19050" cap="flat" cmpd="sng">
              <a:solidFill>
                <a:srgbClr val="00685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2"/>
                </a:solidFill>
                <a:latin typeface="Arial"/>
                <a:ea typeface="Arial"/>
                <a:cs typeface="Arial"/>
                <a:sym typeface="Arial"/>
              </a:endParaRPr>
            </a:p>
          </p:txBody>
        </p:sp>
        <p:sp>
          <p:nvSpPr>
            <p:cNvPr id="235" name="Shape 235"/>
            <p:cNvSpPr/>
            <p:nvPr/>
          </p:nvSpPr>
          <p:spPr>
            <a:xfrm>
              <a:off x="7054900" y="2685884"/>
              <a:ext cx="1683900" cy="21753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6858"/>
                </a:buClr>
                <a:buSzPts val="500"/>
                <a:buFont typeface="Arial"/>
                <a:buNone/>
              </a:pPr>
              <a:r>
                <a:rPr lang="en-US" sz="2000" b="1" i="1" dirty="0">
                  <a:solidFill>
                    <a:schemeClr val="dk2"/>
                  </a:solidFill>
                  <a:latin typeface="Roboto"/>
                  <a:ea typeface="Roboto"/>
                  <a:cs typeface="Roboto"/>
                  <a:sym typeface="Roboto"/>
                </a:rPr>
                <a:t>These all </a:t>
              </a:r>
              <a:r>
                <a:rPr lang="en-US" sz="2000" b="1" i="1" u="none" strike="noStrike" cap="none" dirty="0">
                  <a:solidFill>
                    <a:schemeClr val="dk2"/>
                  </a:solidFill>
                  <a:latin typeface="Roboto"/>
                  <a:ea typeface="Roboto"/>
                  <a:cs typeface="Roboto"/>
                  <a:sym typeface="Roboto"/>
                </a:rPr>
                <a:t>result in college-level credit for </a:t>
              </a:r>
              <a:r>
                <a:rPr lang="en-US" sz="2000" b="1" i="1" dirty="0">
                  <a:solidFill>
                    <a:schemeClr val="dk2"/>
                  </a:solidFill>
                  <a:latin typeface="Roboto"/>
                  <a:ea typeface="Roboto"/>
                  <a:cs typeface="Roboto"/>
                  <a:sym typeface="Roboto"/>
                </a:rPr>
                <a:t>intro to </a:t>
              </a:r>
              <a:r>
                <a:rPr lang="en-US" sz="2000" b="1" i="1" u="none" strike="noStrike" cap="none" dirty="0">
                  <a:solidFill>
                    <a:schemeClr val="dk2"/>
                  </a:solidFill>
                  <a:latin typeface="Roboto"/>
                  <a:ea typeface="Roboto"/>
                  <a:cs typeface="Roboto"/>
                  <a:sym typeface="Roboto"/>
                </a:rPr>
                <a:t>statistics</a:t>
              </a:r>
              <a:endParaRPr sz="2000" b="1" i="1" u="none" strike="noStrike" cap="none" dirty="0">
                <a:solidFill>
                  <a:schemeClr val="dk2"/>
                </a:solidFill>
                <a:latin typeface="Roboto"/>
                <a:ea typeface="Roboto"/>
                <a:cs typeface="Roboto"/>
                <a:sym typeface="Roboto"/>
              </a:endParaRPr>
            </a:p>
          </p:txBody>
        </p:sp>
      </p:grpSp>
      <p:pic>
        <p:nvPicPr>
          <p:cNvPr id="236" name="Shape 236" descr="logo_SW_icon.png"/>
          <p:cNvPicPr preferRelativeResize="0"/>
          <p:nvPr/>
        </p:nvPicPr>
        <p:blipFill rotWithShape="1">
          <a:blip r:embed="rId3">
            <a:alphaModFix/>
          </a:blip>
          <a:srcRect/>
          <a:stretch/>
        </p:blipFill>
        <p:spPr>
          <a:xfrm>
            <a:off x="7097949" y="689023"/>
            <a:ext cx="1120601" cy="1120601"/>
          </a:xfrm>
          <a:prstGeom prst="rect">
            <a:avLst/>
          </a:prstGeom>
          <a:noFill/>
          <a:ln>
            <a:noFill/>
          </a:ln>
        </p:spPr>
      </p:pic>
      <p:sp>
        <p:nvSpPr>
          <p:cNvPr id="241" name="Shape 241"/>
          <p:cNvSpPr txBox="1"/>
          <p:nvPr/>
        </p:nvSpPr>
        <p:spPr>
          <a:xfrm>
            <a:off x="6687000" y="239825"/>
            <a:ext cx="1942500" cy="48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a:solidFill>
                  <a:schemeClr val="accent2"/>
                </a:solidFill>
                <a:latin typeface="Roboto"/>
                <a:ea typeface="Roboto"/>
                <a:cs typeface="Roboto"/>
                <a:sym typeface="Roboto"/>
              </a:rPr>
              <a:t>Statway</a:t>
            </a:r>
            <a:endParaRPr sz="2800" b="1">
              <a:solidFill>
                <a:schemeClr val="accent2"/>
              </a:solidFill>
              <a:latin typeface="Roboto"/>
              <a:ea typeface="Roboto"/>
              <a:cs typeface="Roboto"/>
              <a:sym typeface="Roboto"/>
            </a:endParaRPr>
          </a:p>
        </p:txBody>
      </p:sp>
      <p:sp>
        <p:nvSpPr>
          <p:cNvPr id="242" name="Shape 242"/>
          <p:cNvSpPr/>
          <p:nvPr/>
        </p:nvSpPr>
        <p:spPr>
          <a:xfrm>
            <a:off x="3923528" y="354816"/>
            <a:ext cx="2096400" cy="750300"/>
          </a:xfrm>
          <a:prstGeom prst="homePlate">
            <a:avLst>
              <a:gd name="adj" fmla="val 0"/>
            </a:avLst>
          </a:prstGeom>
          <a:solidFill>
            <a:srgbClr val="D9D9D9"/>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endParaRPr sz="1800">
              <a:solidFill>
                <a:srgbClr val="434343"/>
              </a:solidFill>
              <a:latin typeface="Roboto"/>
              <a:ea typeface="Roboto"/>
              <a:cs typeface="Roboto"/>
              <a:sym typeface="Roboto"/>
            </a:endParaRPr>
          </a:p>
        </p:txBody>
      </p:sp>
      <p:sp>
        <p:nvSpPr>
          <p:cNvPr id="243" name="Shape 243"/>
          <p:cNvSpPr/>
          <p:nvPr/>
        </p:nvSpPr>
        <p:spPr>
          <a:xfrm>
            <a:off x="1827206" y="354816"/>
            <a:ext cx="2096400" cy="750300"/>
          </a:xfrm>
          <a:prstGeom prst="homePlate">
            <a:avLst>
              <a:gd name="adj" fmla="val 0"/>
            </a:avLst>
          </a:prstGeom>
          <a:solidFill>
            <a:srgbClr val="EFEFEF"/>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endParaRPr sz="1800">
              <a:solidFill>
                <a:srgbClr val="434343"/>
              </a:solidFill>
              <a:latin typeface="Roboto"/>
              <a:ea typeface="Roboto"/>
              <a:cs typeface="Roboto"/>
              <a:sym typeface="Roboto"/>
            </a:endParaRPr>
          </a:p>
        </p:txBody>
      </p:sp>
      <p:cxnSp>
        <p:nvCxnSpPr>
          <p:cNvPr id="244" name="Shape 244"/>
          <p:cNvCxnSpPr/>
          <p:nvPr/>
        </p:nvCxnSpPr>
        <p:spPr>
          <a:xfrm>
            <a:off x="1265275" y="382775"/>
            <a:ext cx="4742100" cy="10500"/>
          </a:xfrm>
          <a:prstGeom prst="straightConnector1">
            <a:avLst/>
          </a:prstGeom>
          <a:noFill/>
          <a:ln w="28575" cap="flat" cmpd="sng">
            <a:solidFill>
              <a:srgbClr val="434343"/>
            </a:solidFill>
            <a:prstDash val="solid"/>
            <a:round/>
            <a:headEnd type="triangle" w="sm" len="sm"/>
            <a:tailEnd type="none" w="lg" len="lg"/>
          </a:ln>
        </p:spPr>
      </p:cxnSp>
      <p:cxnSp>
        <p:nvCxnSpPr>
          <p:cNvPr id="245" name="Shape 245"/>
          <p:cNvCxnSpPr/>
          <p:nvPr/>
        </p:nvCxnSpPr>
        <p:spPr>
          <a:xfrm>
            <a:off x="1826175" y="283173"/>
            <a:ext cx="0" cy="147000"/>
          </a:xfrm>
          <a:prstGeom prst="straightConnector1">
            <a:avLst/>
          </a:prstGeom>
          <a:noFill/>
          <a:ln w="19050" cap="flat" cmpd="sng">
            <a:solidFill>
              <a:srgbClr val="434343"/>
            </a:solidFill>
            <a:prstDash val="solid"/>
            <a:round/>
            <a:headEnd type="none" w="sm" len="sm"/>
            <a:tailEnd type="none" w="sm" len="sm"/>
          </a:ln>
        </p:spPr>
      </p:cxnSp>
      <p:cxnSp>
        <p:nvCxnSpPr>
          <p:cNvPr id="246" name="Shape 246"/>
          <p:cNvCxnSpPr/>
          <p:nvPr/>
        </p:nvCxnSpPr>
        <p:spPr>
          <a:xfrm>
            <a:off x="3923528" y="283173"/>
            <a:ext cx="0" cy="147000"/>
          </a:xfrm>
          <a:prstGeom prst="straightConnector1">
            <a:avLst/>
          </a:prstGeom>
          <a:noFill/>
          <a:ln w="19050" cap="flat" cmpd="sng">
            <a:solidFill>
              <a:srgbClr val="434343"/>
            </a:solidFill>
            <a:prstDash val="solid"/>
            <a:round/>
            <a:headEnd type="none" w="sm" len="sm"/>
            <a:tailEnd type="none" w="sm" len="sm"/>
          </a:ln>
        </p:spPr>
      </p:cxnSp>
      <p:grpSp>
        <p:nvGrpSpPr>
          <p:cNvPr id="247" name="Shape 247"/>
          <p:cNvGrpSpPr/>
          <p:nvPr/>
        </p:nvGrpSpPr>
        <p:grpSpPr>
          <a:xfrm>
            <a:off x="1839759" y="481573"/>
            <a:ext cx="4089378" cy="579483"/>
            <a:chOff x="1615137" y="1814870"/>
            <a:chExt cx="4361072" cy="690601"/>
          </a:xfrm>
        </p:grpSpPr>
        <p:sp>
          <p:nvSpPr>
            <p:cNvPr id="248" name="Shape 248"/>
            <p:cNvSpPr/>
            <p:nvPr/>
          </p:nvSpPr>
          <p:spPr>
            <a:xfrm>
              <a:off x="1615137" y="1814870"/>
              <a:ext cx="2047549" cy="690600"/>
            </a:xfrm>
            <a:prstGeom prst="homePlate">
              <a:avLst>
                <a:gd name="adj" fmla="val 0"/>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2000" dirty="0">
                  <a:solidFill>
                    <a:schemeClr val="dk2"/>
                  </a:solidFill>
                  <a:latin typeface="Roboto"/>
                  <a:ea typeface="Roboto"/>
                  <a:cs typeface="Roboto"/>
                  <a:sym typeface="Roboto"/>
                </a:rPr>
                <a:t>Developmental Math</a:t>
              </a:r>
              <a:endParaRPr sz="2000" dirty="0"/>
            </a:p>
          </p:txBody>
        </p:sp>
        <p:sp>
          <p:nvSpPr>
            <p:cNvPr id="249" name="Shape 249"/>
            <p:cNvSpPr/>
            <p:nvPr/>
          </p:nvSpPr>
          <p:spPr>
            <a:xfrm>
              <a:off x="4012109" y="1814871"/>
              <a:ext cx="1964100" cy="690600"/>
            </a:xfrm>
            <a:prstGeom prst="homePlate">
              <a:avLst>
                <a:gd name="adj" fmla="val 0"/>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2000">
                  <a:solidFill>
                    <a:schemeClr val="dk2"/>
                  </a:solidFill>
                  <a:latin typeface="Roboto"/>
                  <a:ea typeface="Roboto"/>
                  <a:cs typeface="Roboto"/>
                  <a:sym typeface="Roboto"/>
                </a:rPr>
                <a:t>Transfer-level College Math</a:t>
              </a:r>
              <a:endParaRPr sz="2000">
                <a:solidFill>
                  <a:schemeClr val="dk2"/>
                </a:solidFill>
                <a:latin typeface="Roboto"/>
                <a:ea typeface="Roboto"/>
                <a:cs typeface="Roboto"/>
                <a:sym typeface="Roboto"/>
              </a:endParaRPr>
            </a:p>
          </p:txBody>
        </p:sp>
        <p:cxnSp>
          <p:nvCxnSpPr>
            <p:cNvPr id="250" name="Shape 250"/>
            <p:cNvCxnSpPr/>
            <p:nvPr/>
          </p:nvCxnSpPr>
          <p:spPr>
            <a:xfrm>
              <a:off x="3662675" y="2101235"/>
              <a:ext cx="349500" cy="0"/>
            </a:xfrm>
            <a:prstGeom prst="straightConnector1">
              <a:avLst/>
            </a:prstGeom>
            <a:noFill/>
            <a:ln w="19050" cap="flat" cmpd="sng">
              <a:solidFill>
                <a:schemeClr val="dk2"/>
              </a:solidFill>
              <a:prstDash val="solid"/>
              <a:round/>
              <a:headEnd type="none" w="sm" len="sm"/>
              <a:tailEnd type="triangle" w="lg" len="lg"/>
            </a:ln>
          </p:spPr>
        </p:cxnSp>
      </p:grpSp>
      <p:cxnSp>
        <p:nvCxnSpPr>
          <p:cNvPr id="251" name="Shape 251"/>
          <p:cNvCxnSpPr/>
          <p:nvPr/>
        </p:nvCxnSpPr>
        <p:spPr>
          <a:xfrm>
            <a:off x="6019853" y="282285"/>
            <a:ext cx="0" cy="147000"/>
          </a:xfrm>
          <a:prstGeom prst="straightConnector1">
            <a:avLst/>
          </a:prstGeom>
          <a:noFill/>
          <a:ln w="19050" cap="flat" cmpd="sng">
            <a:solidFill>
              <a:srgbClr val="434343"/>
            </a:solidFill>
            <a:prstDash val="solid"/>
            <a:round/>
            <a:headEnd type="none" w="sm" len="sm"/>
            <a:tailEnd type="none" w="sm" len="sm"/>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10CFC-7599-6F47-B019-55BEBB9E317C}"/>
              </a:ext>
            </a:extLst>
          </p:cNvPr>
          <p:cNvSpPr>
            <a:spLocks noGrp="1"/>
          </p:cNvSpPr>
          <p:nvPr>
            <p:ph type="title"/>
          </p:nvPr>
        </p:nvSpPr>
        <p:spPr>
          <a:xfrm>
            <a:off x="1754521" y="424566"/>
            <a:ext cx="5569643" cy="960668"/>
          </a:xfrm>
        </p:spPr>
        <p:txBody>
          <a:bodyPr>
            <a:normAutofit/>
          </a:bodyPr>
          <a:lstStyle/>
          <a:p>
            <a:r>
              <a:rPr lang="en-US" sz="2400" dirty="0">
                <a:solidFill>
                  <a:srgbClr val="002060"/>
                </a:solidFill>
                <a:latin typeface="Roboto" panose="02000000000000000000" pitchFamily="2" charset="0"/>
                <a:ea typeface="Roboto" panose="02000000000000000000" pitchFamily="2" charset="0"/>
              </a:rPr>
              <a:t>SUMMARY TABLE STATWAY</a:t>
            </a:r>
          </a:p>
        </p:txBody>
      </p:sp>
      <p:sp>
        <p:nvSpPr>
          <p:cNvPr id="4" name="Slide Number Placeholder 3">
            <a:extLst>
              <a:ext uri="{FF2B5EF4-FFF2-40B4-BE49-F238E27FC236}">
                <a16:creationId xmlns:a16="http://schemas.microsoft.com/office/drawing/2014/main" id="{2D9D4EDA-CFFA-274C-97B6-2CAE6AF8EDBF}"/>
              </a:ext>
            </a:extLst>
          </p:cNvPr>
          <p:cNvSpPr>
            <a:spLocks noGrp="1"/>
          </p:cNvSpPr>
          <p:nvPr>
            <p:ph type="sldNum" sz="quarter" idx="12"/>
          </p:nvPr>
        </p:nvSpPr>
        <p:spPr/>
        <p:txBody>
          <a:bodyPr/>
          <a:lstStyle/>
          <a:p>
            <a:fld id="{00000000-1234-1234-1234-123412341234}" type="slidenum">
              <a:rPr lang="en-US">
                <a:solidFill>
                  <a:srgbClr val="8C8C8C"/>
                </a:solidFill>
                <a:latin typeface="Arial"/>
                <a:ea typeface="Arial"/>
                <a:cs typeface="Arial"/>
                <a:sym typeface="Arial"/>
              </a:rPr>
              <a:pPr/>
              <a:t>42</a:t>
            </a:fld>
            <a:endParaRPr lang="en-US">
              <a:solidFill>
                <a:srgbClr val="8C8C8C"/>
              </a:solidFill>
              <a:latin typeface="Arial"/>
              <a:ea typeface="Arial"/>
              <a:cs typeface="Arial"/>
              <a:sym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3373237314"/>
              </p:ext>
            </p:extLst>
          </p:nvPr>
        </p:nvGraphicFramePr>
        <p:xfrm>
          <a:off x="303563" y="1180802"/>
          <a:ext cx="8549492" cy="5036820"/>
        </p:xfrm>
        <a:graphic>
          <a:graphicData uri="http://schemas.openxmlformats.org/drawingml/2006/table">
            <a:tbl>
              <a:tblPr firstRow="1" bandRow="1">
                <a:tableStyleId>{5940675A-B579-460E-94D1-54222C63F5DA}</a:tableStyleId>
              </a:tblPr>
              <a:tblGrid>
                <a:gridCol w="2342655">
                  <a:extLst>
                    <a:ext uri="{9D8B030D-6E8A-4147-A177-3AD203B41FA5}">
                      <a16:colId xmlns:a16="http://schemas.microsoft.com/office/drawing/2014/main" val="20000"/>
                    </a:ext>
                  </a:extLst>
                </a:gridCol>
                <a:gridCol w="1200052">
                  <a:extLst>
                    <a:ext uri="{9D8B030D-6E8A-4147-A177-3AD203B41FA5}">
                      <a16:colId xmlns:a16="http://schemas.microsoft.com/office/drawing/2014/main" val="20001"/>
                    </a:ext>
                  </a:extLst>
                </a:gridCol>
                <a:gridCol w="1778675">
                  <a:extLst>
                    <a:ext uri="{9D8B030D-6E8A-4147-A177-3AD203B41FA5}">
                      <a16:colId xmlns:a16="http://schemas.microsoft.com/office/drawing/2014/main" val="20002"/>
                    </a:ext>
                  </a:extLst>
                </a:gridCol>
                <a:gridCol w="3228110">
                  <a:extLst>
                    <a:ext uri="{9D8B030D-6E8A-4147-A177-3AD203B41FA5}">
                      <a16:colId xmlns:a16="http://schemas.microsoft.com/office/drawing/2014/main" val="20003"/>
                    </a:ext>
                  </a:extLst>
                </a:gridCol>
              </a:tblGrid>
              <a:tr h="451336">
                <a:tc>
                  <a:txBody>
                    <a:bodyPr/>
                    <a:lstStyle/>
                    <a:p>
                      <a:pPr algn="ctr"/>
                      <a:r>
                        <a:rPr lang="en-US" sz="2200" b="1" dirty="0">
                          <a:latin typeface="Open Sans" panose="020B0606030504020204" pitchFamily="34" charset="0"/>
                          <a:ea typeface="Open Sans" panose="020B0606030504020204" pitchFamily="34" charset="0"/>
                          <a:cs typeface="Open Sans" panose="020B0606030504020204" pitchFamily="34" charset="0"/>
                        </a:rPr>
                        <a:t>Offering</a:t>
                      </a:r>
                    </a:p>
                  </a:txBody>
                  <a:tcPr marL="68580" marR="68580" marT="34290" marB="34290"/>
                </a:tc>
                <a:tc>
                  <a:txBody>
                    <a:bodyPr/>
                    <a:lstStyle/>
                    <a:p>
                      <a:pPr algn="ctr"/>
                      <a:r>
                        <a:rPr lang="en-US" sz="2200" b="1" dirty="0">
                          <a:latin typeface="Open Sans" panose="020B0606030504020204" pitchFamily="34" charset="0"/>
                          <a:ea typeface="Open Sans" panose="020B0606030504020204" pitchFamily="34" charset="0"/>
                          <a:cs typeface="Open Sans" panose="020B0606030504020204" pitchFamily="34" charset="0"/>
                        </a:rPr>
                        <a:t># of Terms</a:t>
                      </a:r>
                    </a:p>
                  </a:txBody>
                  <a:tcPr marL="68580" marR="68580" marT="34290" marB="34290"/>
                </a:tc>
                <a:tc>
                  <a:txBody>
                    <a:bodyPr/>
                    <a:lstStyle/>
                    <a:p>
                      <a:pPr algn="ctr"/>
                      <a:r>
                        <a:rPr lang="en-US" sz="2200" b="1" dirty="0">
                          <a:latin typeface="Open Sans" panose="020B0606030504020204" pitchFamily="34" charset="0"/>
                          <a:ea typeface="Open Sans" panose="020B0606030504020204" pitchFamily="34" charset="0"/>
                          <a:cs typeface="Open Sans" panose="020B0606030504020204" pitchFamily="34" charset="0"/>
                        </a:rPr>
                        <a:t>Outcome</a:t>
                      </a:r>
                    </a:p>
                  </a:txBody>
                  <a:tcPr marL="68580" marR="68580" marT="34290" marB="34290"/>
                </a:tc>
                <a:tc>
                  <a:txBody>
                    <a:bodyPr/>
                    <a:lstStyle/>
                    <a:p>
                      <a:pPr algn="ctr"/>
                      <a:r>
                        <a:rPr lang="en-US" sz="2200" b="1" dirty="0">
                          <a:latin typeface="Open Sans" panose="020B0606030504020204" pitchFamily="34" charset="0"/>
                          <a:ea typeface="Open Sans" panose="020B0606030504020204" pitchFamily="34" charset="0"/>
                          <a:cs typeface="Open Sans" panose="020B0606030504020204" pitchFamily="34" charset="0"/>
                        </a:rPr>
                        <a:t>Contact Hours</a:t>
                      </a:r>
                    </a:p>
                  </a:txBody>
                  <a:tcPr marL="68580" marR="68580" marT="34290" marB="34290"/>
                </a:tc>
                <a:extLst>
                  <a:ext uri="{0D108BD9-81ED-4DB2-BD59-A6C34878D82A}">
                    <a16:rowId xmlns:a16="http://schemas.microsoft.com/office/drawing/2014/main" val="10000"/>
                  </a:ext>
                </a:extLst>
              </a:tr>
              <a:tr h="581171">
                <a:tc>
                  <a:txBody>
                    <a:bodyPr/>
                    <a:lstStyle/>
                    <a:p>
                      <a:r>
                        <a:rPr lang="en-US" sz="2200" b="1" dirty="0">
                          <a:latin typeface="Open Sans" panose="020B0606030504020204" pitchFamily="34" charset="0"/>
                          <a:ea typeface="Open Sans" panose="020B0606030504020204" pitchFamily="34" charset="0"/>
                          <a:cs typeface="Open Sans" panose="020B0606030504020204" pitchFamily="34" charset="0"/>
                        </a:rPr>
                        <a:t>SW Pathway</a:t>
                      </a:r>
                    </a:p>
                  </a:txBody>
                  <a:tcPr marL="68580" marR="68580" marT="34290" marB="34290"/>
                </a:tc>
                <a:tc>
                  <a:txBody>
                    <a:bodyPr/>
                    <a:lstStyle/>
                    <a:p>
                      <a:pPr algn="ctr"/>
                      <a:r>
                        <a:rPr lang="en-US" sz="2200" dirty="0">
                          <a:latin typeface="Open Sans" panose="020B0606030504020204" pitchFamily="34" charset="0"/>
                          <a:ea typeface="Open Sans" panose="020B0606030504020204" pitchFamily="34" charset="0"/>
                          <a:cs typeface="Open Sans" panose="020B0606030504020204" pitchFamily="34" charset="0"/>
                        </a:rPr>
                        <a:t>2</a:t>
                      </a:r>
                    </a:p>
                  </a:txBody>
                  <a:tcPr marL="68580" marR="68580" marT="34290" marB="34290"/>
                </a:tc>
                <a:tc>
                  <a:txBody>
                    <a:bodyPr/>
                    <a:lstStyle/>
                    <a:p>
                      <a:r>
                        <a:rPr lang="en-US" sz="2200" dirty="0">
                          <a:latin typeface="Open Sans" panose="020B0606030504020204" pitchFamily="34" charset="0"/>
                          <a:ea typeface="Open Sans" panose="020B0606030504020204" pitchFamily="34" charset="0"/>
                          <a:cs typeface="Open Sans" panose="020B0606030504020204" pitchFamily="34" charset="0"/>
                        </a:rPr>
                        <a:t>College-level credit</a:t>
                      </a:r>
                    </a:p>
                  </a:txBody>
                  <a:tcPr marL="68580" marR="68580" marT="34290" marB="34290"/>
                </a:tc>
                <a:tc>
                  <a:txBody>
                    <a:bodyPr/>
                    <a:lstStyle/>
                    <a:p>
                      <a:r>
                        <a:rPr lang="en-US" sz="2200" baseline="0" dirty="0">
                          <a:latin typeface="Open Sans" panose="020B0606030504020204" pitchFamily="34" charset="0"/>
                          <a:ea typeface="Open Sans" panose="020B0606030504020204" pitchFamily="34" charset="0"/>
                          <a:cs typeface="Open Sans" panose="020B0606030504020204" pitchFamily="34" charset="0"/>
                        </a:rPr>
                        <a:t>3 or 4 contact hours each term</a:t>
                      </a:r>
                      <a:endParaRPr lang="en-US" sz="2200" dirty="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tc>
                <a:extLst>
                  <a:ext uri="{0D108BD9-81ED-4DB2-BD59-A6C34878D82A}">
                    <a16:rowId xmlns:a16="http://schemas.microsoft.com/office/drawing/2014/main" val="10001"/>
                  </a:ext>
                </a:extLst>
              </a:tr>
              <a:tr h="581171">
                <a:tc>
                  <a:txBody>
                    <a:bodyPr/>
                    <a:lstStyle/>
                    <a:p>
                      <a:r>
                        <a:rPr lang="en-US" sz="2200" b="1" dirty="0">
                          <a:latin typeface="Open Sans" panose="020B0606030504020204" pitchFamily="34" charset="0"/>
                          <a:ea typeface="Open Sans" panose="020B0606030504020204" pitchFamily="34" charset="0"/>
                          <a:cs typeface="Open Sans" panose="020B0606030504020204" pitchFamily="34" charset="0"/>
                        </a:rPr>
                        <a:t>SW Accelerated Pathway</a:t>
                      </a:r>
                    </a:p>
                  </a:txBody>
                  <a:tcPr marL="68580" marR="68580" marT="34290" marB="34290"/>
                </a:tc>
                <a:tc>
                  <a:txBody>
                    <a:bodyPr/>
                    <a:lstStyle/>
                    <a:p>
                      <a:pPr algn="ctr"/>
                      <a:r>
                        <a:rPr lang="en-US" sz="2200" dirty="0">
                          <a:latin typeface="Open Sans" panose="020B0606030504020204" pitchFamily="34" charset="0"/>
                          <a:ea typeface="Open Sans" panose="020B0606030504020204" pitchFamily="34" charset="0"/>
                          <a:cs typeface="Open Sans" panose="020B0606030504020204" pitchFamily="34" charset="0"/>
                        </a:rPr>
                        <a:t>1</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latin typeface="Open Sans" panose="020B0606030504020204" pitchFamily="34" charset="0"/>
                          <a:ea typeface="Open Sans" panose="020B0606030504020204" pitchFamily="34" charset="0"/>
                          <a:cs typeface="Open Sans" panose="020B0606030504020204" pitchFamily="34" charset="0"/>
                        </a:rPr>
                        <a:t>College-level credit</a:t>
                      </a:r>
                    </a:p>
                    <a:p>
                      <a:endParaRPr lang="en-US" sz="2200" dirty="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tc>
                <a:tc>
                  <a:txBody>
                    <a:bodyPr/>
                    <a:lstStyle/>
                    <a:p>
                      <a:r>
                        <a:rPr lang="en-US" sz="2200" dirty="0">
                          <a:latin typeface="Open Sans" panose="020B0606030504020204" pitchFamily="34" charset="0"/>
                          <a:ea typeface="Open Sans" panose="020B0606030504020204" pitchFamily="34" charset="0"/>
                          <a:cs typeface="Open Sans" panose="020B0606030504020204" pitchFamily="34" charset="0"/>
                        </a:rPr>
                        <a:t>6 or 7 contact hours</a:t>
                      </a:r>
                    </a:p>
                  </a:txBody>
                  <a:tcPr marL="68580" marR="68580" marT="34290" marB="34290"/>
                </a:tc>
                <a:extLst>
                  <a:ext uri="{0D108BD9-81ED-4DB2-BD59-A6C34878D82A}">
                    <a16:rowId xmlns:a16="http://schemas.microsoft.com/office/drawing/2014/main" val="10002"/>
                  </a:ext>
                </a:extLst>
              </a:tr>
              <a:tr h="581171">
                <a:tc>
                  <a:txBody>
                    <a:bodyPr/>
                    <a:lstStyle/>
                    <a:p>
                      <a:r>
                        <a:rPr lang="en-US" sz="2200" b="1" dirty="0">
                          <a:latin typeface="Open Sans" panose="020B0606030504020204" pitchFamily="34" charset="0"/>
                          <a:ea typeface="Open Sans" panose="020B0606030504020204" pitchFamily="34" charset="0"/>
                          <a:cs typeface="Open Sans" panose="020B0606030504020204" pitchFamily="34" charset="0"/>
                        </a:rPr>
                        <a:t>SW College</a:t>
                      </a:r>
                    </a:p>
                  </a:txBody>
                  <a:tcPr marL="68580" marR="68580" marT="34290" marB="34290"/>
                </a:tc>
                <a:tc>
                  <a:txBody>
                    <a:bodyPr/>
                    <a:lstStyle/>
                    <a:p>
                      <a:pPr algn="ctr"/>
                      <a:r>
                        <a:rPr lang="en-US" sz="2200" dirty="0">
                          <a:latin typeface="Open Sans" panose="020B0606030504020204" pitchFamily="34" charset="0"/>
                          <a:ea typeface="Open Sans" panose="020B0606030504020204" pitchFamily="34" charset="0"/>
                          <a:cs typeface="Open Sans" panose="020B0606030504020204" pitchFamily="34" charset="0"/>
                        </a:rPr>
                        <a:t>1</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latin typeface="Open Sans" panose="020B0606030504020204" pitchFamily="34" charset="0"/>
                          <a:ea typeface="Open Sans" panose="020B0606030504020204" pitchFamily="34" charset="0"/>
                          <a:cs typeface="Open Sans" panose="020B0606030504020204" pitchFamily="34" charset="0"/>
                        </a:rPr>
                        <a:t>College-level credit</a:t>
                      </a:r>
                    </a:p>
                    <a:p>
                      <a:endParaRPr lang="en-US" sz="2200" dirty="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tc>
                <a:tc>
                  <a:txBody>
                    <a:bodyPr/>
                    <a:lstStyle/>
                    <a:p>
                      <a:r>
                        <a:rPr lang="en-US" sz="2200" dirty="0">
                          <a:latin typeface="Open Sans" panose="020B0606030504020204" pitchFamily="34" charset="0"/>
                          <a:ea typeface="Open Sans" panose="020B0606030504020204" pitchFamily="34" charset="0"/>
                          <a:cs typeface="Open Sans" panose="020B0606030504020204" pitchFamily="34" charset="0"/>
                        </a:rPr>
                        <a:t>3 or 4 contact hours</a:t>
                      </a:r>
                    </a:p>
                  </a:txBody>
                  <a:tcPr marL="68580" marR="68580" marT="34290" marB="34290"/>
                </a:tc>
                <a:extLst>
                  <a:ext uri="{0D108BD9-81ED-4DB2-BD59-A6C34878D82A}">
                    <a16:rowId xmlns:a16="http://schemas.microsoft.com/office/drawing/2014/main" val="10003"/>
                  </a:ext>
                </a:extLst>
              </a:tr>
              <a:tr h="685800">
                <a:tc>
                  <a:txBody>
                    <a:bodyPr/>
                    <a:lstStyle/>
                    <a:p>
                      <a:r>
                        <a:rPr lang="en-US" sz="2200" b="1" dirty="0">
                          <a:latin typeface="Open Sans" panose="020B0606030504020204" pitchFamily="34" charset="0"/>
                          <a:ea typeface="Open Sans" panose="020B0606030504020204" pitchFamily="34" charset="0"/>
                          <a:cs typeface="Open Sans" panose="020B0606030504020204" pitchFamily="34" charset="0"/>
                        </a:rPr>
                        <a:t>SW College + Corequisite</a:t>
                      </a:r>
                    </a:p>
                  </a:txBody>
                  <a:tcPr marL="68580" marR="68580" marT="34290" marB="34290"/>
                </a:tc>
                <a:tc>
                  <a:txBody>
                    <a:bodyPr/>
                    <a:lstStyle/>
                    <a:p>
                      <a:pPr algn="ctr"/>
                      <a:r>
                        <a:rPr lang="en-US" sz="2200" dirty="0">
                          <a:latin typeface="Open Sans" panose="020B0606030504020204" pitchFamily="34" charset="0"/>
                          <a:ea typeface="Open Sans" panose="020B0606030504020204" pitchFamily="34" charset="0"/>
                          <a:cs typeface="Open Sans" panose="020B0606030504020204" pitchFamily="34" charset="0"/>
                        </a:rPr>
                        <a:t>1</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latin typeface="Open Sans" panose="020B0606030504020204" pitchFamily="34" charset="0"/>
                          <a:ea typeface="Open Sans" panose="020B0606030504020204" pitchFamily="34" charset="0"/>
                          <a:cs typeface="Open Sans" panose="020B0606030504020204" pitchFamily="34" charset="0"/>
                        </a:rPr>
                        <a:t>College-level credit</a:t>
                      </a:r>
                    </a:p>
                    <a:p>
                      <a:endParaRPr lang="en-US" sz="2200" b="1" dirty="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tc>
                <a:tc>
                  <a:txBody>
                    <a:bodyPr/>
                    <a:lstStyle/>
                    <a:p>
                      <a:r>
                        <a:rPr lang="en-US" sz="2200" dirty="0">
                          <a:latin typeface="Open Sans" panose="020B0606030504020204" pitchFamily="34" charset="0"/>
                          <a:ea typeface="Open Sans" panose="020B0606030504020204" pitchFamily="34" charset="0"/>
                          <a:cs typeface="Open Sans" panose="020B0606030504020204" pitchFamily="34" charset="0"/>
                        </a:rPr>
                        <a:t>3 or 4 contact hours (College)</a:t>
                      </a:r>
                      <a:endParaRPr lang="en-US" sz="2200" baseline="0" dirty="0">
                        <a:latin typeface="Open Sans" panose="020B0606030504020204" pitchFamily="34" charset="0"/>
                        <a:ea typeface="Open Sans" panose="020B0606030504020204" pitchFamily="34" charset="0"/>
                        <a:cs typeface="Open Sans" panose="020B0606030504020204" pitchFamily="34" charset="0"/>
                      </a:endParaRPr>
                    </a:p>
                    <a:p>
                      <a:r>
                        <a:rPr lang="en-US" sz="2200" baseline="0" dirty="0">
                          <a:latin typeface="Open Sans" panose="020B0606030504020204" pitchFamily="34" charset="0"/>
                          <a:ea typeface="Open Sans" panose="020B0606030504020204" pitchFamily="34" charset="0"/>
                          <a:cs typeface="Open Sans" panose="020B0606030504020204" pitchFamily="34" charset="0"/>
                        </a:rPr>
                        <a:t>1, 2, or 3 contact hours (Corequisite)</a:t>
                      </a:r>
                      <a:endParaRPr lang="en-US" sz="2200" dirty="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92996111"/>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368390" y="189468"/>
            <a:ext cx="8229600" cy="650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t>Closing: Student Success</a:t>
            </a:r>
            <a:endParaRPr dirty="0"/>
          </a:p>
        </p:txBody>
      </p:sp>
      <p:sp>
        <p:nvSpPr>
          <p:cNvPr id="396" name="Shape 396"/>
          <p:cNvSpPr txBox="1">
            <a:spLocks noGrp="1"/>
          </p:cNvSpPr>
          <p:nvPr>
            <p:ph type="body" idx="1"/>
          </p:nvPr>
        </p:nvSpPr>
        <p:spPr>
          <a:xfrm>
            <a:off x="457200" y="1184426"/>
            <a:ext cx="8229600" cy="5021400"/>
          </a:xfrm>
          <a:prstGeom prst="rect">
            <a:avLst/>
          </a:prstGeom>
        </p:spPr>
        <p:txBody>
          <a:bodyPr spcFirstLastPara="1" wrap="square" lIns="91425" tIns="91425" rIns="91425" bIns="91425" anchor="t" anchorCtr="0">
            <a:noAutofit/>
          </a:bodyPr>
          <a:lstStyle/>
          <a:p>
            <a:pPr marL="0" lvl="0" indent="0" rtl="0">
              <a:spcBef>
                <a:spcPts val="480"/>
              </a:spcBef>
              <a:spcAft>
                <a:spcPts val="0"/>
              </a:spcAft>
              <a:buNone/>
            </a:pPr>
            <a:r>
              <a:rPr lang="en-US" dirty="0">
                <a:solidFill>
                  <a:srgbClr val="07674F"/>
                </a:solidFill>
              </a:rPr>
              <a:t>Pilot data</a:t>
            </a:r>
          </a:p>
          <a:p>
            <a:pPr marL="342900" indent="-342900"/>
            <a:r>
              <a:rPr lang="en-US" dirty="0">
                <a:solidFill>
                  <a:srgbClr val="07674F"/>
                </a:solidFill>
              </a:rPr>
              <a:t>Students can succeed at high rates if the course is well-structured with effective content and pedagogy.</a:t>
            </a:r>
            <a:br>
              <a:rPr lang="en-US" dirty="0">
                <a:solidFill>
                  <a:srgbClr val="07674F"/>
                </a:solidFill>
              </a:rPr>
            </a:br>
            <a:endParaRPr lang="en-US" dirty="0">
              <a:solidFill>
                <a:srgbClr val="07674F"/>
              </a:solidFill>
            </a:endParaRPr>
          </a:p>
          <a:p>
            <a:pPr marL="342900" indent="-342900"/>
            <a:r>
              <a:rPr lang="en-US" dirty="0">
                <a:solidFill>
                  <a:srgbClr val="07674F"/>
                </a:solidFill>
              </a:rPr>
              <a:t>Pathways have shown high rates of success with both </a:t>
            </a:r>
            <a:r>
              <a:rPr lang="en-US" dirty="0" err="1">
                <a:solidFill>
                  <a:srgbClr val="07674F"/>
                </a:solidFill>
              </a:rPr>
              <a:t>Statway</a:t>
            </a:r>
            <a:r>
              <a:rPr lang="en-US" dirty="0">
                <a:solidFill>
                  <a:srgbClr val="07674F"/>
                </a:solidFill>
              </a:rPr>
              <a:t> Accelerated, and </a:t>
            </a:r>
            <a:r>
              <a:rPr lang="en-US" dirty="0" err="1">
                <a:solidFill>
                  <a:srgbClr val="07674F"/>
                </a:solidFill>
              </a:rPr>
              <a:t>Quantway</a:t>
            </a:r>
            <a:r>
              <a:rPr lang="en-US" dirty="0">
                <a:solidFill>
                  <a:srgbClr val="07674F"/>
                </a:solidFill>
              </a:rPr>
              <a:t> Corequisite.</a:t>
            </a:r>
            <a:br>
              <a:rPr lang="en-US" dirty="0">
                <a:solidFill>
                  <a:srgbClr val="07674F"/>
                </a:solidFill>
              </a:rPr>
            </a:br>
            <a:endParaRPr lang="en-US" dirty="0">
              <a:solidFill>
                <a:srgbClr val="07674F"/>
              </a:solidFill>
            </a:endParaRPr>
          </a:p>
          <a:p>
            <a:pPr marL="342900" indent="-342900"/>
            <a:r>
              <a:rPr lang="en-US" dirty="0">
                <a:solidFill>
                  <a:srgbClr val="07674F"/>
                </a:solidFill>
              </a:rPr>
              <a:t>Results will be evaluated as these options continue to expand.</a:t>
            </a:r>
            <a:endParaRPr dirty="0">
              <a:solidFill>
                <a:srgbClr val="07674F"/>
              </a:solidFill>
            </a:endParaRPr>
          </a:p>
          <a:p>
            <a:pPr marL="342900" lvl="0" indent="-190500" rtl="0">
              <a:spcBef>
                <a:spcPts val="1600"/>
              </a:spcBef>
              <a:spcAft>
                <a:spcPts val="0"/>
              </a:spcAft>
              <a:buNone/>
            </a:pPr>
            <a:endParaRPr dirty="0">
              <a:solidFill>
                <a:srgbClr val="07674F"/>
              </a:solidFill>
            </a:endParaRPr>
          </a:p>
          <a:p>
            <a:pPr marL="342900" lvl="0" indent="-190500" rtl="0">
              <a:spcBef>
                <a:spcPts val="1600"/>
              </a:spcBef>
              <a:spcAft>
                <a:spcPts val="1600"/>
              </a:spcAft>
              <a:buNone/>
            </a:pPr>
            <a:endParaRPr dirty="0">
              <a:solidFill>
                <a:srgbClr val="07674F"/>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title"/>
          </p:nvPr>
        </p:nvSpPr>
        <p:spPr>
          <a:xfrm>
            <a:off x="368390" y="189468"/>
            <a:ext cx="8229600" cy="650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Contact Info</a:t>
            </a:r>
            <a:endParaRPr/>
          </a:p>
        </p:txBody>
      </p:sp>
      <p:sp>
        <p:nvSpPr>
          <p:cNvPr id="410" name="Shape 410"/>
          <p:cNvSpPr txBox="1">
            <a:spLocks noGrp="1"/>
          </p:cNvSpPr>
          <p:nvPr>
            <p:ph type="body" idx="1"/>
          </p:nvPr>
        </p:nvSpPr>
        <p:spPr>
          <a:xfrm>
            <a:off x="368400" y="1188001"/>
            <a:ext cx="8229600" cy="5021400"/>
          </a:xfrm>
          <a:prstGeom prst="rect">
            <a:avLst/>
          </a:prstGeom>
        </p:spPr>
        <p:txBody>
          <a:bodyPr spcFirstLastPara="1" wrap="square" lIns="91425" tIns="91425" rIns="91425" bIns="91425" anchor="t" anchorCtr="0">
            <a:noAutofit/>
          </a:bodyPr>
          <a:lstStyle/>
          <a:p>
            <a:pPr marL="342900" lvl="0" indent="-190500">
              <a:spcBef>
                <a:spcPts val="480"/>
              </a:spcBef>
              <a:spcAft>
                <a:spcPts val="0"/>
              </a:spcAft>
              <a:buNone/>
            </a:pPr>
            <a:r>
              <a:rPr lang="en-US" sz="2800" dirty="0" err="1">
                <a:solidFill>
                  <a:srgbClr val="38761D"/>
                </a:solidFill>
              </a:rPr>
              <a:t>carnegiemathpathways.org</a:t>
            </a:r>
            <a:endParaRPr sz="2800" dirty="0">
              <a:solidFill>
                <a:srgbClr val="38761D"/>
              </a:solidFill>
            </a:endParaRPr>
          </a:p>
          <a:p>
            <a:pPr marL="342900" lvl="0" indent="-190500">
              <a:spcBef>
                <a:spcPts val="1600"/>
              </a:spcBef>
              <a:spcAft>
                <a:spcPts val="0"/>
              </a:spcAft>
              <a:buNone/>
            </a:pPr>
            <a:r>
              <a:rPr lang="en-US" sz="2800" dirty="0"/>
              <a:t>Scott Guth:  </a:t>
            </a:r>
            <a:r>
              <a:rPr lang="en-US" sz="2800" dirty="0" err="1"/>
              <a:t>sguth@mtsac.edu</a:t>
            </a:r>
            <a:endParaRPr sz="2800" dirty="0"/>
          </a:p>
          <a:p>
            <a:pPr marL="342900" lvl="0" indent="-190500">
              <a:spcBef>
                <a:spcPts val="1600"/>
              </a:spcBef>
              <a:spcAft>
                <a:spcPts val="0"/>
              </a:spcAft>
              <a:buNone/>
            </a:pPr>
            <a:r>
              <a:rPr lang="en-US" sz="2800" dirty="0"/>
              <a:t>Scott Strother: </a:t>
            </a:r>
            <a:r>
              <a:rPr lang="en-US" sz="2800" dirty="0" err="1"/>
              <a:t>sstrother@carnegiemathpathways.org</a:t>
            </a:r>
            <a:endParaRPr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68390" y="189468"/>
            <a:ext cx="8229600" cy="650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a:t>The Problem</a:t>
            </a:r>
            <a:endParaRPr dirty="0"/>
          </a:p>
        </p:txBody>
      </p:sp>
      <p:sp>
        <p:nvSpPr>
          <p:cNvPr id="140" name="Shape 140"/>
          <p:cNvSpPr txBox="1">
            <a:spLocks noGrp="1"/>
          </p:cNvSpPr>
          <p:nvPr>
            <p:ph type="body" idx="1"/>
          </p:nvPr>
        </p:nvSpPr>
        <p:spPr>
          <a:xfrm>
            <a:off x="368390" y="1410788"/>
            <a:ext cx="8775610" cy="4010298"/>
          </a:xfrm>
          <a:prstGeom prst="rect">
            <a:avLst/>
          </a:prstGeom>
        </p:spPr>
        <p:txBody>
          <a:bodyPr spcFirstLastPara="1" wrap="square" lIns="91425" tIns="91425" rIns="91425" bIns="91425" anchor="t" anchorCtr="0">
            <a:noAutofit/>
          </a:bodyPr>
          <a:lstStyle/>
          <a:p>
            <a:pPr marL="0" lvl="0" indent="0">
              <a:spcBef>
                <a:spcPts val="480"/>
              </a:spcBef>
              <a:spcAft>
                <a:spcPts val="0"/>
              </a:spcAft>
              <a:buNone/>
            </a:pPr>
            <a:r>
              <a:rPr lang="en-US" sz="3600" b="1" dirty="0">
                <a:solidFill>
                  <a:srgbClr val="07674F"/>
                </a:solidFill>
              </a:rPr>
              <a:t>AB 705 </a:t>
            </a:r>
            <a:r>
              <a:rPr lang="en-US" sz="3600" dirty="0">
                <a:solidFill>
                  <a:srgbClr val="07674F"/>
                </a:solidFill>
              </a:rPr>
              <a:t>requires that community colleges maximize the probability that a student will enter and complete transfer-level coursework in math within a one year timeframe and use H.S. coursework, grades, and GPA for placement.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68390" y="189468"/>
            <a:ext cx="8229600" cy="650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a:t>The Problem</a:t>
            </a:r>
            <a:endParaRPr dirty="0"/>
          </a:p>
        </p:txBody>
      </p:sp>
      <p:sp>
        <p:nvSpPr>
          <p:cNvPr id="140" name="Shape 140"/>
          <p:cNvSpPr txBox="1">
            <a:spLocks noGrp="1"/>
          </p:cNvSpPr>
          <p:nvPr>
            <p:ph type="body" idx="1"/>
          </p:nvPr>
        </p:nvSpPr>
        <p:spPr>
          <a:xfrm>
            <a:off x="368390" y="1249078"/>
            <a:ext cx="8602188" cy="4407137"/>
          </a:xfrm>
          <a:prstGeom prst="rect">
            <a:avLst/>
          </a:prstGeom>
        </p:spPr>
        <p:txBody>
          <a:bodyPr spcFirstLastPara="1" wrap="square" lIns="91425" tIns="91425" rIns="91425" bIns="91425" anchor="t" anchorCtr="0">
            <a:noAutofit/>
          </a:bodyPr>
          <a:lstStyle/>
          <a:p>
            <a:pPr marL="0" lvl="0" indent="0">
              <a:spcBef>
                <a:spcPts val="480"/>
              </a:spcBef>
              <a:spcAft>
                <a:spcPts val="0"/>
              </a:spcAft>
              <a:buNone/>
            </a:pPr>
            <a:r>
              <a:rPr lang="en-US" sz="3600" b="1" dirty="0">
                <a:solidFill>
                  <a:srgbClr val="07674F"/>
                </a:solidFill>
              </a:rPr>
              <a:t>AB 705</a:t>
            </a:r>
            <a:endParaRPr lang="en-US" sz="3600" dirty="0">
              <a:solidFill>
                <a:srgbClr val="07674F"/>
              </a:solidFill>
            </a:endParaRPr>
          </a:p>
          <a:p>
            <a:pPr marL="0" lvl="0" indent="0">
              <a:spcBef>
                <a:spcPts val="480"/>
              </a:spcBef>
              <a:spcAft>
                <a:spcPts val="0"/>
              </a:spcAft>
              <a:buNone/>
            </a:pPr>
            <a:endParaRPr lang="en-US" sz="1200" dirty="0">
              <a:solidFill>
                <a:srgbClr val="07674F"/>
              </a:solidFill>
            </a:endParaRPr>
          </a:p>
          <a:p>
            <a:pPr marL="0" lvl="0" indent="0">
              <a:spcBef>
                <a:spcPts val="480"/>
              </a:spcBef>
              <a:spcAft>
                <a:spcPts val="0"/>
              </a:spcAft>
              <a:buNone/>
            </a:pPr>
            <a:r>
              <a:rPr lang="en-US" sz="3600" dirty="0">
                <a:solidFill>
                  <a:srgbClr val="07674F"/>
                </a:solidFill>
              </a:rPr>
              <a:t>How can </a:t>
            </a:r>
            <a:r>
              <a:rPr lang="en-US" sz="3600" dirty="0" err="1">
                <a:solidFill>
                  <a:srgbClr val="07674F"/>
                </a:solidFill>
              </a:rPr>
              <a:t>Statway</a:t>
            </a:r>
            <a:r>
              <a:rPr lang="en-US" sz="3600" dirty="0">
                <a:solidFill>
                  <a:srgbClr val="07674F"/>
                </a:solidFill>
              </a:rPr>
              <a:t>, a successful pathway for students to and through college-level statistics, adapt its program to meet the incoming wave of students who will be, in many cases, less prepared to take it?</a:t>
            </a:r>
          </a:p>
        </p:txBody>
      </p:sp>
    </p:spTree>
    <p:extLst>
      <p:ext uri="{BB962C8B-B14F-4D97-AF65-F5344CB8AC3E}">
        <p14:creationId xmlns:p14="http://schemas.microsoft.com/office/powerpoint/2010/main" val="1299783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Shape 140"/>
          <p:cNvSpPr txBox="1">
            <a:spLocks noGrp="1"/>
          </p:cNvSpPr>
          <p:nvPr>
            <p:ph type="body" idx="1"/>
          </p:nvPr>
        </p:nvSpPr>
        <p:spPr>
          <a:xfrm>
            <a:off x="104504" y="3749042"/>
            <a:ext cx="9039496" cy="2586446"/>
          </a:xfrm>
          <a:prstGeom prst="rect">
            <a:avLst/>
          </a:prstGeom>
        </p:spPr>
        <p:txBody>
          <a:bodyPr spcFirstLastPara="1" wrap="square" lIns="91425" tIns="91425" rIns="91425" bIns="91425" anchor="t" anchorCtr="0">
            <a:noAutofit/>
          </a:bodyPr>
          <a:lstStyle/>
          <a:p>
            <a:pPr marL="0" lvl="0" indent="0">
              <a:buNone/>
            </a:pPr>
            <a:r>
              <a:rPr lang="en-US" dirty="0">
                <a:solidFill>
                  <a:schemeClr val="tx1">
                    <a:lumMod val="75000"/>
                    <a:lumOff val="25000"/>
                  </a:schemeClr>
                </a:solidFill>
                <a:latin typeface="Charter Roman" panose="02040503050506020203" pitchFamily="18" charset="0"/>
              </a:rPr>
              <a:t>“… </a:t>
            </a:r>
            <a:r>
              <a:rPr lang="en-US" dirty="0">
                <a:solidFill>
                  <a:schemeClr val="tx1">
                    <a:lumMod val="75000"/>
                    <a:lumOff val="25000"/>
                  </a:schemeClr>
                </a:solidFill>
                <a:latin typeface="Charter Roman" panose="02040503050506020203" pitchFamily="18" charset="0"/>
                <a:cs typeface="Calibri" panose="020F0502020204030204" pitchFamily="34" charset="0"/>
              </a:rPr>
              <a:t>Similarly</a:t>
            </a:r>
            <a:r>
              <a:rPr lang="en-US" dirty="0">
                <a:solidFill>
                  <a:schemeClr val="tx1">
                    <a:lumMod val="75000"/>
                    <a:lumOff val="25000"/>
                  </a:schemeClr>
                </a:solidFill>
                <a:latin typeface="Charter Roman" panose="02040503050506020203" pitchFamily="18" charset="0"/>
              </a:rPr>
              <a:t>, special programs in which students start in non-transferable coursework (e.g. an accelerated two-semester sequence) are AB 705 compliant </a:t>
            </a:r>
            <a:r>
              <a:rPr lang="en-US" i="1" dirty="0">
                <a:solidFill>
                  <a:schemeClr val="tx1">
                    <a:lumMod val="75000"/>
                    <a:lumOff val="25000"/>
                  </a:schemeClr>
                </a:solidFill>
                <a:latin typeface="Charter Roman" panose="02040503050506020203" pitchFamily="18" charset="0"/>
              </a:rPr>
              <a:t>if</a:t>
            </a:r>
            <a:r>
              <a:rPr lang="en-US" dirty="0">
                <a:solidFill>
                  <a:schemeClr val="tx1">
                    <a:lumMod val="75000"/>
                    <a:lumOff val="25000"/>
                  </a:schemeClr>
                </a:solidFill>
                <a:latin typeface="Charter Roman" panose="02040503050506020203" pitchFamily="18" charset="0"/>
              </a:rPr>
              <a:t> the college is able to demonstrate that the program … maximizes those students’ likelihood of completion of the transfer-level English or math…”</a:t>
            </a:r>
            <a:endParaRPr lang="en-US" sz="1800" dirty="0">
              <a:solidFill>
                <a:schemeClr val="tx1">
                  <a:lumMod val="75000"/>
                  <a:lumOff val="25000"/>
                </a:schemeClr>
              </a:solidFill>
              <a:latin typeface="Charter Roman" panose="02040503050506020203" pitchFamily="18" charset="0"/>
            </a:endParaRPr>
          </a:p>
        </p:txBody>
      </p:sp>
      <p:pic>
        <p:nvPicPr>
          <p:cNvPr id="10" name="Picture 9">
            <a:extLst>
              <a:ext uri="{FF2B5EF4-FFF2-40B4-BE49-F238E27FC236}">
                <a16:creationId xmlns:a16="http://schemas.microsoft.com/office/drawing/2014/main" id="{10163C19-C420-3548-B707-E3EAA8D28F0E}"/>
              </a:ext>
            </a:extLst>
          </p:cNvPr>
          <p:cNvPicPr>
            <a:picLocks noChangeAspect="1"/>
          </p:cNvPicPr>
          <p:nvPr/>
        </p:nvPicPr>
        <p:blipFill>
          <a:blip r:embed="rId3"/>
          <a:stretch>
            <a:fillRect/>
          </a:stretch>
        </p:blipFill>
        <p:spPr>
          <a:xfrm>
            <a:off x="104504" y="361951"/>
            <a:ext cx="8940416" cy="1125830"/>
          </a:xfrm>
          <a:prstGeom prst="rect">
            <a:avLst/>
          </a:prstGeom>
        </p:spPr>
      </p:pic>
      <p:pic>
        <p:nvPicPr>
          <p:cNvPr id="12" name="Picture 11">
            <a:extLst>
              <a:ext uri="{FF2B5EF4-FFF2-40B4-BE49-F238E27FC236}">
                <a16:creationId xmlns:a16="http://schemas.microsoft.com/office/drawing/2014/main" id="{915355DC-DBB9-154C-8178-F2F1E0AE2179}"/>
              </a:ext>
            </a:extLst>
          </p:cNvPr>
          <p:cNvPicPr>
            <a:picLocks noChangeAspect="1"/>
          </p:cNvPicPr>
          <p:nvPr/>
        </p:nvPicPr>
        <p:blipFill>
          <a:blip r:embed="rId4"/>
          <a:stretch>
            <a:fillRect/>
          </a:stretch>
        </p:blipFill>
        <p:spPr>
          <a:xfrm>
            <a:off x="3342554" y="1334346"/>
            <a:ext cx="2485016" cy="274320"/>
          </a:xfrm>
          <a:prstGeom prst="rect">
            <a:avLst/>
          </a:prstGeom>
        </p:spPr>
      </p:pic>
      <p:pic>
        <p:nvPicPr>
          <p:cNvPr id="14" name="Picture 13">
            <a:extLst>
              <a:ext uri="{FF2B5EF4-FFF2-40B4-BE49-F238E27FC236}">
                <a16:creationId xmlns:a16="http://schemas.microsoft.com/office/drawing/2014/main" id="{0CF37C55-388D-5D40-8D0F-C05F5A8E4830}"/>
              </a:ext>
            </a:extLst>
          </p:cNvPr>
          <p:cNvPicPr>
            <a:picLocks noChangeAspect="1"/>
          </p:cNvPicPr>
          <p:nvPr/>
        </p:nvPicPr>
        <p:blipFill>
          <a:blip r:embed="rId5"/>
          <a:stretch>
            <a:fillRect/>
          </a:stretch>
        </p:blipFill>
        <p:spPr>
          <a:xfrm>
            <a:off x="104504" y="1593129"/>
            <a:ext cx="8961120" cy="1652463"/>
          </a:xfrm>
          <a:prstGeom prst="rect">
            <a:avLst/>
          </a:prstGeom>
        </p:spPr>
      </p:pic>
      <p:pic>
        <p:nvPicPr>
          <p:cNvPr id="18" name="Picture 17">
            <a:extLst>
              <a:ext uri="{FF2B5EF4-FFF2-40B4-BE49-F238E27FC236}">
                <a16:creationId xmlns:a16="http://schemas.microsoft.com/office/drawing/2014/main" id="{29637C13-CF64-AC48-A077-D9551355C5B3}"/>
              </a:ext>
            </a:extLst>
          </p:cNvPr>
          <p:cNvPicPr>
            <a:picLocks noChangeAspect="1"/>
          </p:cNvPicPr>
          <p:nvPr/>
        </p:nvPicPr>
        <p:blipFill>
          <a:blip r:embed="rId6"/>
          <a:stretch>
            <a:fillRect/>
          </a:stretch>
        </p:blipFill>
        <p:spPr>
          <a:xfrm>
            <a:off x="287745" y="3245150"/>
            <a:ext cx="4681206" cy="283464"/>
          </a:xfrm>
          <a:prstGeom prst="rect">
            <a:avLst/>
          </a:prstGeom>
        </p:spPr>
      </p:pic>
    </p:spTree>
    <p:extLst>
      <p:ext uri="{BB962C8B-B14F-4D97-AF65-F5344CB8AC3E}">
        <p14:creationId xmlns:p14="http://schemas.microsoft.com/office/powerpoint/2010/main" val="1720289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505C9-7CCA-4F47-946B-714ECD949213}"/>
              </a:ext>
            </a:extLst>
          </p:cNvPr>
          <p:cNvSpPr>
            <a:spLocks noGrp="1"/>
          </p:cNvSpPr>
          <p:nvPr>
            <p:ph type="title"/>
          </p:nvPr>
        </p:nvSpPr>
        <p:spPr>
          <a:xfrm>
            <a:off x="179881" y="189468"/>
            <a:ext cx="8724275" cy="650100"/>
          </a:xfrm>
        </p:spPr>
        <p:txBody>
          <a:bodyPr/>
          <a:lstStyle/>
          <a:p>
            <a:r>
              <a:rPr lang="en-US" sz="3400" dirty="0"/>
              <a:t>For Enrollment into College Level Statistics</a:t>
            </a:r>
          </a:p>
        </p:txBody>
      </p:sp>
      <p:sp>
        <p:nvSpPr>
          <p:cNvPr id="3" name="Text Placeholder 2">
            <a:extLst>
              <a:ext uri="{FF2B5EF4-FFF2-40B4-BE49-F238E27FC236}">
                <a16:creationId xmlns:a16="http://schemas.microsoft.com/office/drawing/2014/main" id="{E1493BAF-4679-434D-860B-167F0DB3F5D8}"/>
              </a:ext>
            </a:extLst>
          </p:cNvPr>
          <p:cNvSpPr>
            <a:spLocks noGrp="1"/>
          </p:cNvSpPr>
          <p:nvPr>
            <p:ph type="body" idx="1"/>
          </p:nvPr>
        </p:nvSpPr>
        <p:spPr/>
        <p:txBody>
          <a:bodyPr anchor="ctr"/>
          <a:lstStyle/>
          <a:p>
            <a:r>
              <a:rPr lang="en-US" sz="3400" b="1" dirty="0">
                <a:solidFill>
                  <a:srgbClr val="07674F"/>
                </a:solidFill>
              </a:rPr>
              <a:t>The chancellor’s office recommends open enrollment… no college prerequisite to elementary statistics.</a:t>
            </a:r>
          </a:p>
        </p:txBody>
      </p:sp>
    </p:spTree>
    <p:extLst>
      <p:ext uri="{BB962C8B-B14F-4D97-AF65-F5344CB8AC3E}">
        <p14:creationId xmlns:p14="http://schemas.microsoft.com/office/powerpoint/2010/main" val="149685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8" name="Picture 7">
            <a:extLst>
              <a:ext uri="{FF2B5EF4-FFF2-40B4-BE49-F238E27FC236}">
                <a16:creationId xmlns:a16="http://schemas.microsoft.com/office/drawing/2014/main" id="{8AC9BC42-FE95-1D41-9354-D86186725FB3}"/>
              </a:ext>
            </a:extLst>
          </p:cNvPr>
          <p:cNvPicPr>
            <a:picLocks noChangeAspect="1"/>
          </p:cNvPicPr>
          <p:nvPr/>
        </p:nvPicPr>
        <p:blipFill>
          <a:blip r:embed="rId3"/>
          <a:stretch>
            <a:fillRect/>
          </a:stretch>
        </p:blipFill>
        <p:spPr>
          <a:xfrm>
            <a:off x="489745" y="1057900"/>
            <a:ext cx="8108245" cy="5235891"/>
          </a:xfrm>
          <a:prstGeom prst="rect">
            <a:avLst/>
          </a:prstGeom>
        </p:spPr>
      </p:pic>
      <p:sp>
        <p:nvSpPr>
          <p:cNvPr id="13" name="Shape 139">
            <a:extLst>
              <a:ext uri="{FF2B5EF4-FFF2-40B4-BE49-F238E27FC236}">
                <a16:creationId xmlns:a16="http://schemas.microsoft.com/office/drawing/2014/main" id="{A9FFE13B-C518-3048-B11F-A19C347F8A1E}"/>
              </a:ext>
            </a:extLst>
          </p:cNvPr>
          <p:cNvSpPr txBox="1">
            <a:spLocks noGrp="1"/>
          </p:cNvSpPr>
          <p:nvPr>
            <p:ph type="title"/>
          </p:nvPr>
        </p:nvSpPr>
        <p:spPr>
          <a:xfrm>
            <a:off x="368390" y="189468"/>
            <a:ext cx="8229600" cy="650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a:t>The Problem</a:t>
            </a:r>
            <a:endParaRPr dirty="0"/>
          </a:p>
        </p:txBody>
      </p:sp>
      <p:sp>
        <p:nvSpPr>
          <p:cNvPr id="2" name="TextBox 1">
            <a:extLst>
              <a:ext uri="{FF2B5EF4-FFF2-40B4-BE49-F238E27FC236}">
                <a16:creationId xmlns:a16="http://schemas.microsoft.com/office/drawing/2014/main" id="{97551DFA-36C4-6E4F-8768-A3EDF869F739}"/>
              </a:ext>
            </a:extLst>
          </p:cNvPr>
          <p:cNvSpPr txBox="1"/>
          <p:nvPr/>
        </p:nvSpPr>
        <p:spPr>
          <a:xfrm>
            <a:off x="0" y="6435923"/>
            <a:ext cx="9144000" cy="400110"/>
          </a:xfrm>
          <a:prstGeom prst="rect">
            <a:avLst/>
          </a:prstGeom>
          <a:noFill/>
        </p:spPr>
        <p:txBody>
          <a:bodyPr wrap="square" rtlCol="0">
            <a:spAutoFit/>
          </a:bodyPr>
          <a:lstStyle/>
          <a:p>
            <a:pPr algn="ctr"/>
            <a:r>
              <a:rPr lang="en-US" sz="2000" b="1" dirty="0">
                <a:solidFill>
                  <a:schemeClr val="accent1">
                    <a:lumMod val="75000"/>
                  </a:schemeClr>
                </a:solidFill>
              </a:rPr>
              <a:t>Source:  Multiple Measures Assessment Project (MMAP) </a:t>
            </a:r>
            <a:endParaRPr lang="en-US" sz="2000" dirty="0">
              <a:solidFill>
                <a:schemeClr val="accent1">
                  <a:lumMod val="75000"/>
                </a:schemeClr>
              </a:solidFill>
            </a:endParaRPr>
          </a:p>
        </p:txBody>
      </p:sp>
    </p:spTree>
    <p:extLst>
      <p:ext uri="{BB962C8B-B14F-4D97-AF65-F5344CB8AC3E}">
        <p14:creationId xmlns:p14="http://schemas.microsoft.com/office/powerpoint/2010/main" val="369652608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5004</TotalTime>
  <Words>3149</Words>
  <Application>Microsoft Macintosh PowerPoint</Application>
  <PresentationFormat>On-screen Show (4:3)</PresentationFormat>
  <Paragraphs>374</Paragraphs>
  <Slides>44</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Noto Sans Symbols</vt:lpstr>
      <vt:lpstr>Helvetica Neue</vt:lpstr>
      <vt:lpstr>Times New Roman</vt:lpstr>
      <vt:lpstr>Roboto</vt:lpstr>
      <vt:lpstr>Calibri</vt:lpstr>
      <vt:lpstr>Charter Roman</vt:lpstr>
      <vt:lpstr>Arial</vt:lpstr>
      <vt:lpstr>Open Sans</vt:lpstr>
      <vt:lpstr>Cabin</vt:lpstr>
      <vt:lpstr>Simple Light</vt:lpstr>
      <vt:lpstr>Statway and AB 705 Developing Corequisite and Accelerated Statistics Courses for Developmental Math Students</vt:lpstr>
      <vt:lpstr>PowerPoint Presentation</vt:lpstr>
      <vt:lpstr>PowerPoint Presentation</vt:lpstr>
      <vt:lpstr>PowerPoint Presentation</vt:lpstr>
      <vt:lpstr>The Problem</vt:lpstr>
      <vt:lpstr>The Problem</vt:lpstr>
      <vt:lpstr>PowerPoint Presentation</vt:lpstr>
      <vt:lpstr>For Enrollment into College Level Statistics</vt:lpstr>
      <vt:lpstr>The Problem</vt:lpstr>
      <vt:lpstr>The Problem</vt:lpstr>
      <vt:lpstr>AB 705</vt:lpstr>
      <vt:lpstr>How Does Statway Adapt?</vt:lpstr>
      <vt:lpstr>AB 705</vt:lpstr>
      <vt:lpstr>Single Semester vs. Accelerated Statway</vt:lpstr>
      <vt:lpstr>A Third Option</vt:lpstr>
      <vt:lpstr>Statway College + Optional Corequisite</vt:lpstr>
      <vt:lpstr>Design Principles for Restructuring Statway</vt:lpstr>
      <vt:lpstr>1. Maintaining   learning outcomes  AND   pedagogical design principles      </vt:lpstr>
      <vt:lpstr>Designing Statway College</vt:lpstr>
      <vt:lpstr>Designing Statway College</vt:lpstr>
      <vt:lpstr>Designing Statway College</vt:lpstr>
      <vt:lpstr>Designing Statway College</vt:lpstr>
      <vt:lpstr>PowerPoint Presentation</vt:lpstr>
      <vt:lpstr>Maintaining pedagogical design principles</vt:lpstr>
      <vt:lpstr>PowerPoint Presentation</vt:lpstr>
      <vt:lpstr>Maintaining pedagogical design principles</vt:lpstr>
      <vt:lpstr>Designing Statway Corequisite</vt:lpstr>
      <vt:lpstr>Designing Statway Corequisite</vt:lpstr>
      <vt:lpstr>Designing Statway Corequisite</vt:lpstr>
      <vt:lpstr>2. Flexibility  of Implementation </vt:lpstr>
      <vt:lpstr>Challenges</vt:lpstr>
      <vt:lpstr>Strategies</vt:lpstr>
      <vt:lpstr>Strategies</vt:lpstr>
      <vt:lpstr>3. Guides   for recommended   use of materials  </vt:lpstr>
      <vt:lpstr>Instructors’ Guides Challenges</vt:lpstr>
      <vt:lpstr>Instructors’ Guides Strategies</vt:lpstr>
      <vt:lpstr>Design Process</vt:lpstr>
      <vt:lpstr>Networked Approach: Curriculum Committee</vt:lpstr>
      <vt:lpstr>Collaborative Creation</vt:lpstr>
      <vt:lpstr>Statway Offerings</vt:lpstr>
      <vt:lpstr>PowerPoint Presentation</vt:lpstr>
      <vt:lpstr>SUMMARY TABLE STATWAY</vt:lpstr>
      <vt:lpstr>Closing: Student Success</vt:lpstr>
      <vt:lpstr>Contact Info</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Prime Corequisite and Accelerated Developmental Math Courses</dc:title>
  <cp:lastModifiedBy>Scott Guth</cp:lastModifiedBy>
  <cp:revision>83</cp:revision>
  <cp:lastPrinted>2018-05-23T22:51:33Z</cp:lastPrinted>
  <dcterms:modified xsi:type="dcterms:W3CDTF">2018-12-09T06:47:12Z</dcterms:modified>
</cp:coreProperties>
</file>