
<file path=[Content_Types].xml><?xml version="1.0" encoding="utf-8"?>
<Types xmlns="http://schemas.openxmlformats.org/package/2006/content-types"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5.xml" ContentType="application/vnd.openxmlformats-officedocument.presentationml.slide+xml"/>
  <Override PartName="/ppt/slideLayouts/slideLayout11.xml" ContentType="application/vnd.openxmlformats-officedocument.presentationml.slideLayout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Default Extension="pdf" ContentType="application/pdf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7"/>
  </p:notesMasterIdLst>
  <p:sldIdLst>
    <p:sldId id="319" r:id="rId2"/>
    <p:sldId id="320" r:id="rId3"/>
    <p:sldId id="321" r:id="rId4"/>
    <p:sldId id="322" r:id="rId5"/>
    <p:sldId id="323" r:id="rId6"/>
    <p:sldId id="324" r:id="rId7"/>
    <p:sldId id="325" r:id="rId8"/>
    <p:sldId id="326" r:id="rId9"/>
    <p:sldId id="267" r:id="rId10"/>
    <p:sldId id="315" r:id="rId11"/>
    <p:sldId id="329" r:id="rId12"/>
    <p:sldId id="330" r:id="rId13"/>
    <p:sldId id="307" r:id="rId14"/>
    <p:sldId id="327" r:id="rId15"/>
    <p:sldId id="308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11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347E68-8F7F-A240-B4D8-7BCDAFF472A1}" type="datetimeFigureOut">
              <a:rPr lang="en-US" smtClean="0"/>
              <a:pPr/>
              <a:t>3/16/17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FD538-45AF-6445-B811-2CD2C2564C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63F500-E7BA-464C-85AC-CAF4DD232295}" type="slidenum">
              <a:rPr lang="en-US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1</a:t>
            </a:fld>
            <a:endParaRPr lang="en-US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charset="-5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A535C6-C804-984E-B3A0-73A70BDEF9BE}" type="slidenum">
              <a:rPr lang="en-US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11</a:t>
            </a:fld>
            <a:endParaRPr lang="en-US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12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charset="-5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charset="-5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charset="-5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749CC1-C12A-1E43-87A9-C4A854274D99}" type="slidenum">
              <a:rPr lang="en-US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2</a:t>
            </a:fld>
            <a:endParaRPr lang="en-US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B9A9D9-E343-4848-BD1E-D51059762E01}" type="slidenum">
              <a:rPr lang="en-US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3</a:t>
            </a:fld>
            <a:endParaRPr lang="en-US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6AB2E7-D7E3-A74F-BAA0-A536EC4F2690}" type="slidenum">
              <a:rPr lang="en-US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4</a:t>
            </a:fld>
            <a:endParaRPr lang="en-US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603851-8922-614D-BA80-370E2A876F56}" type="slidenum">
              <a:rPr lang="en-US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5</a:t>
            </a:fld>
            <a:endParaRPr lang="en-US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917B22-7C64-E848-9C7E-9698AF76B6C7}" type="slidenum">
              <a:rPr lang="en-US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6</a:t>
            </a:fld>
            <a:endParaRPr lang="en-US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B93C48-5BE6-784D-A81A-C1BDE2DF8CB9}" type="slidenum">
              <a:rPr lang="en-US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7</a:t>
            </a:fld>
            <a:endParaRPr lang="en-US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679054-AFC1-3B47-9AFC-C1528BC2811A}" type="slidenum">
              <a:rPr lang="en-US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8</a:t>
            </a:fld>
            <a:endParaRPr lang="en-US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charset="-5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098A-B484-454D-8A3D-6D2563F3B480}" type="datetimeFigureOut">
              <a:rPr lang="en-US" smtClean="0"/>
              <a:pPr/>
              <a:t>3/16/17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C389-8DC2-2443-BB0A-EB33EEF935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098A-B484-454D-8A3D-6D2563F3B480}" type="datetimeFigureOut">
              <a:rPr lang="en-US" smtClean="0"/>
              <a:pPr/>
              <a:t>3/16/17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C389-8DC2-2443-BB0A-EB33EEF935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098A-B484-454D-8A3D-6D2563F3B480}" type="datetimeFigureOut">
              <a:rPr lang="en-US" smtClean="0"/>
              <a:pPr/>
              <a:t>3/16/17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C389-8DC2-2443-BB0A-EB33EEF935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098A-B484-454D-8A3D-6D2563F3B480}" type="datetimeFigureOut">
              <a:rPr lang="en-US" smtClean="0"/>
              <a:pPr/>
              <a:t>3/16/17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C389-8DC2-2443-BB0A-EB33EEF935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098A-B484-454D-8A3D-6D2563F3B480}" type="datetimeFigureOut">
              <a:rPr lang="en-US" smtClean="0"/>
              <a:pPr/>
              <a:t>3/16/17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C389-8DC2-2443-BB0A-EB33EEF935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098A-B484-454D-8A3D-6D2563F3B480}" type="datetimeFigureOut">
              <a:rPr lang="en-US" smtClean="0"/>
              <a:pPr/>
              <a:t>3/16/17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C389-8DC2-2443-BB0A-EB33EEF935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098A-B484-454D-8A3D-6D2563F3B480}" type="datetimeFigureOut">
              <a:rPr lang="en-US" smtClean="0"/>
              <a:pPr/>
              <a:t>3/16/17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C389-8DC2-2443-BB0A-EB33EEF935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098A-B484-454D-8A3D-6D2563F3B480}" type="datetimeFigureOut">
              <a:rPr lang="en-US" smtClean="0"/>
              <a:pPr/>
              <a:t>3/16/17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C389-8DC2-2443-BB0A-EB33EEF935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098A-B484-454D-8A3D-6D2563F3B480}" type="datetimeFigureOut">
              <a:rPr lang="en-US" smtClean="0"/>
              <a:pPr/>
              <a:t>3/16/17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C389-8DC2-2443-BB0A-EB33EEF935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098A-B484-454D-8A3D-6D2563F3B480}" type="datetimeFigureOut">
              <a:rPr lang="en-US" smtClean="0"/>
              <a:pPr/>
              <a:t>3/16/17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C389-8DC2-2443-BB0A-EB33EEF935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098A-B484-454D-8A3D-6D2563F3B480}" type="datetimeFigureOut">
              <a:rPr lang="en-US" smtClean="0"/>
              <a:pPr/>
              <a:t>3/16/17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C389-8DC2-2443-BB0A-EB33EEF935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8098A-B484-454D-8A3D-6D2563F3B480}" type="datetimeFigureOut">
              <a:rPr lang="en-US" smtClean="0"/>
              <a:pPr/>
              <a:t>3/16/17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7C389-8DC2-2443-BB0A-EB33EEF935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1.jpe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df"/><Relationship Id="rId4" Type="http://schemas.openxmlformats.org/officeDocument/2006/relationships/image" Target="../media/image30.png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df"/><Relationship Id="rId4" Type="http://schemas.openxmlformats.org/officeDocument/2006/relationships/image" Target="../media/image30.png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df"/><Relationship Id="rId4" Type="http://schemas.openxmlformats.org/officeDocument/2006/relationships/image" Target="../media/image32.png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1.jpeg"/><Relationship Id="rId9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df"/><Relationship Id="rId5" Type="http://schemas.openxmlformats.org/officeDocument/2006/relationships/image" Target="../media/image25.png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3" name="Rectangle 5"/>
          <p:cNvSpPr>
            <a:spLocks noChangeArrowheads="1"/>
          </p:cNvSpPr>
          <p:nvPr/>
        </p:nvSpPr>
        <p:spPr bwMode="auto">
          <a:xfrm>
            <a:off x="457200" y="3077097"/>
            <a:ext cx="7924800" cy="3535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1" charset="2"/>
              <a:buNone/>
            </a:pPr>
            <a:r>
              <a:rPr lang="en-US" sz="2800" b="1" i="1" dirty="0"/>
              <a:t>	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pple Chancery"/>
                <a:cs typeface="Apple Chancery"/>
              </a:rPr>
              <a:t>A good math puzzle, paradox, or magic trick can stimulate a child’s imagination much faster than a practical application … and if the game is chosen carefully, it can lead almost effortlessly into significant mathematical ideas.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1" charset="2"/>
              <a:buNone/>
            </a:pPr>
            <a:r>
              <a:rPr lang="en-US" b="1" i="1" dirty="0"/>
              <a:t>			       </a:t>
            </a:r>
            <a:r>
              <a:rPr lang="en-US" b="1" i="1" dirty="0" smtClean="0"/>
              <a:t> 						 </a:t>
            </a:r>
            <a:r>
              <a:rPr lang="en-US" sz="2400" b="1" dirty="0">
                <a:solidFill>
                  <a:srgbClr val="984807"/>
                </a:solidFill>
              </a:rPr>
              <a:t>– Martin Gardner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28800" y="1143000"/>
            <a:ext cx="6553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800" b="1" dirty="0" smtClean="0">
                <a:solidFill>
                  <a:srgbClr val="C00000"/>
                </a:solidFill>
                <a:latin typeface="Century Gothic" pitchFamily="-1" charset="0"/>
              </a:rPr>
              <a:t>Pirate </a:t>
            </a:r>
            <a:r>
              <a:rPr lang="en-US" sz="4800" b="1" dirty="0">
                <a:solidFill>
                  <a:srgbClr val="C00000"/>
                </a:solidFill>
                <a:latin typeface="Century Gothic" pitchFamily="-1" charset="0"/>
              </a:rPr>
              <a:t>Geometry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839913" y="1828800"/>
            <a:ext cx="440959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b="1" i="1" dirty="0" smtClean="0">
                <a:solidFill>
                  <a:srgbClr val="E2751D"/>
                </a:solidFill>
              </a:rPr>
              <a:t>CMC3 South Lake Tahoe </a:t>
            </a:r>
            <a:br>
              <a:rPr lang="en-US" sz="3200" b="1" i="1" dirty="0" smtClean="0">
                <a:solidFill>
                  <a:srgbClr val="E2751D"/>
                </a:solidFill>
              </a:rPr>
            </a:br>
            <a:r>
              <a:rPr lang="en-US" sz="3200" b="1" i="1" dirty="0" smtClean="0">
                <a:solidFill>
                  <a:srgbClr val="E2751D"/>
                </a:solidFill>
              </a:rPr>
              <a:t>April 22, 2017</a:t>
            </a:r>
            <a:endParaRPr lang="en-US" sz="3200" b="1" i="1" dirty="0">
              <a:solidFill>
                <a:srgbClr val="E2751D"/>
              </a:solidFill>
            </a:endParaRPr>
          </a:p>
        </p:txBody>
      </p:sp>
      <p:pic>
        <p:nvPicPr>
          <p:cNvPr id="15365" name="Picture 5" descr="HiRe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461963"/>
            <a:ext cx="1763713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HiRe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461963"/>
            <a:ext cx="1763713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79888" y="2348465"/>
            <a:ext cx="4386262" cy="436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754063" y="3426378"/>
            <a:ext cx="2820987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984807"/>
                </a:solidFill>
                <a:ea typeface="Arial" pitchFamily="-1" charset="0"/>
                <a:cs typeface="Arial" pitchFamily="-1" charset="0"/>
              </a:rPr>
              <a:t>X = “Miss”</a:t>
            </a:r>
          </a:p>
          <a:p>
            <a:r>
              <a:rPr lang="en-US" sz="3200" b="1" dirty="0">
                <a:solidFill>
                  <a:srgbClr val="984807"/>
                </a:solidFill>
                <a:ea typeface="Arial" pitchFamily="-1" charset="0"/>
                <a:cs typeface="Arial" pitchFamily="-1" charset="0"/>
              </a:rPr>
              <a:t>C = “Corner”</a:t>
            </a:r>
          </a:p>
          <a:p>
            <a:r>
              <a:rPr lang="en-US" sz="3200" b="1" dirty="0">
                <a:solidFill>
                  <a:srgbClr val="984807"/>
                </a:solidFill>
                <a:ea typeface="Arial" pitchFamily="-1" charset="0"/>
                <a:cs typeface="Arial" pitchFamily="-1" charset="0"/>
              </a:rPr>
              <a:t>E = “Edge”</a:t>
            </a:r>
          </a:p>
          <a:p>
            <a:r>
              <a:rPr lang="en-US" sz="3200" b="1" dirty="0">
                <a:solidFill>
                  <a:srgbClr val="984807"/>
                </a:solidFill>
                <a:ea typeface="Arial" pitchFamily="-1" charset="0"/>
                <a:cs typeface="Arial" pitchFamily="-1" charset="0"/>
              </a:rPr>
              <a:t>I = “Interior”</a:t>
            </a:r>
          </a:p>
        </p:txBody>
      </p:sp>
      <p:sp>
        <p:nvSpPr>
          <p:cNvPr id="10" name="Rectangle 17"/>
          <p:cNvSpPr>
            <a:spLocks noGrp="1" noChangeArrowheads="1"/>
          </p:cNvSpPr>
          <p:nvPr/>
        </p:nvSpPr>
        <p:spPr bwMode="auto">
          <a:xfrm>
            <a:off x="1986956" y="859608"/>
            <a:ext cx="6552928" cy="115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4800" b="1" dirty="0">
                <a:solidFill>
                  <a:srgbClr val="C00000"/>
                </a:solidFill>
                <a:latin typeface="Century Gothic" pitchFamily="-1" charset="0"/>
              </a:rPr>
              <a:t>Rectangular Buried Treasure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4663" y="3157538"/>
            <a:ext cx="12319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Box 4"/>
          <p:cNvSpPr txBox="1">
            <a:spLocks noChangeArrowheads="1"/>
          </p:cNvSpPr>
          <p:nvPr/>
        </p:nvSpPr>
        <p:spPr bwMode="auto">
          <a:xfrm>
            <a:off x="1671638" y="3924300"/>
            <a:ext cx="2820987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984807"/>
                </a:solidFill>
                <a:ea typeface="Arial" pitchFamily="-1" charset="0"/>
                <a:cs typeface="Arial" pitchFamily="-1" charset="0"/>
              </a:rPr>
              <a:t>X = “Miss”</a:t>
            </a:r>
          </a:p>
          <a:p>
            <a:r>
              <a:rPr lang="en-US" sz="3200" b="1" dirty="0">
                <a:solidFill>
                  <a:srgbClr val="984807"/>
                </a:solidFill>
                <a:ea typeface="Arial" pitchFamily="-1" charset="0"/>
                <a:cs typeface="Arial" pitchFamily="-1" charset="0"/>
              </a:rPr>
              <a:t>C = “Corner”</a:t>
            </a:r>
          </a:p>
          <a:p>
            <a:r>
              <a:rPr lang="en-US" sz="3200" b="1" dirty="0">
                <a:solidFill>
                  <a:srgbClr val="984807"/>
                </a:solidFill>
                <a:ea typeface="Arial" pitchFamily="-1" charset="0"/>
                <a:cs typeface="Arial" pitchFamily="-1" charset="0"/>
              </a:rPr>
              <a:t>E = “Edge”</a:t>
            </a:r>
          </a:p>
          <a:p>
            <a:r>
              <a:rPr lang="en-US" sz="3200" b="1" dirty="0">
                <a:solidFill>
                  <a:srgbClr val="984807"/>
                </a:solidFill>
                <a:ea typeface="Arial" pitchFamily="-1" charset="0"/>
                <a:cs typeface="Arial" pitchFamily="-1" charset="0"/>
              </a:rPr>
              <a:t>I = “Interior”</a:t>
            </a:r>
          </a:p>
        </p:txBody>
      </p:sp>
      <p:sp>
        <p:nvSpPr>
          <p:cNvPr id="50180" name="TextBox 6"/>
          <p:cNvSpPr txBox="1">
            <a:spLocks noChangeArrowheads="1"/>
          </p:cNvSpPr>
          <p:nvPr/>
        </p:nvSpPr>
        <p:spPr bwMode="auto">
          <a:xfrm>
            <a:off x="179872" y="2354262"/>
            <a:ext cx="50784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Arial" pitchFamily="-1" charset="0"/>
                <a:cs typeface="Arial" pitchFamily="-1" charset="0"/>
              </a:rPr>
              <a:t>Find the pentomino treasure from the given clues.</a:t>
            </a:r>
          </a:p>
        </p:txBody>
      </p:sp>
      <p:pic>
        <p:nvPicPr>
          <p:cNvPr id="50182" name="Picture 7" descr="HiRe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461963"/>
            <a:ext cx="1763713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92663" y="2290763"/>
            <a:ext cx="410845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7"/>
          <p:cNvSpPr>
            <a:spLocks noGrp="1" noChangeArrowheads="1"/>
          </p:cNvSpPr>
          <p:nvPr/>
        </p:nvSpPr>
        <p:spPr bwMode="auto">
          <a:xfrm>
            <a:off x="1986956" y="859608"/>
            <a:ext cx="6552928" cy="115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4800" b="1" dirty="0">
                <a:solidFill>
                  <a:srgbClr val="C00000"/>
                </a:solidFill>
                <a:latin typeface="Century Gothic" pitchFamily="-1" charset="0"/>
              </a:rPr>
              <a:t>Rectangular Buried Treasure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6" descr="HiRe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461963"/>
            <a:ext cx="1763713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TextBox 6"/>
          <p:cNvSpPr txBox="1">
            <a:spLocks noChangeArrowheads="1"/>
          </p:cNvSpPr>
          <p:nvPr/>
        </p:nvSpPr>
        <p:spPr bwMode="auto">
          <a:xfrm>
            <a:off x="228599" y="2763838"/>
            <a:ext cx="8554931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800000"/>
                </a:solidFill>
              </a:rPr>
              <a:t>•</a:t>
            </a:r>
            <a:r>
              <a:rPr lang="en-US" sz="2000" dirty="0" smtClean="0"/>
              <a:t>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Hide 1 pentomino, 3 guesses, clues after each</a:t>
            </a:r>
          </a:p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800000"/>
                </a:solidFill>
              </a:rPr>
              <a:t>•</a:t>
            </a:r>
            <a:r>
              <a:rPr lang="en-US" sz="3200" dirty="0" smtClean="0"/>
              <a:t>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Hide 2 identical pentominoes…</a:t>
            </a: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800000"/>
                </a:solidFill>
              </a:rPr>
              <a:t>•</a:t>
            </a:r>
            <a:r>
              <a:rPr lang="en-US" sz="3200" dirty="0">
                <a:solidFill>
                  <a:srgbClr val="800000"/>
                </a:solidFill>
              </a:rPr>
              <a:t>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Hide 2 different pentominoes…</a:t>
            </a:r>
            <a:endParaRPr lang="en-US" sz="3200" dirty="0" smtClean="0"/>
          </a:p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800000"/>
                </a:solidFill>
              </a:rPr>
              <a:t>•</a:t>
            </a:r>
            <a:r>
              <a:rPr lang="en-US" sz="3200" dirty="0" smtClean="0"/>
              <a:t>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Hide 2 different pentominoes, clues after set…</a:t>
            </a:r>
          </a:p>
        </p:txBody>
      </p:sp>
      <p:sp>
        <p:nvSpPr>
          <p:cNvPr id="6" name="Rectangle 17"/>
          <p:cNvSpPr>
            <a:spLocks noGrp="1" noChangeArrowheads="1"/>
          </p:cNvSpPr>
          <p:nvPr/>
        </p:nvSpPr>
        <p:spPr bwMode="auto">
          <a:xfrm>
            <a:off x="1986956" y="859608"/>
            <a:ext cx="6552928" cy="115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4800" b="1" dirty="0">
                <a:solidFill>
                  <a:srgbClr val="C00000"/>
                </a:solidFill>
                <a:latin typeface="Century Gothic" pitchFamily="-1" charset="0"/>
              </a:rPr>
              <a:t>Rectangular Buried Treasure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0" name="Text Box 4"/>
          <p:cNvSpPr txBox="1">
            <a:spLocks noChangeArrowheads="1"/>
          </p:cNvSpPr>
          <p:nvPr/>
        </p:nvSpPr>
        <p:spPr bwMode="auto">
          <a:xfrm>
            <a:off x="277792" y="2412960"/>
            <a:ext cx="421800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800000"/>
                </a:solidFill>
              </a:rPr>
              <a:t>Variation:</a:t>
            </a:r>
            <a:r>
              <a:rPr lang="en-US" sz="3200" b="1" dirty="0" smtClean="0">
                <a:solidFill>
                  <a:srgbClr val="800000"/>
                </a:solidFill>
              </a:rPr>
              <a:t> </a:t>
            </a:r>
            <a:r>
              <a:rPr lang="en-US" sz="3200" b="1" dirty="0" smtClean="0">
                <a:solidFill>
                  <a:srgbClr val="984807"/>
                </a:solidFill>
              </a:rPr>
              <a:t>The team hides a pair of identical pentominoes but one is a reflection of the other across one of the axes. The two may not touch.</a:t>
            </a:r>
            <a:endParaRPr lang="en-US" sz="3200" b="1" dirty="0">
              <a:solidFill>
                <a:srgbClr val="984807"/>
              </a:solidFill>
              <a:latin typeface="Times New Roman" charset="0"/>
            </a:endParaRPr>
          </a:p>
        </p:txBody>
      </p:sp>
      <p:pic>
        <p:nvPicPr>
          <p:cNvPr id="10" name="Picture 9" descr="two y-pentominoes reflecte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 l="19962" t="11535" r="40953" b="36511"/>
              <a:stretch>
                <a:fillRect/>
              </a:stretch>
            </p:blipFill>
          </mc:Choice>
          <mc:Fallback>
            <p:blipFill>
              <a:blip r:embed="rId4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 l="19962" t="11535" r="40953" b="36511"/>
              <a:stretch>
                <a:fillRect/>
              </a:stretch>
            </p:blipFill>
          </mc:Fallback>
        </mc:AlternateContent>
        <p:spPr>
          <a:xfrm>
            <a:off x="4603416" y="2298245"/>
            <a:ext cx="3981691" cy="4090239"/>
          </a:xfrm>
          <a:prstGeom prst="rect">
            <a:avLst/>
          </a:prstGeom>
        </p:spPr>
      </p:pic>
      <p:pic>
        <p:nvPicPr>
          <p:cNvPr id="13" name="Picture 5" descr="HiRes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461963"/>
            <a:ext cx="1763713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7"/>
          <p:cNvSpPr>
            <a:spLocks noGrp="1" noChangeArrowheads="1"/>
          </p:cNvSpPr>
          <p:nvPr/>
        </p:nvSpPr>
        <p:spPr bwMode="auto">
          <a:xfrm>
            <a:off x="1986956" y="859608"/>
            <a:ext cx="6552928" cy="115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4800" b="1" dirty="0">
                <a:solidFill>
                  <a:srgbClr val="C00000"/>
                </a:solidFill>
                <a:latin typeface="Century Gothic" pitchFamily="-1" charset="0"/>
              </a:rPr>
              <a:t>Rectangular Buried Treasure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0" name="Text Box 4"/>
          <p:cNvSpPr txBox="1">
            <a:spLocks noChangeArrowheads="1"/>
          </p:cNvSpPr>
          <p:nvPr/>
        </p:nvSpPr>
        <p:spPr bwMode="auto">
          <a:xfrm>
            <a:off x="277792" y="2412960"/>
            <a:ext cx="421800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800000"/>
                </a:solidFill>
              </a:rPr>
              <a:t>Variation:</a:t>
            </a:r>
            <a:r>
              <a:rPr lang="en-US" sz="3200" b="1" dirty="0" smtClean="0">
                <a:solidFill>
                  <a:srgbClr val="800000"/>
                </a:solidFill>
              </a:rPr>
              <a:t> </a:t>
            </a:r>
            <a:r>
              <a:rPr lang="en-US" sz="3200" b="1" dirty="0" smtClean="0">
                <a:solidFill>
                  <a:srgbClr val="984807"/>
                </a:solidFill>
              </a:rPr>
              <a:t>The team hides a pair of identical pentominoes but one is a reflection of the other across one of the axes. The two may not touch.</a:t>
            </a:r>
            <a:endParaRPr lang="en-US" sz="3200" b="1" dirty="0">
              <a:solidFill>
                <a:srgbClr val="984807"/>
              </a:solidFill>
              <a:latin typeface="Times New Roman" charset="0"/>
            </a:endParaRPr>
          </a:p>
        </p:txBody>
      </p:sp>
      <p:pic>
        <p:nvPicPr>
          <p:cNvPr id="10" name="Picture 9" descr="two y-pentominoes reflecte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 l="19962" t="11535" r="40953" b="36511"/>
              <a:stretch>
                <a:fillRect/>
              </a:stretch>
            </p:blipFill>
          </mc:Choice>
          <mc:Fallback>
            <p:blipFill>
              <a:blip r:embed="rId4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 l="19962" t="11535" r="40953" b="36511"/>
              <a:stretch>
                <a:fillRect/>
              </a:stretch>
            </p:blipFill>
          </mc:Fallback>
        </mc:AlternateContent>
        <p:spPr>
          <a:xfrm>
            <a:off x="4603416" y="2298245"/>
            <a:ext cx="3981691" cy="4090239"/>
          </a:xfrm>
          <a:prstGeom prst="rect">
            <a:avLst/>
          </a:prstGeom>
        </p:spPr>
      </p:pic>
      <p:pic>
        <p:nvPicPr>
          <p:cNvPr id="13" name="Picture 5" descr="HiRes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461963"/>
            <a:ext cx="1763713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7"/>
          <p:cNvSpPr>
            <a:spLocks noGrp="1" noChangeArrowheads="1"/>
          </p:cNvSpPr>
          <p:nvPr/>
        </p:nvSpPr>
        <p:spPr bwMode="auto">
          <a:xfrm>
            <a:off x="1986956" y="859608"/>
            <a:ext cx="6552928" cy="115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4800" b="1" dirty="0">
                <a:solidFill>
                  <a:srgbClr val="C00000"/>
                </a:solidFill>
                <a:latin typeface="Century Gothic" pitchFamily="-1" charset="0"/>
              </a:rPr>
              <a:t>Rectangular Buried Treasure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81551" y="2434281"/>
            <a:ext cx="35340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800000"/>
                </a:solidFill>
              </a:rPr>
              <a:t>Variation:</a:t>
            </a:r>
            <a:r>
              <a:rPr lang="en-US" sz="3200" b="1" dirty="0" smtClean="0">
                <a:solidFill>
                  <a:srgbClr val="800000"/>
                </a:solidFill>
              </a:rPr>
              <a:t>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The team hides a pair of identical pentominoes but one is a translation of the other. The two may not touch.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charset="0"/>
            </a:endParaRPr>
          </a:p>
        </p:txBody>
      </p:sp>
      <p:pic>
        <p:nvPicPr>
          <p:cNvPr id="10" name="Picture 9" descr="two W-pentominoes translate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 l="17846" t="10628" r="40657" b="36809"/>
              <a:stretch>
                <a:fillRect/>
              </a:stretch>
            </p:blipFill>
          </mc:Choice>
          <mc:Fallback>
            <p:blipFill>
              <a:blip r:embed="rId4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 l="17846" t="10628" r="40657" b="36809"/>
              <a:stretch>
                <a:fillRect/>
              </a:stretch>
            </p:blipFill>
          </mc:Fallback>
        </mc:AlternateContent>
        <p:spPr>
          <a:xfrm>
            <a:off x="4360433" y="2258555"/>
            <a:ext cx="4350536" cy="4258718"/>
          </a:xfrm>
          <a:prstGeom prst="rect">
            <a:avLst/>
          </a:prstGeom>
        </p:spPr>
      </p:pic>
      <p:pic>
        <p:nvPicPr>
          <p:cNvPr id="13" name="Picture 5" descr="HiRes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461963"/>
            <a:ext cx="1763713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7"/>
          <p:cNvSpPr>
            <a:spLocks noGrp="1" noChangeArrowheads="1"/>
          </p:cNvSpPr>
          <p:nvPr/>
        </p:nvSpPr>
        <p:spPr bwMode="auto">
          <a:xfrm>
            <a:off x="1986956" y="859608"/>
            <a:ext cx="6552928" cy="115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4800" b="1" dirty="0">
                <a:solidFill>
                  <a:srgbClr val="C00000"/>
                </a:solidFill>
                <a:latin typeface="Century Gothic" pitchFamily="-1" charset="0"/>
              </a:rPr>
              <a:t>Rectangular Buried Treasure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Treasure Island.Robert L. Stevenson.pdf"/>
          <p:cNvPicPr>
            <a:picLocks noChangeAspect="1" noChangeArrowheads="1"/>
          </p:cNvPicPr>
          <p:nvPr/>
        </p:nvPicPr>
        <p:blipFill>
          <a:blip r:embed="rId3"/>
          <a:srcRect l="10054" t="7785" r="37268" b="35838"/>
          <a:stretch>
            <a:fillRect/>
          </a:stretch>
        </p:blipFill>
        <p:spPr bwMode="auto">
          <a:xfrm rot="944702">
            <a:off x="359516" y="2877578"/>
            <a:ext cx="1820045" cy="233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2" descr="romancing-the-stone movie poster.pdf"/>
          <p:cNvPicPr>
            <a:picLocks noChangeAspect="1" noChangeArrowheads="1"/>
          </p:cNvPicPr>
          <p:nvPr/>
        </p:nvPicPr>
        <p:blipFill>
          <a:blip r:embed="rId4"/>
          <a:srcRect l="9879" t="7516" r="48427" b="48566"/>
          <a:stretch>
            <a:fillRect/>
          </a:stretch>
        </p:blipFill>
        <p:spPr bwMode="auto">
          <a:xfrm rot="-663206">
            <a:off x="4052523" y="2360007"/>
            <a:ext cx="1598708" cy="2040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6" descr="The Secret of the Unicorn cover .pdf"/>
          <p:cNvPicPr>
            <a:picLocks noChangeAspect="1"/>
          </p:cNvPicPr>
          <p:nvPr/>
        </p:nvPicPr>
        <p:blipFill>
          <a:blip r:embed="rId5"/>
          <a:srcRect l="9795" t="7503" r="59837" b="59769"/>
          <a:stretch>
            <a:fillRect/>
          </a:stretch>
        </p:blipFill>
        <p:spPr bwMode="auto">
          <a:xfrm rot="417661">
            <a:off x="707878" y="3696652"/>
            <a:ext cx="1714717" cy="2390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7" descr="Muppet Treasure Island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185811">
            <a:off x="2204085" y="2194282"/>
            <a:ext cx="1906721" cy="2716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6" descr="Pirates of the Caribbean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66221">
            <a:off x="2560822" y="3880197"/>
            <a:ext cx="1972931" cy="2632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9" descr="HiRes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200" y="461963"/>
            <a:ext cx="1763713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828800" y="1143000"/>
            <a:ext cx="6553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800" b="1" dirty="0" smtClean="0">
                <a:solidFill>
                  <a:srgbClr val="C00000"/>
                </a:solidFill>
                <a:latin typeface="Century Gothic" pitchFamily="-1" charset="0"/>
              </a:rPr>
              <a:t>Pirate </a:t>
            </a:r>
            <a:r>
              <a:rPr lang="en-US" sz="4800" b="1" dirty="0">
                <a:solidFill>
                  <a:srgbClr val="C00000"/>
                </a:solidFill>
                <a:latin typeface="Century Gothic" pitchFamily="-1" charset="0"/>
              </a:rPr>
              <a:t>Geometry</a:t>
            </a:r>
            <a:endParaRPr lang="en-US" sz="4800" dirty="0">
              <a:solidFill>
                <a:srgbClr val="C00000"/>
              </a:solidFill>
            </a:endParaRPr>
          </a:p>
        </p:txBody>
      </p:sp>
      <p:pic>
        <p:nvPicPr>
          <p:cNvPr id="9" name="Picture 4" descr="Baci the Pirate.jpg"/>
          <p:cNvPicPr>
            <a:picLocks noChangeAspect="1"/>
          </p:cNvPicPr>
          <p:nvPr/>
        </p:nvPicPr>
        <p:blipFill>
          <a:blip r:embed="rId9"/>
          <a:srcRect l="25333" t="4675" r="13811" b="23219"/>
          <a:stretch>
            <a:fillRect/>
          </a:stretch>
        </p:blipFill>
        <p:spPr bwMode="auto">
          <a:xfrm>
            <a:off x="6075387" y="2144761"/>
            <a:ext cx="2812542" cy="4440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828800" y="1066800"/>
            <a:ext cx="6553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800" b="1" dirty="0">
                <a:solidFill>
                  <a:srgbClr val="C00000"/>
                </a:solidFill>
                <a:latin typeface="Century Gothic" pitchFamily="-1" charset="0"/>
              </a:rPr>
              <a:t>Polyomino Treasures</a:t>
            </a:r>
            <a:endParaRPr lang="en-US" sz="4800" dirty="0">
              <a:solidFill>
                <a:srgbClr val="C00000"/>
              </a:solidFill>
            </a:endParaRPr>
          </a:p>
        </p:txBody>
      </p:sp>
      <p:pic>
        <p:nvPicPr>
          <p:cNvPr id="19459" name="Picture 5" descr="HiRe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461963"/>
            <a:ext cx="1763713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28600" y="2286000"/>
            <a:ext cx="8534400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800000"/>
                </a:solidFill>
              </a:rPr>
              <a:t>What are Polyominoes?</a:t>
            </a:r>
            <a:r>
              <a:rPr lang="en-US" sz="2800" dirty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984807"/>
                </a:solidFill>
              </a:rPr>
              <a:t>Polyominoes are shapes made by connecting congruent squares complete side to complete side. The name came from the domino. Dominoes are examples of two squares connected side to side. </a:t>
            </a:r>
          </a:p>
          <a:p>
            <a:endParaRPr lang="en-US" dirty="0"/>
          </a:p>
        </p:txBody>
      </p:sp>
      <p:pic>
        <p:nvPicPr>
          <p:cNvPr id="23" name="Picture 22" descr=":BT.CH1.PWUP.graphics:BT.CH1.1.pdf:BT.CH1.1.1.pdf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11087" t="9898" r="21739" b="73659"/>
          <a:stretch>
            <a:fillRect/>
          </a:stretch>
        </p:blipFill>
        <p:spPr bwMode="auto">
          <a:xfrm>
            <a:off x="685800" y="4724400"/>
            <a:ext cx="37338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04800" y="5943600"/>
            <a:ext cx="4343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984807"/>
                </a:solidFill>
              </a:rPr>
              <a:t>Tetromino Pentomino Octomino</a:t>
            </a:r>
            <a:endParaRPr lang="en-US" sz="2400" dirty="0">
              <a:solidFill>
                <a:srgbClr val="984807"/>
              </a:solidFill>
            </a:endParaRPr>
          </a:p>
          <a:p>
            <a:endParaRPr lang="en-US" sz="2400" dirty="0">
              <a:solidFill>
                <a:srgbClr val="984807"/>
              </a:solidFill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410200" y="5943600"/>
            <a:ext cx="243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984807"/>
                </a:solidFill>
              </a:rPr>
              <a:t>Not </a:t>
            </a:r>
            <a:r>
              <a:rPr lang="en-US" sz="2400" b="1" dirty="0">
                <a:solidFill>
                  <a:srgbClr val="984807"/>
                </a:solidFill>
              </a:rPr>
              <a:t>polyominoes</a:t>
            </a:r>
            <a:r>
              <a:rPr lang="en-US" sz="2000" dirty="0">
                <a:solidFill>
                  <a:srgbClr val="984807"/>
                </a:solidFill>
              </a:rPr>
              <a:t> </a:t>
            </a:r>
          </a:p>
        </p:txBody>
      </p:sp>
      <p:pic>
        <p:nvPicPr>
          <p:cNvPr id="26" name="Picture 25" descr=":BT.CH1.PWUP.graphics:BT.CH1.1.pdf:BT.CH1.1.2.pdf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11304" t="10570" r="28043" b="64932"/>
          <a:stretch>
            <a:fillRect/>
          </a:stretch>
        </p:blipFill>
        <p:spPr bwMode="auto">
          <a:xfrm>
            <a:off x="5181600" y="4267200"/>
            <a:ext cx="272256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1828800" y="1066800"/>
            <a:ext cx="6553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800" b="1" dirty="0">
                <a:solidFill>
                  <a:srgbClr val="C00000"/>
                </a:solidFill>
                <a:latin typeface="Century Gothic" pitchFamily="-1" charset="0"/>
              </a:rPr>
              <a:t>Polyomino Treasures</a:t>
            </a:r>
            <a:endParaRPr lang="en-US" sz="4800" dirty="0">
              <a:solidFill>
                <a:srgbClr val="C00000"/>
              </a:solidFill>
            </a:endParaRPr>
          </a:p>
        </p:txBody>
      </p:sp>
      <p:pic>
        <p:nvPicPr>
          <p:cNvPr id="21507" name="Picture 5" descr="HiRe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461963"/>
            <a:ext cx="1763713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28600" y="2286000"/>
            <a:ext cx="8534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984807"/>
                </a:solidFill>
              </a:rPr>
              <a:t>Two polyominoes are considered different (distinct) if and only if they cannot be obtained from each other by translating, rotating, or flipping. </a:t>
            </a:r>
          </a:p>
        </p:txBody>
      </p:sp>
      <p:pic>
        <p:nvPicPr>
          <p:cNvPr id="5" name="Picture 4" descr=":BT.CH1.PWUP.graphics:BT.CH1.1.pdf:BT.CH1.1.3.pdf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8044" t="6207" r="13478" b="74329"/>
          <a:stretch>
            <a:fillRect/>
          </a:stretch>
        </p:blipFill>
        <p:spPr bwMode="auto">
          <a:xfrm>
            <a:off x="685800" y="3657600"/>
            <a:ext cx="3429000" cy="12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:BT.CH1.PWUP.graphics:BT.CH1.1.pdf:BT.CH1.1.4.pdf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13913" t="19630" r="19565" b="60236"/>
          <a:stretch>
            <a:fillRect/>
          </a:stretch>
        </p:blipFill>
        <p:spPr bwMode="auto">
          <a:xfrm>
            <a:off x="5257800" y="3886200"/>
            <a:ext cx="2870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09600" y="5334000"/>
            <a:ext cx="3200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984807"/>
                </a:solidFill>
              </a:rPr>
              <a:t>These are the same</a:t>
            </a:r>
            <a:r>
              <a:rPr lang="en-US" sz="2400" dirty="0">
                <a:solidFill>
                  <a:srgbClr val="984807"/>
                </a:solidFill>
              </a:rPr>
              <a:t>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257800" y="5334000"/>
            <a:ext cx="3200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984807"/>
                </a:solidFill>
              </a:rPr>
              <a:t>These are different</a:t>
            </a:r>
            <a:endParaRPr lang="en-US" sz="2400" dirty="0">
              <a:solidFill>
                <a:srgbClr val="984807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828800" y="1066800"/>
            <a:ext cx="6553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800" b="1" dirty="0">
                <a:solidFill>
                  <a:srgbClr val="C00000"/>
                </a:solidFill>
                <a:latin typeface="Century Gothic" pitchFamily="-1" charset="0"/>
              </a:rPr>
              <a:t>Pentomino Treasures</a:t>
            </a:r>
            <a:endParaRPr lang="en-US" sz="4800" dirty="0">
              <a:solidFill>
                <a:srgbClr val="C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66800" y="1981200"/>
            <a:ext cx="7010400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duotone>
              <a:srgbClr val="800000"/>
              <a:srgbClr val="FFF1C1"/>
            </a:duotone>
          </a:blip>
          <a:srcRect/>
          <a:stretch>
            <a:fillRect/>
          </a:stretch>
        </p:blipFill>
        <p:spPr bwMode="auto">
          <a:xfrm>
            <a:off x="2590800" y="5829300"/>
            <a:ext cx="40513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HiRes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461963"/>
            <a:ext cx="1763713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243263" y="2198688"/>
            <a:ext cx="533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/>
              <a:t>L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24250" y="3460750"/>
            <a:ext cx="533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/>
              <a:t>F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027613" y="2981325"/>
            <a:ext cx="533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/>
              <a:t>Z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636963" y="4108450"/>
            <a:ext cx="5334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/>
              <a:t>N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569200" y="4727575"/>
            <a:ext cx="533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/>
              <a:t>P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971675" y="2747963"/>
            <a:ext cx="533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/>
              <a:t>I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249988" y="1951038"/>
            <a:ext cx="5334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/>
              <a:t>Y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239000" y="3030538"/>
            <a:ext cx="5334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/>
              <a:t>X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167438" y="4187825"/>
            <a:ext cx="533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/>
              <a:t>W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230813" y="3625850"/>
            <a:ext cx="533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/>
              <a:t>V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206625" y="4870450"/>
            <a:ext cx="5334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/>
              <a:t>U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155700" y="3937000"/>
            <a:ext cx="5334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/>
              <a:t>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828800" y="1066800"/>
            <a:ext cx="6553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800" b="1" dirty="0">
                <a:solidFill>
                  <a:srgbClr val="C00000"/>
                </a:solidFill>
                <a:latin typeface="Century Gothic" pitchFamily="-1" charset="0"/>
              </a:rPr>
              <a:t>Transformations</a:t>
            </a:r>
            <a:endParaRPr lang="en-US" sz="4800" dirty="0">
              <a:solidFill>
                <a:srgbClr val="C00000"/>
              </a:solidFill>
            </a:endParaRPr>
          </a:p>
        </p:txBody>
      </p:sp>
      <p:pic>
        <p:nvPicPr>
          <p:cNvPr id="25603" name="Picture 5" descr="HiRe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461963"/>
            <a:ext cx="1763713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PM.CH2.4.B1 (shaded).pdf"/>
          <p:cNvPicPr>
            <a:picLocks noChangeAspect="1"/>
          </p:cNvPicPr>
          <p:nvPr/>
        </p:nvPicPr>
        <p:blipFill>
          <a:blip r:embed="rId4"/>
          <a:srcRect l="11926" t="27029" r="18553" b="18581"/>
          <a:stretch>
            <a:fillRect/>
          </a:stretch>
        </p:blipFill>
        <p:spPr bwMode="auto">
          <a:xfrm>
            <a:off x="412750" y="3059113"/>
            <a:ext cx="2416175" cy="244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PM.CH2.4.B2 (Shaded).pdf"/>
          <p:cNvPicPr>
            <a:picLocks noChangeAspect="1"/>
          </p:cNvPicPr>
          <p:nvPr/>
        </p:nvPicPr>
        <p:blipFill>
          <a:blip r:embed="rId5"/>
          <a:srcRect l="18500" t="12259" r="16220" b="33421"/>
          <a:stretch>
            <a:fillRect/>
          </a:stretch>
        </p:blipFill>
        <p:spPr bwMode="auto">
          <a:xfrm>
            <a:off x="3335338" y="3059113"/>
            <a:ext cx="2252662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PM.CH2.4.B3 (Shaded).pdf"/>
          <p:cNvPicPr>
            <a:picLocks noChangeAspect="1"/>
          </p:cNvPicPr>
          <p:nvPr/>
        </p:nvPicPr>
        <p:blipFill>
          <a:blip r:embed="rId6"/>
          <a:srcRect l="15543" t="11555" r="14841" b="34477"/>
          <a:stretch>
            <a:fillRect/>
          </a:stretch>
        </p:blipFill>
        <p:spPr bwMode="auto">
          <a:xfrm>
            <a:off x="6115050" y="3049588"/>
            <a:ext cx="2436813" cy="244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81000" y="2362200"/>
            <a:ext cx="8763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984807"/>
                </a:solidFill>
              </a:rPr>
              <a:t>Patty Paper Translations of Pentominoes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1828800" y="1066800"/>
            <a:ext cx="6553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800" b="1" dirty="0">
                <a:solidFill>
                  <a:srgbClr val="C00000"/>
                </a:solidFill>
                <a:latin typeface="Century Gothic" pitchFamily="-1" charset="0"/>
              </a:rPr>
              <a:t>Transformations</a:t>
            </a:r>
            <a:endParaRPr lang="en-US" sz="4800" dirty="0">
              <a:solidFill>
                <a:srgbClr val="C00000"/>
              </a:solidFill>
            </a:endParaRPr>
          </a:p>
        </p:txBody>
      </p:sp>
      <p:pic>
        <p:nvPicPr>
          <p:cNvPr id="27651" name="Picture 5" descr="HiRe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461963"/>
            <a:ext cx="1763713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81000" y="2362200"/>
            <a:ext cx="8763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984807"/>
                </a:solidFill>
              </a:rPr>
              <a:t>Patty Paper Reflections of Pentominoes</a:t>
            </a:r>
          </a:p>
        </p:txBody>
      </p:sp>
      <p:pic>
        <p:nvPicPr>
          <p:cNvPr id="8" name="Picture 7" descr="PM.CH2.4.C1 (shaded).pdf"/>
          <p:cNvPicPr>
            <a:picLocks noChangeAspect="1"/>
          </p:cNvPicPr>
          <p:nvPr/>
        </p:nvPicPr>
        <p:blipFill>
          <a:blip r:embed="rId4"/>
          <a:srcRect l="18694" t="13333" r="12283" b="32222"/>
          <a:stretch>
            <a:fillRect/>
          </a:stretch>
        </p:blipFill>
        <p:spPr bwMode="auto">
          <a:xfrm>
            <a:off x="292100" y="3427413"/>
            <a:ext cx="2654300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PM.CH2.4.C2 (shaded).pdf"/>
          <p:cNvPicPr>
            <a:picLocks noChangeAspect="1"/>
          </p:cNvPicPr>
          <p:nvPr/>
        </p:nvPicPr>
        <p:blipFill>
          <a:blip r:embed="rId5"/>
          <a:srcRect l="18034" t="7384" r="12943" b="28171"/>
          <a:stretch>
            <a:fillRect/>
          </a:stretch>
        </p:blipFill>
        <p:spPr bwMode="auto">
          <a:xfrm>
            <a:off x="3092450" y="2906713"/>
            <a:ext cx="264953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PM.CH2.4.C3 (shaded).pdf"/>
          <p:cNvPicPr>
            <a:picLocks noChangeAspect="1"/>
          </p:cNvPicPr>
          <p:nvPr/>
        </p:nvPicPr>
        <p:blipFill>
          <a:blip r:embed="rId6"/>
          <a:srcRect l="18304" t="13264" r="12672" b="32292"/>
          <a:stretch>
            <a:fillRect/>
          </a:stretch>
        </p:blipFill>
        <p:spPr bwMode="auto">
          <a:xfrm>
            <a:off x="5967413" y="3416300"/>
            <a:ext cx="2635250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ChangeArrowheads="1"/>
          </p:cNvSpPr>
          <p:nvPr/>
        </p:nvSpPr>
        <p:spPr bwMode="auto">
          <a:xfrm>
            <a:off x="1828800" y="1066800"/>
            <a:ext cx="6553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800" b="1" dirty="0">
                <a:solidFill>
                  <a:srgbClr val="C00000"/>
                </a:solidFill>
                <a:latin typeface="Century Gothic" pitchFamily="-1" charset="0"/>
              </a:rPr>
              <a:t>Transformations</a:t>
            </a:r>
            <a:endParaRPr lang="en-US" sz="4800" dirty="0">
              <a:solidFill>
                <a:srgbClr val="C00000"/>
              </a:solidFill>
            </a:endParaRPr>
          </a:p>
        </p:txBody>
      </p:sp>
      <p:pic>
        <p:nvPicPr>
          <p:cNvPr id="29699" name="Picture 5" descr="HiRe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461963"/>
            <a:ext cx="1763713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81000" y="2362200"/>
            <a:ext cx="8305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984807"/>
                </a:solidFill>
              </a:rPr>
              <a:t>Patty Paper Rotations of Pentominoes</a:t>
            </a:r>
          </a:p>
        </p:txBody>
      </p:sp>
      <p:pic>
        <p:nvPicPr>
          <p:cNvPr id="12" name="Picture 11" descr="PM.CH2.4.D3 (shaded).pdf"/>
          <p:cNvPicPr>
            <a:picLocks noChangeAspect="1"/>
          </p:cNvPicPr>
          <p:nvPr/>
        </p:nvPicPr>
        <p:blipFill>
          <a:blip r:embed="rId4"/>
          <a:srcRect l="15907" t="10973" r="15070" b="35695"/>
          <a:stretch>
            <a:fillRect/>
          </a:stretch>
        </p:blipFill>
        <p:spPr bwMode="auto">
          <a:xfrm>
            <a:off x="5867400" y="32766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PM.CH2.4.D2 (shaded).pdf"/>
          <p:cNvPicPr>
            <a:picLocks noChangeAspect="1"/>
          </p:cNvPicPr>
          <p:nvPr/>
        </p:nvPicPr>
        <p:blipFill>
          <a:blip r:embed="rId5"/>
          <a:srcRect l="15817" t="26666" r="15160" b="18889"/>
          <a:stretch>
            <a:fillRect/>
          </a:stretch>
        </p:blipFill>
        <p:spPr bwMode="auto">
          <a:xfrm>
            <a:off x="3200400" y="3276600"/>
            <a:ext cx="2463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PM.CH2.4.D1 (shaded).pdf"/>
          <p:cNvPicPr>
            <a:picLocks noChangeAspect="1"/>
          </p:cNvPicPr>
          <p:nvPr/>
        </p:nvPicPr>
        <p:blipFill>
          <a:blip r:embed="rId6"/>
          <a:srcRect l="15608" t="26666" r="15369" b="18542"/>
          <a:stretch>
            <a:fillRect/>
          </a:stretch>
        </p:blipFill>
        <p:spPr bwMode="auto">
          <a:xfrm>
            <a:off x="609600" y="3276600"/>
            <a:ext cx="2470150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29" name="Rectangle 17"/>
          <p:cNvSpPr>
            <a:spLocks noGrp="1" noChangeArrowheads="1"/>
          </p:cNvSpPr>
          <p:nvPr/>
        </p:nvSpPr>
        <p:spPr bwMode="auto">
          <a:xfrm>
            <a:off x="1986956" y="859608"/>
            <a:ext cx="6552928" cy="115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4800" b="1" dirty="0">
                <a:solidFill>
                  <a:srgbClr val="C00000"/>
                </a:solidFill>
                <a:latin typeface="Century Gothic" pitchFamily="-1" charset="0"/>
              </a:rPr>
              <a:t>Rectangular Buried Treasure</a:t>
            </a:r>
          </a:p>
        </p:txBody>
      </p:sp>
      <p:pic>
        <p:nvPicPr>
          <p:cNvPr id="166930" name="Picture 18" descr="post-i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3429000"/>
            <a:ext cx="2323555" cy="2330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31" name="Picture 19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57223" t="5006"/>
              <a:stretch>
                <a:fillRect/>
              </a:stretch>
            </p:blipFill>
          </mc:Choice>
          <mc:Fallback>
            <p:blipFill>
              <a:blip r:embed="rId5"/>
              <a:srcRect l="57223" t="5006"/>
              <a:stretch>
                <a:fillRect/>
              </a:stretch>
            </p:blipFill>
          </mc:Fallback>
        </mc:AlternateContent>
        <p:spPr bwMode="auto">
          <a:xfrm>
            <a:off x="3387331" y="2401890"/>
            <a:ext cx="3311377" cy="3885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9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4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 t="6874" r="57114"/>
              <a:stretch>
                <a:fillRect/>
              </a:stretch>
            </p:blipFill>
          </mc:Choice>
          <mc:Fallback>
            <p:blipFill>
              <a:blip r:embed="rId5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 t="6874" r="57114"/>
              <a:stretch>
                <a:fillRect/>
              </a:stretch>
            </p:blipFill>
          </mc:Fallback>
        </mc:AlternateContent>
        <p:spPr bwMode="auto">
          <a:xfrm>
            <a:off x="85680" y="2466484"/>
            <a:ext cx="3296547" cy="3781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HiRes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" y="461963"/>
            <a:ext cx="1763713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376</Words>
  <Application>Microsoft Macintosh PowerPoint</Application>
  <PresentationFormat>On-screen Show (4:3)</PresentationFormat>
  <Paragraphs>64</Paragraphs>
  <Slides>15</Slides>
  <Notes>15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Michael Serra</dc:creator>
  <cp:lastModifiedBy>Michael Serra</cp:lastModifiedBy>
  <cp:revision>36</cp:revision>
  <dcterms:created xsi:type="dcterms:W3CDTF">2017-03-16T21:03:15Z</dcterms:created>
  <dcterms:modified xsi:type="dcterms:W3CDTF">2017-03-16T21:03:47Z</dcterms:modified>
</cp:coreProperties>
</file>