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62" r:id="rId2"/>
    <p:sldId id="321" r:id="rId3"/>
    <p:sldId id="308" r:id="rId4"/>
    <p:sldId id="269" r:id="rId5"/>
    <p:sldId id="263" r:id="rId6"/>
    <p:sldId id="264" r:id="rId7"/>
    <p:sldId id="265" r:id="rId8"/>
    <p:sldId id="266" r:id="rId9"/>
    <p:sldId id="272" r:id="rId10"/>
    <p:sldId id="270" r:id="rId11"/>
    <p:sldId id="271" r:id="rId12"/>
    <p:sldId id="275" r:id="rId13"/>
    <p:sldId id="267" r:id="rId14"/>
    <p:sldId id="277" r:id="rId15"/>
    <p:sldId id="295" r:id="rId16"/>
    <p:sldId id="327" r:id="rId17"/>
    <p:sldId id="278" r:id="rId18"/>
    <p:sldId id="276" r:id="rId19"/>
    <p:sldId id="273" r:id="rId20"/>
    <p:sldId id="281" r:id="rId21"/>
    <p:sldId id="290" r:id="rId22"/>
    <p:sldId id="293" r:id="rId23"/>
    <p:sldId id="306" r:id="rId24"/>
    <p:sldId id="302" r:id="rId25"/>
    <p:sldId id="288" r:id="rId26"/>
    <p:sldId id="303" r:id="rId27"/>
    <p:sldId id="279" r:id="rId28"/>
    <p:sldId id="286" r:id="rId29"/>
    <p:sldId id="289" r:id="rId30"/>
    <p:sldId id="291" r:id="rId31"/>
    <p:sldId id="326" r:id="rId32"/>
    <p:sldId id="304" r:id="rId33"/>
    <p:sldId id="282" r:id="rId34"/>
    <p:sldId id="292" r:id="rId35"/>
    <p:sldId id="285" r:id="rId36"/>
    <p:sldId id="317" r:id="rId37"/>
    <p:sldId id="287" r:id="rId38"/>
    <p:sldId id="294" r:id="rId39"/>
    <p:sldId id="315" r:id="rId40"/>
    <p:sldId id="330" r:id="rId41"/>
    <p:sldId id="328" r:id="rId42"/>
    <p:sldId id="314" r:id="rId43"/>
    <p:sldId id="335" r:id="rId44"/>
    <p:sldId id="337" r:id="rId45"/>
    <p:sldId id="318" r:id="rId46"/>
    <p:sldId id="296" r:id="rId47"/>
    <p:sldId id="307" r:id="rId48"/>
    <p:sldId id="309" r:id="rId49"/>
    <p:sldId id="311" r:id="rId50"/>
    <p:sldId id="301" r:id="rId51"/>
    <p:sldId id="338" r:id="rId52"/>
    <p:sldId id="312" r:id="rId53"/>
    <p:sldId id="325" r:id="rId54"/>
    <p:sldId id="310" r:id="rId55"/>
    <p:sldId id="283" r:id="rId56"/>
    <p:sldId id="284" r:id="rId57"/>
    <p:sldId id="297" r:id="rId58"/>
    <p:sldId id="320" r:id="rId59"/>
    <p:sldId id="298" r:id="rId60"/>
    <p:sldId id="300" r:id="rId61"/>
    <p:sldId id="305" r:id="rId62"/>
    <p:sldId id="319" r:id="rId63"/>
    <p:sldId id="323" r:id="rId64"/>
    <p:sldId id="322" r:id="rId65"/>
    <p:sldId id="313" r:id="rId66"/>
    <p:sldId id="280" r:id="rId67"/>
    <p:sldId id="274"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8" autoAdjust="0"/>
    <p:restoredTop sz="96712" autoAdjust="0"/>
  </p:normalViewPr>
  <p:slideViewPr>
    <p:cSldViewPr snapToGrid="0" snapToObjects="1">
      <p:cViewPr>
        <p:scale>
          <a:sx n="100" d="100"/>
          <a:sy n="100" d="100"/>
        </p:scale>
        <p:origin x="-528" y="-56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6EA863-D598-E148-963D-12965948E190}" type="datetimeFigureOut">
              <a:rPr lang="en-US" smtClean="0"/>
              <a:t>4/15/17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5FE52C-E12C-0A40-9708-CE1319A6EEB1}" type="slidenum">
              <a:rPr lang="en-US" smtClean="0"/>
              <a:t>‹#›</a:t>
            </a:fld>
            <a:endParaRPr lang="en-US"/>
          </a:p>
        </p:txBody>
      </p:sp>
    </p:spTree>
    <p:extLst>
      <p:ext uri="{BB962C8B-B14F-4D97-AF65-F5344CB8AC3E}">
        <p14:creationId xmlns:p14="http://schemas.microsoft.com/office/powerpoint/2010/main" val="39656805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3E6EB6-F938-E84F-A9AE-1993B284087E}" type="datetimeFigureOut">
              <a:rPr lang="en-US" smtClean="0"/>
              <a:t>4/15/17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B23289-947B-B446-8D68-90F57FB7FDCC}" type="slidenum">
              <a:rPr lang="en-US" smtClean="0"/>
              <a:t>‹#›</a:t>
            </a:fld>
            <a:endParaRPr lang="en-US"/>
          </a:p>
        </p:txBody>
      </p:sp>
    </p:spTree>
    <p:extLst>
      <p:ext uri="{BB962C8B-B14F-4D97-AF65-F5344CB8AC3E}">
        <p14:creationId xmlns:p14="http://schemas.microsoft.com/office/powerpoint/2010/main" val="14323801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957CE-FADC-5548-9EBA-7A9167436E2F}" type="datetime1">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2357318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DCC0B-5363-3141-BA5E-4A83525F00EF}" type="datetime1">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424171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F1A22-7729-AC4E-B833-D4D22E9D86C4}" type="datetime1">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417677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9216B-9CBE-BC4C-BF8F-89F5F8F8BF7C}" type="datetime1">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2733614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834DCB-A56C-B742-BFF2-FAF83528B7AE}" type="datetime1">
              <a:rPr lang="en-US" smtClean="0"/>
              <a:t>4/15/17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296341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55D3BC-2CDC-F441-B6B1-8C3AE706BF5C}" type="datetime1">
              <a:rPr lang="en-US" smtClean="0"/>
              <a:t>4/15/17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122701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E497F9-732D-524F-AD76-472C660156B9}" type="datetime1">
              <a:rPr lang="en-US" smtClean="0"/>
              <a:t>4/15/17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70333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A5584A-0442-A048-952B-02122FA33F6C}" type="datetime1">
              <a:rPr lang="en-US" smtClean="0"/>
              <a:t>4/15/17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209022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2F6C7-F1E3-0D47-9AA0-59AADEE254A2}" type="datetime1">
              <a:rPr lang="en-US" smtClean="0"/>
              <a:t>4/15/17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227211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77C9C2-EB92-5B4D-9826-14F88C50E48F}" type="datetime1">
              <a:rPr lang="en-US" smtClean="0"/>
              <a:t>4/15/17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368516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ACA5B5-3FB4-A34D-B665-A4BE5C9EE695}" type="datetime1">
              <a:rPr lang="en-US" smtClean="0"/>
              <a:t>4/15/17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6C632-22A3-094E-9097-F3E297A2CAC0}" type="slidenum">
              <a:rPr lang="en-US" smtClean="0"/>
              <a:t>‹#›</a:t>
            </a:fld>
            <a:endParaRPr lang="en-US"/>
          </a:p>
        </p:txBody>
      </p:sp>
    </p:spTree>
    <p:extLst>
      <p:ext uri="{BB962C8B-B14F-4D97-AF65-F5344CB8AC3E}">
        <p14:creationId xmlns:p14="http://schemas.microsoft.com/office/powerpoint/2010/main" val="3282962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1F68C-A363-9F4F-A89A-AB72F12EB5C9}" type="datetime1">
              <a:rPr lang="en-US" smtClean="0"/>
              <a:t>4/15/17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6C632-22A3-094E-9097-F3E297A2CAC0}" type="slidenum">
              <a:rPr lang="en-US" smtClean="0"/>
              <a:t>‹#›</a:t>
            </a:fld>
            <a:endParaRPr lang="en-US"/>
          </a:p>
        </p:txBody>
      </p:sp>
    </p:spTree>
    <p:extLst>
      <p:ext uri="{BB962C8B-B14F-4D97-AF65-F5344CB8AC3E}">
        <p14:creationId xmlns:p14="http://schemas.microsoft.com/office/powerpoint/2010/main" val="163052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1" Type="http://schemas.openxmlformats.org/officeDocument/2006/relationships/hyperlink" Target="http://www.thepimanifesto.com/" TargetMode="External"/><Relationship Id="rId12" Type="http://schemas.openxmlformats.org/officeDocument/2006/relationships/hyperlink" Target="http://www.scientificamerican.com/article/let-s-use-tau-it-s-easier-than-pi/" TargetMode="External"/><Relationship Id="rId13" Type="http://schemas.openxmlformats.org/officeDocument/2006/relationships/hyperlink" Target="https://en.wikipedia.org/wiki/Scientific_American" TargetMode="External"/><Relationship Id="rId1" Type="http://schemas.openxmlformats.org/officeDocument/2006/relationships/slideLayout" Target="../slideLayouts/slideLayout7.xml"/><Relationship Id="rId2" Type="http://schemas.openxmlformats.org/officeDocument/2006/relationships/hyperlink" Target="http://tauday.com/tau-manifesto%23sec-volume_of_a_hypersphere" TargetMode="External"/><Relationship Id="rId3" Type="http://schemas.openxmlformats.org/officeDocument/2006/relationships/hyperlink" Target="https://en.wikipedia.org/wiki/Petr_Beckmann" TargetMode="External"/><Relationship Id="rId4" Type="http://schemas.openxmlformats.org/officeDocument/2006/relationships/hyperlink" Target="https://en.wikipedia.org/wiki/A_History_of_Pi" TargetMode="External"/><Relationship Id="rId5" Type="http://schemas.openxmlformats.org/officeDocument/2006/relationships/hyperlink" Target="https://en.wikipedia.org/wiki/Barnes_&amp;_Noble_Publishing" TargetMode="External"/><Relationship Id="rId6" Type="http://schemas.openxmlformats.org/officeDocument/2006/relationships/hyperlink" Target="http://www.math.utah.edu/~palais/pi.pdf" TargetMode="External"/><Relationship Id="rId7" Type="http://schemas.openxmlformats.org/officeDocument/2006/relationships/hyperlink" Target="https://en.wikipedia.org/wiki/The_Mathematical_Intelligencer" TargetMode="External"/><Relationship Id="rId8" Type="http://schemas.openxmlformats.org/officeDocument/2006/relationships/hyperlink" Target="https://en.wikipedia.org/wiki/Springer-Verlag" TargetMode="External"/><Relationship Id="rId9" Type="http://schemas.openxmlformats.org/officeDocument/2006/relationships/hyperlink" Target="https://en.wikipedia.org/wiki/Digital_object_identifier" TargetMode="External"/><Relationship Id="rId10" Type="http://schemas.openxmlformats.org/officeDocument/2006/relationships/hyperlink" Target="https://dx.doi.org/10.1007/bf03026846"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google.com/url?sa=i&amp;rct=j&amp;q=&amp;esrc=s&amp;source=images&amp;cd=&amp;ved=0ahUKEwiWs8jI-cLSAhVrwVQKHQR-DVYQjRwIBw&amp;url=http://wiki.secretgeek.net/reuleaux-triangle&amp;psig=AFQjCNHqSCS4UXXONYxzirZWKYZ_Lr3kwA&amp;ust=1488926305748370" TargetMode="External"/><Relationship Id="rId3"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9.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Word_Document4.docx"/><Relationship Id="rId5"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Microsoft_Word_Document5.docx"/><Relationship Id="rId5" Type="http://schemas.openxmlformats.org/officeDocument/2006/relationships/image" Target="../media/image26.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package" Target="../embeddings/Microsoft_Word_Document6.docx"/><Relationship Id="rId5" Type="http://schemas.openxmlformats.org/officeDocument/2006/relationships/image" Target="../media/image27.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76C632-22A3-094E-9097-F3E297A2CAC0}" type="slidenum">
              <a:rPr lang="en-US" smtClean="0"/>
              <a:pPr/>
              <a:t>1</a:t>
            </a:fld>
            <a:endParaRPr lang="en-US" dirty="0"/>
          </a:p>
        </p:txBody>
      </p:sp>
      <p:sp>
        <p:nvSpPr>
          <p:cNvPr id="2" name="Title 1"/>
          <p:cNvSpPr>
            <a:spLocks noGrp="1"/>
          </p:cNvSpPr>
          <p:nvPr>
            <p:ph type="title" idx="4294967295"/>
          </p:nvPr>
        </p:nvSpPr>
        <p:spPr>
          <a:xfrm>
            <a:off x="457200" y="274638"/>
            <a:ext cx="8229600" cy="1143000"/>
          </a:xfrm>
        </p:spPr>
        <p:txBody>
          <a:bodyPr>
            <a:normAutofit/>
          </a:bodyPr>
          <a:lstStyle/>
          <a:p>
            <a:r>
              <a:rPr lang="en-US" sz="2800" b="1" dirty="0" smtClean="0"/>
              <a:t>Ancient Egypt, Archimedes, The Circle’s Triangle</a:t>
            </a:r>
            <a:br>
              <a:rPr lang="en-US" sz="2800" b="1" dirty="0" smtClean="0"/>
            </a:br>
            <a:r>
              <a:rPr lang="en-US" sz="2800" b="1" i="1" dirty="0" smtClean="0"/>
              <a:t>Subtitle: 2π beats π as a circle constant</a:t>
            </a:r>
            <a:endParaRPr lang="en-US" sz="2800" b="1" i="1" dirty="0"/>
          </a:p>
        </p:txBody>
      </p:sp>
      <p:sp>
        <p:nvSpPr>
          <p:cNvPr id="3" name="Content Placeholder 2"/>
          <p:cNvSpPr>
            <a:spLocks noGrp="1"/>
          </p:cNvSpPr>
          <p:nvPr>
            <p:ph idx="4294967295"/>
          </p:nvPr>
        </p:nvSpPr>
        <p:spPr>
          <a:xfrm>
            <a:off x="457200" y="1600200"/>
            <a:ext cx="8229600" cy="4525963"/>
          </a:xfrm>
        </p:spPr>
        <p:txBody>
          <a:bodyPr>
            <a:normAutofit/>
          </a:bodyPr>
          <a:lstStyle/>
          <a:p>
            <a:pPr marL="0" indent="0" algn="ctr">
              <a:buNone/>
            </a:pPr>
            <a:endParaRPr lang="en-US" sz="2400" b="1" dirty="0" smtClean="0"/>
          </a:p>
          <a:p>
            <a:pPr marL="0" indent="0" algn="ctr">
              <a:buNone/>
            </a:pPr>
            <a:r>
              <a:rPr lang="en-US" sz="2400" b="1" dirty="0" smtClean="0"/>
              <a:t>Charles S. Barnett</a:t>
            </a:r>
          </a:p>
          <a:p>
            <a:pPr marL="0" indent="0" algn="ctr">
              <a:buNone/>
            </a:pPr>
            <a:r>
              <a:rPr lang="en-US" sz="2400" b="1" dirty="0" smtClean="0"/>
              <a:t>Former Adjunct Instructor</a:t>
            </a:r>
          </a:p>
          <a:p>
            <a:pPr marL="0" indent="0" algn="ctr">
              <a:buNone/>
            </a:pPr>
            <a:r>
              <a:rPr lang="en-US" sz="2400" b="1" dirty="0" smtClean="0"/>
              <a:t>Las </a:t>
            </a:r>
            <a:r>
              <a:rPr lang="en-US" sz="2400" b="1" dirty="0" err="1" smtClean="0"/>
              <a:t>Positas</a:t>
            </a:r>
            <a:r>
              <a:rPr lang="en-US" sz="2400" b="1" dirty="0" smtClean="0"/>
              <a:t> College</a:t>
            </a:r>
          </a:p>
          <a:p>
            <a:pPr marL="0" indent="0" algn="ctr">
              <a:buNone/>
            </a:pPr>
            <a:endParaRPr lang="en-US" sz="2400" b="1" dirty="0" smtClean="0"/>
          </a:p>
          <a:p>
            <a:pPr marL="0" indent="0" algn="ctr">
              <a:buNone/>
            </a:pPr>
            <a:r>
              <a:rPr lang="en-US" sz="2400" b="1" dirty="0" smtClean="0"/>
              <a:t>Presented at the 21st Annual Spring Conference</a:t>
            </a:r>
          </a:p>
          <a:p>
            <a:pPr marL="0" indent="0" algn="ctr">
              <a:buNone/>
            </a:pPr>
            <a:r>
              <a:rPr lang="en-US" sz="2400" b="1" dirty="0" smtClean="0"/>
              <a:t>California Mathematics Council, Community Colleges</a:t>
            </a:r>
          </a:p>
          <a:p>
            <a:pPr marL="0" indent="0" algn="ctr">
              <a:buNone/>
            </a:pPr>
            <a:r>
              <a:rPr lang="en-US" sz="2400" b="1" dirty="0" smtClean="0"/>
              <a:t>Lake Tahoe Community College</a:t>
            </a:r>
          </a:p>
          <a:p>
            <a:pPr marL="0" indent="0" algn="ctr">
              <a:buNone/>
            </a:pPr>
            <a:r>
              <a:rPr lang="en-US" sz="2400" b="1" dirty="0" smtClean="0"/>
              <a:t>April 21-April 22, 2017</a:t>
            </a:r>
            <a:endParaRPr lang="en-US" sz="2400" b="1" dirty="0"/>
          </a:p>
        </p:txBody>
      </p:sp>
    </p:spTree>
    <p:extLst>
      <p:ext uri="{BB962C8B-B14F-4D97-AF65-F5344CB8AC3E}">
        <p14:creationId xmlns:p14="http://schemas.microsoft.com/office/powerpoint/2010/main" val="2252195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109" y="2324082"/>
            <a:ext cx="8211782" cy="2209836"/>
          </a:xfrm>
          <a:prstGeom prst="rect">
            <a:avLst/>
          </a:prstGeom>
          <a:noFill/>
        </p:spPr>
        <p:txBody>
          <a:bodyPr wrap="square" rtlCol="0">
            <a:spAutoFit/>
          </a:bodyPr>
          <a:lstStyle/>
          <a:p>
            <a:pPr algn="ctr">
              <a:lnSpc>
                <a:spcPct val="110000"/>
              </a:lnSpc>
            </a:pPr>
            <a:r>
              <a:rPr lang="en-US" sz="3200" b="1" dirty="0" smtClean="0"/>
              <a:t>Your time machine takes you to circa 250 BCE, the time of Archimedes of Syracuse.</a:t>
            </a:r>
          </a:p>
          <a:p>
            <a:pPr algn="ctr">
              <a:lnSpc>
                <a:spcPct val="110000"/>
              </a:lnSpc>
            </a:pPr>
            <a:r>
              <a:rPr lang="en-US" sz="3200" b="1" dirty="0" smtClean="0"/>
              <a:t>  You are Archie’s assistant.</a:t>
            </a:r>
          </a:p>
          <a:p>
            <a:pPr algn="ctr"/>
            <a:endParaRPr lang="en-US" sz="3200" dirty="0"/>
          </a:p>
        </p:txBody>
      </p:sp>
      <p:sp>
        <p:nvSpPr>
          <p:cNvPr id="4" name="Slide Number Placeholder 3"/>
          <p:cNvSpPr>
            <a:spLocks noGrp="1"/>
          </p:cNvSpPr>
          <p:nvPr>
            <p:ph type="sldNum" sz="quarter" idx="12"/>
          </p:nvPr>
        </p:nvSpPr>
        <p:spPr/>
        <p:txBody>
          <a:bodyPr/>
          <a:lstStyle/>
          <a:p>
            <a:fld id="{9376C632-22A3-094E-9097-F3E297A2CAC0}" type="slidenum">
              <a:rPr lang="en-US" smtClean="0"/>
              <a:t>10</a:t>
            </a:fld>
            <a:endParaRPr lang="en-US"/>
          </a:p>
        </p:txBody>
      </p:sp>
    </p:spTree>
    <p:extLst>
      <p:ext uri="{BB962C8B-B14F-4D97-AF65-F5344CB8AC3E}">
        <p14:creationId xmlns:p14="http://schemas.microsoft.com/office/powerpoint/2010/main" val="34911325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422" y="1308754"/>
            <a:ext cx="8798974" cy="954107"/>
          </a:xfrm>
          <a:prstGeom prst="rect">
            <a:avLst/>
          </a:prstGeom>
          <a:noFill/>
        </p:spPr>
        <p:txBody>
          <a:bodyPr wrap="square" rtlCol="0">
            <a:spAutoFit/>
          </a:bodyPr>
          <a:lstStyle/>
          <a:p>
            <a:pPr algn="ctr"/>
            <a:r>
              <a:rPr lang="en-US" sz="2800" b="1" dirty="0" smtClean="0"/>
              <a:t>Task: Find a useful formula for the </a:t>
            </a:r>
          </a:p>
          <a:p>
            <a:pPr algn="ctr"/>
            <a:r>
              <a:rPr lang="en-US" sz="2800" b="1" dirty="0" smtClean="0"/>
              <a:t>“area” of a circular disc?</a:t>
            </a:r>
            <a:endParaRPr lang="en-US" sz="2800" b="1" dirty="0"/>
          </a:p>
        </p:txBody>
      </p:sp>
      <p:sp>
        <p:nvSpPr>
          <p:cNvPr id="5" name="TextBox 4"/>
          <p:cNvSpPr txBox="1"/>
          <p:nvPr/>
        </p:nvSpPr>
        <p:spPr>
          <a:xfrm>
            <a:off x="689647" y="2824835"/>
            <a:ext cx="7764706" cy="1304973"/>
          </a:xfrm>
          <a:prstGeom prst="rect">
            <a:avLst/>
          </a:prstGeom>
          <a:noFill/>
        </p:spPr>
        <p:txBody>
          <a:bodyPr wrap="square" rtlCol="0">
            <a:spAutoFit/>
          </a:bodyPr>
          <a:lstStyle/>
          <a:p>
            <a:pPr>
              <a:lnSpc>
                <a:spcPct val="110000"/>
              </a:lnSpc>
            </a:pPr>
            <a:r>
              <a:rPr lang="en-US" sz="2400" b="1" dirty="0" smtClean="0"/>
              <a:t>You have “formulas” for areas of rectangles and triangles at your disposal, and that is all.  How to go about the task?</a:t>
            </a:r>
            <a:endParaRPr lang="en-US" sz="2400" b="1" dirty="0"/>
          </a:p>
        </p:txBody>
      </p:sp>
      <p:sp>
        <p:nvSpPr>
          <p:cNvPr id="4" name="Slide Number Placeholder 3"/>
          <p:cNvSpPr>
            <a:spLocks noGrp="1"/>
          </p:cNvSpPr>
          <p:nvPr>
            <p:ph type="sldNum" sz="quarter" idx="12"/>
          </p:nvPr>
        </p:nvSpPr>
        <p:spPr/>
        <p:txBody>
          <a:bodyPr/>
          <a:lstStyle/>
          <a:p>
            <a:fld id="{9376C632-22A3-094E-9097-F3E297A2CAC0}" type="slidenum">
              <a:rPr lang="en-US" smtClean="0"/>
              <a:t>11</a:t>
            </a:fld>
            <a:endParaRPr lang="en-US"/>
          </a:p>
        </p:txBody>
      </p:sp>
    </p:spTree>
    <p:extLst>
      <p:ext uri="{BB962C8B-B14F-4D97-AF65-F5344CB8AC3E}">
        <p14:creationId xmlns:p14="http://schemas.microsoft.com/office/powerpoint/2010/main" val="1477076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12</a:t>
            </a:fld>
            <a:endParaRPr lang="en-US"/>
          </a:p>
        </p:txBody>
      </p:sp>
      <p:sp>
        <p:nvSpPr>
          <p:cNvPr id="3" name="TextBox 2"/>
          <p:cNvSpPr txBox="1"/>
          <p:nvPr/>
        </p:nvSpPr>
        <p:spPr>
          <a:xfrm>
            <a:off x="440597" y="326271"/>
            <a:ext cx="8099202" cy="523220"/>
          </a:xfrm>
          <a:prstGeom prst="rect">
            <a:avLst/>
          </a:prstGeom>
          <a:noFill/>
        </p:spPr>
        <p:txBody>
          <a:bodyPr wrap="square" rtlCol="0">
            <a:spAutoFit/>
          </a:bodyPr>
          <a:lstStyle/>
          <a:p>
            <a:pPr algn="ctr"/>
            <a:r>
              <a:rPr lang="en-US" sz="2800" b="1" dirty="0" smtClean="0"/>
              <a:t>Again, a Rope Procedure</a:t>
            </a:r>
            <a:endParaRPr lang="en-US" sz="2800" b="1" dirty="0"/>
          </a:p>
        </p:txBody>
      </p:sp>
      <p:sp>
        <p:nvSpPr>
          <p:cNvPr id="4" name="TextBox 3"/>
          <p:cNvSpPr txBox="1"/>
          <p:nvPr/>
        </p:nvSpPr>
        <p:spPr>
          <a:xfrm>
            <a:off x="349886" y="987634"/>
            <a:ext cx="8487964" cy="5504070"/>
          </a:xfrm>
          <a:prstGeom prst="rect">
            <a:avLst/>
          </a:prstGeom>
          <a:noFill/>
        </p:spPr>
        <p:txBody>
          <a:bodyPr wrap="square" rtlCol="0">
            <a:spAutoFit/>
          </a:bodyPr>
          <a:lstStyle/>
          <a:p>
            <a:pPr>
              <a:lnSpc>
                <a:spcPct val="110000"/>
              </a:lnSpc>
            </a:pPr>
            <a:r>
              <a:rPr lang="en-US" sz="2000" b="1" dirty="0" smtClean="0"/>
              <a:t>Coil a segment of rope about the center as tightly as possible and cut the ends to butt together with the butt planes perpendicular to a radial line.</a:t>
            </a:r>
          </a:p>
          <a:p>
            <a:pPr>
              <a:lnSpc>
                <a:spcPct val="110000"/>
              </a:lnSpc>
            </a:pPr>
            <a:endParaRPr lang="en-US" sz="2000" b="1" dirty="0"/>
          </a:p>
          <a:p>
            <a:pPr>
              <a:lnSpc>
                <a:spcPct val="110000"/>
              </a:lnSpc>
            </a:pPr>
            <a:r>
              <a:rPr lang="en-US" sz="2000" b="1" dirty="0" smtClean="0"/>
              <a:t>Repeat with a coil of rope curled tightly around the first coil.</a:t>
            </a:r>
          </a:p>
          <a:p>
            <a:pPr>
              <a:lnSpc>
                <a:spcPct val="110000"/>
              </a:lnSpc>
            </a:pPr>
            <a:endParaRPr lang="en-US" sz="2000" b="1" dirty="0"/>
          </a:p>
          <a:p>
            <a:pPr>
              <a:lnSpc>
                <a:spcPct val="110000"/>
              </a:lnSpc>
            </a:pPr>
            <a:r>
              <a:rPr lang="en-US" sz="2000" b="1" dirty="0" smtClean="0"/>
              <a:t>Continue the process until you reach the circumference of the parent circle.</a:t>
            </a:r>
          </a:p>
          <a:p>
            <a:pPr>
              <a:lnSpc>
                <a:spcPct val="110000"/>
              </a:lnSpc>
            </a:pPr>
            <a:endParaRPr lang="en-US" sz="2000" b="1" dirty="0"/>
          </a:p>
          <a:p>
            <a:pPr>
              <a:lnSpc>
                <a:spcPct val="110000"/>
              </a:lnSpc>
            </a:pPr>
            <a:r>
              <a:rPr lang="en-US" sz="2000" b="1" dirty="0" smtClean="0"/>
              <a:t>Uncoil the outermost rope into a straight segment.</a:t>
            </a:r>
          </a:p>
          <a:p>
            <a:pPr>
              <a:lnSpc>
                <a:spcPct val="110000"/>
              </a:lnSpc>
            </a:pPr>
            <a:endParaRPr lang="en-US" sz="2000" b="1" dirty="0"/>
          </a:p>
          <a:p>
            <a:pPr>
              <a:lnSpc>
                <a:spcPct val="110000"/>
              </a:lnSpc>
            </a:pPr>
            <a:r>
              <a:rPr lang="en-US" sz="2000" b="1" dirty="0" smtClean="0"/>
              <a:t>Uncoil the next-to-the outermost rope into a straight segment.</a:t>
            </a:r>
          </a:p>
          <a:p>
            <a:pPr>
              <a:lnSpc>
                <a:spcPct val="110000"/>
              </a:lnSpc>
            </a:pPr>
            <a:endParaRPr lang="en-US" sz="2000" b="1" dirty="0"/>
          </a:p>
          <a:p>
            <a:pPr>
              <a:lnSpc>
                <a:spcPct val="110000"/>
              </a:lnSpc>
            </a:pPr>
            <a:r>
              <a:rPr lang="en-US" sz="2000" b="1" dirty="0" smtClean="0"/>
              <a:t>Position the two ropes alongside each other with centers aligned.</a:t>
            </a:r>
          </a:p>
          <a:p>
            <a:pPr>
              <a:lnSpc>
                <a:spcPct val="110000"/>
              </a:lnSpc>
            </a:pPr>
            <a:endParaRPr lang="en-US" sz="2000" b="1" dirty="0"/>
          </a:p>
          <a:p>
            <a:pPr>
              <a:lnSpc>
                <a:spcPct val="110000"/>
              </a:lnSpc>
            </a:pPr>
            <a:r>
              <a:rPr lang="en-US" sz="2000" b="1" dirty="0" smtClean="0"/>
              <a:t>Continue the process until all ropes are aligned.</a:t>
            </a:r>
            <a:endParaRPr lang="en-US" sz="2000" b="1" dirty="0"/>
          </a:p>
        </p:txBody>
      </p:sp>
    </p:spTree>
    <p:extLst>
      <p:ext uri="{BB962C8B-B14F-4D97-AF65-F5344CB8AC3E}">
        <p14:creationId xmlns:p14="http://schemas.microsoft.com/office/powerpoint/2010/main" val="4225153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13199"/>
          </a:xfrm>
          <a:prstGeom prst="rect">
            <a:avLst/>
          </a:prstGeom>
        </p:spPr>
      </p:pic>
      <p:sp>
        <p:nvSpPr>
          <p:cNvPr id="3" name="TextBox 2"/>
          <p:cNvSpPr txBox="1"/>
          <p:nvPr/>
        </p:nvSpPr>
        <p:spPr>
          <a:xfrm>
            <a:off x="390584" y="531276"/>
            <a:ext cx="8362832" cy="461665"/>
          </a:xfrm>
          <a:prstGeom prst="rect">
            <a:avLst/>
          </a:prstGeom>
          <a:noFill/>
        </p:spPr>
        <p:txBody>
          <a:bodyPr wrap="square" rtlCol="0">
            <a:spAutoFit/>
          </a:bodyPr>
          <a:lstStyle/>
          <a:p>
            <a:pPr algn="ctr"/>
            <a:r>
              <a:rPr lang="en-US" sz="2400" b="1" dirty="0" smtClean="0"/>
              <a:t>Uncoiled ropes display an isosceles-triangle-like figure</a:t>
            </a:r>
            <a:endParaRPr lang="en-US" sz="2400" b="1" dirty="0"/>
          </a:p>
        </p:txBody>
      </p:sp>
      <p:sp>
        <p:nvSpPr>
          <p:cNvPr id="5" name="Slide Number Placeholder 4"/>
          <p:cNvSpPr>
            <a:spLocks noGrp="1"/>
          </p:cNvSpPr>
          <p:nvPr>
            <p:ph type="sldNum" sz="quarter" idx="12"/>
          </p:nvPr>
        </p:nvSpPr>
        <p:spPr/>
        <p:txBody>
          <a:bodyPr/>
          <a:lstStyle/>
          <a:p>
            <a:fld id="{9376C632-22A3-094E-9097-F3E297A2CAC0}" type="slidenum">
              <a:rPr lang="en-US" smtClean="0"/>
              <a:t>13</a:t>
            </a:fld>
            <a:endParaRPr lang="en-US"/>
          </a:p>
        </p:txBody>
      </p:sp>
      <p:sp>
        <p:nvSpPr>
          <p:cNvPr id="4" name="TextBox 3"/>
          <p:cNvSpPr txBox="1"/>
          <p:nvPr/>
        </p:nvSpPr>
        <p:spPr>
          <a:xfrm>
            <a:off x="390585" y="4405706"/>
            <a:ext cx="8362832" cy="1277273"/>
          </a:xfrm>
          <a:prstGeom prst="rect">
            <a:avLst/>
          </a:prstGeom>
          <a:noFill/>
        </p:spPr>
        <p:txBody>
          <a:bodyPr wrap="square" rtlCol="0">
            <a:spAutoFit/>
          </a:bodyPr>
          <a:lstStyle/>
          <a:p>
            <a:pPr>
              <a:lnSpc>
                <a:spcPct val="130000"/>
              </a:lnSpc>
            </a:pPr>
            <a:r>
              <a:rPr lang="en-US" sz="2000" b="1" dirty="0" smtClean="0"/>
              <a:t>The result suggests, roughly, that the area of the circle might be equal to that of an isosceles triangle having</a:t>
            </a:r>
          </a:p>
          <a:p>
            <a:pPr algn="ctr">
              <a:lnSpc>
                <a:spcPct val="130000"/>
              </a:lnSpc>
            </a:pPr>
            <a:r>
              <a:rPr lang="en-US" sz="2000" b="1" dirty="0" smtClean="0"/>
              <a:t> </a:t>
            </a:r>
            <a:r>
              <a:rPr lang="en-US" sz="2000" b="1" i="1" dirty="0" smtClean="0"/>
              <a:t>altitude = radius </a:t>
            </a:r>
            <a:r>
              <a:rPr lang="en-US" sz="2000" b="1" dirty="0" smtClean="0"/>
              <a:t>and </a:t>
            </a:r>
            <a:r>
              <a:rPr lang="en-US" sz="2000" b="1" i="1" dirty="0" smtClean="0"/>
              <a:t>base = circumference</a:t>
            </a:r>
            <a:r>
              <a:rPr lang="en-US" sz="2000" b="1" dirty="0" smtClean="0"/>
              <a:t>.</a:t>
            </a:r>
            <a:endParaRPr lang="en-US" sz="2000" b="1" dirty="0"/>
          </a:p>
        </p:txBody>
      </p:sp>
    </p:spTree>
    <p:extLst>
      <p:ext uri="{BB962C8B-B14F-4D97-AF65-F5344CB8AC3E}">
        <p14:creationId xmlns:p14="http://schemas.microsoft.com/office/powerpoint/2010/main" val="2979841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14</a:t>
            </a:fld>
            <a:endParaRPr lang="en-US"/>
          </a:p>
        </p:txBody>
      </p:sp>
      <p:pic>
        <p:nvPicPr>
          <p:cNvPr id="3" name="Picture 2" descr="Scan 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13199"/>
          </a:xfrm>
          <a:prstGeom prst="rect">
            <a:avLst/>
          </a:prstGeom>
        </p:spPr>
      </p:pic>
      <p:sp>
        <p:nvSpPr>
          <p:cNvPr id="4" name="TextBox 3"/>
          <p:cNvSpPr txBox="1"/>
          <p:nvPr/>
        </p:nvSpPr>
        <p:spPr>
          <a:xfrm>
            <a:off x="204910" y="619055"/>
            <a:ext cx="8734180" cy="830997"/>
          </a:xfrm>
          <a:prstGeom prst="rect">
            <a:avLst/>
          </a:prstGeom>
          <a:noFill/>
        </p:spPr>
        <p:txBody>
          <a:bodyPr wrap="square" rtlCol="0">
            <a:spAutoFit/>
          </a:bodyPr>
          <a:lstStyle/>
          <a:p>
            <a:pPr algn="ctr"/>
            <a:r>
              <a:rPr lang="en-US" sz="2400" b="1" dirty="0" smtClean="0"/>
              <a:t>Do the sloping sides of the “rope triangle” really model straight lines?</a:t>
            </a:r>
            <a:endParaRPr lang="en-US" sz="2400" b="1" dirty="0"/>
          </a:p>
        </p:txBody>
      </p:sp>
      <p:sp>
        <p:nvSpPr>
          <p:cNvPr id="5" name="TextBox 4"/>
          <p:cNvSpPr txBox="1"/>
          <p:nvPr/>
        </p:nvSpPr>
        <p:spPr>
          <a:xfrm>
            <a:off x="578486" y="4518388"/>
            <a:ext cx="7987029" cy="2118529"/>
          </a:xfrm>
          <a:prstGeom prst="rect">
            <a:avLst/>
          </a:prstGeom>
          <a:noFill/>
        </p:spPr>
        <p:txBody>
          <a:bodyPr wrap="square" rtlCol="0">
            <a:spAutoFit/>
          </a:bodyPr>
          <a:lstStyle/>
          <a:p>
            <a:pPr>
              <a:lnSpc>
                <a:spcPct val="110000"/>
              </a:lnSpc>
            </a:pPr>
            <a:r>
              <a:rPr lang="en-US" sz="2000" b="1" dirty="0" smtClean="0"/>
              <a:t>Points </a:t>
            </a:r>
            <a:r>
              <a:rPr lang="en-US" sz="2000" b="1" i="1" dirty="0" smtClean="0"/>
              <a:t>P</a:t>
            </a:r>
            <a:r>
              <a:rPr lang="en-US" sz="2000" b="1" dirty="0" smtClean="0"/>
              <a:t> and </a:t>
            </a:r>
            <a:r>
              <a:rPr lang="en-US" sz="2000" b="1" i="1" dirty="0" smtClean="0"/>
              <a:t>Q</a:t>
            </a:r>
            <a:r>
              <a:rPr lang="en-US" sz="2000" b="1" dirty="0" smtClean="0"/>
              <a:t> represent endpoints of a generic, interior circle that is unwound.  Some elementary (nowadays) calculation shows that they lie on the lines </a:t>
            </a:r>
            <a:r>
              <a:rPr lang="en-US" sz="2000" b="1" i="1" dirty="0" smtClean="0"/>
              <a:t>AO</a:t>
            </a:r>
            <a:r>
              <a:rPr lang="en-US" sz="2000" b="1" dirty="0" smtClean="0"/>
              <a:t> and </a:t>
            </a:r>
            <a:r>
              <a:rPr lang="en-US" sz="2000" b="1" i="1" dirty="0" smtClean="0"/>
              <a:t>OB </a:t>
            </a:r>
            <a:r>
              <a:rPr lang="en-US" sz="2000" b="1" dirty="0" smtClean="0"/>
              <a:t>(see Appendix I slide).  Hence, the rope triangle models a mathematical isosceles triangle.  Therefore, the disc has area of</a:t>
            </a:r>
          </a:p>
          <a:p>
            <a:pPr algn="ctr">
              <a:lnSpc>
                <a:spcPct val="110000"/>
              </a:lnSpc>
            </a:pPr>
            <a:r>
              <a:rPr lang="en-US" sz="2000" b="1" dirty="0" smtClean="0"/>
              <a:t>         </a:t>
            </a:r>
            <a:r>
              <a:rPr lang="en-US" sz="2000" b="1" i="1" dirty="0" smtClean="0"/>
              <a:t>(1/2)RC= (1/2)kR</a:t>
            </a:r>
            <a:r>
              <a:rPr lang="en-US" sz="2000" b="1" i="1" baseline="30000" dirty="0" smtClean="0"/>
              <a:t>2</a:t>
            </a:r>
            <a:r>
              <a:rPr lang="en-US" sz="2000" b="1" dirty="0"/>
              <a:t>.</a:t>
            </a:r>
            <a:endParaRPr lang="en-US" sz="2000" b="1" i="1" baseline="30000" dirty="0"/>
          </a:p>
        </p:txBody>
      </p:sp>
    </p:spTree>
    <p:extLst>
      <p:ext uri="{BB962C8B-B14F-4D97-AF65-F5344CB8AC3E}">
        <p14:creationId xmlns:p14="http://schemas.microsoft.com/office/powerpoint/2010/main" val="4034435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15</a:t>
            </a:fld>
            <a:endParaRPr lang="en-US"/>
          </a:p>
        </p:txBody>
      </p:sp>
      <p:sp>
        <p:nvSpPr>
          <p:cNvPr id="3" name="TextBox 2"/>
          <p:cNvSpPr txBox="1"/>
          <p:nvPr/>
        </p:nvSpPr>
        <p:spPr>
          <a:xfrm>
            <a:off x="368300" y="558800"/>
            <a:ext cx="8407400" cy="954107"/>
          </a:xfrm>
          <a:prstGeom prst="rect">
            <a:avLst/>
          </a:prstGeom>
          <a:noFill/>
        </p:spPr>
        <p:txBody>
          <a:bodyPr wrap="square" rtlCol="0">
            <a:spAutoFit/>
          </a:bodyPr>
          <a:lstStyle/>
          <a:p>
            <a:pPr algn="ctr"/>
            <a:r>
              <a:rPr lang="en-US" sz="2800" b="1" dirty="0" smtClean="0"/>
              <a:t>Archimedes cut the circle at the south pole and unwound it to get a right triangle.</a:t>
            </a:r>
            <a:endParaRPr lang="en-US" sz="2800" b="1" dirty="0"/>
          </a:p>
        </p:txBody>
      </p:sp>
      <p:sp>
        <p:nvSpPr>
          <p:cNvPr id="4" name="TextBox 3"/>
          <p:cNvSpPr txBox="1"/>
          <p:nvPr/>
        </p:nvSpPr>
        <p:spPr>
          <a:xfrm>
            <a:off x="898525" y="2095500"/>
            <a:ext cx="7346950" cy="1852815"/>
          </a:xfrm>
          <a:prstGeom prst="rect">
            <a:avLst/>
          </a:prstGeom>
          <a:noFill/>
        </p:spPr>
        <p:txBody>
          <a:bodyPr wrap="square" rtlCol="0">
            <a:spAutoFit/>
          </a:bodyPr>
          <a:lstStyle/>
          <a:p>
            <a:pPr>
              <a:lnSpc>
                <a:spcPct val="120000"/>
              </a:lnSpc>
            </a:pPr>
            <a:r>
              <a:rPr lang="en-US" sz="2400" b="1" dirty="0" smtClean="0"/>
              <a:t>Clearly, the area of a circular disc is equal to that of </a:t>
            </a:r>
            <a:r>
              <a:rPr lang="en-US" sz="2400" b="1" u="sng" dirty="0" smtClean="0"/>
              <a:t>any</a:t>
            </a:r>
            <a:r>
              <a:rPr lang="en-US" sz="2400" b="1" dirty="0" smtClean="0"/>
              <a:t> triangle that has base C and height R.  But your isosceles triangle is much prettier than Archie’s right triangle</a:t>
            </a:r>
            <a:r>
              <a:rPr lang="en-US" sz="2400" b="1" i="1" dirty="0" smtClean="0"/>
              <a:t>. </a:t>
            </a:r>
            <a:endParaRPr lang="en-US" sz="2400" b="1" i="1" dirty="0"/>
          </a:p>
        </p:txBody>
      </p:sp>
      <p:sp>
        <p:nvSpPr>
          <p:cNvPr id="6" name="TextBox 5"/>
          <p:cNvSpPr txBox="1"/>
          <p:nvPr/>
        </p:nvSpPr>
        <p:spPr>
          <a:xfrm>
            <a:off x="2127250" y="4559301"/>
            <a:ext cx="4889500" cy="461665"/>
          </a:xfrm>
          <a:prstGeom prst="rect">
            <a:avLst/>
          </a:prstGeom>
          <a:noFill/>
        </p:spPr>
        <p:txBody>
          <a:bodyPr wrap="square" rtlCol="0">
            <a:spAutoFit/>
          </a:bodyPr>
          <a:lstStyle/>
          <a:p>
            <a:pPr algn="ctr"/>
            <a:r>
              <a:rPr lang="en-US" sz="2400" b="1" i="1" dirty="0"/>
              <a:t>He should have known </a:t>
            </a:r>
            <a:r>
              <a:rPr lang="en-US" sz="2400" b="1" i="1" dirty="0" smtClean="0"/>
              <a:t>better.</a:t>
            </a:r>
            <a:endParaRPr lang="en-US" sz="2400" b="1" dirty="0"/>
          </a:p>
        </p:txBody>
      </p:sp>
    </p:spTree>
    <p:extLst>
      <p:ext uri="{BB962C8B-B14F-4D97-AF65-F5344CB8AC3E}">
        <p14:creationId xmlns:p14="http://schemas.microsoft.com/office/powerpoint/2010/main" val="1377946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16</a:t>
            </a:fld>
            <a:endParaRPr lang="en-US"/>
          </a:p>
        </p:txBody>
      </p:sp>
      <p:pic>
        <p:nvPicPr>
          <p:cNvPr id="3" name="Picture 2" descr="Macintosh HD:Users:judy:Library:Containers:com.apple.mail:Data:Library:Mail Downloads:3D5EEB23-2373-43B9-A1ED-D86E7F6AB716:Rt Vs Isos.jpeg"/>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06550" y="-673100"/>
            <a:ext cx="5930900" cy="8204200"/>
          </a:xfrm>
          <a:prstGeom prst="rect">
            <a:avLst/>
          </a:prstGeom>
          <a:noFill/>
          <a:ln>
            <a:noFill/>
          </a:ln>
        </p:spPr>
      </p:pic>
      <p:sp>
        <p:nvSpPr>
          <p:cNvPr id="4" name="TextBox 3"/>
          <p:cNvSpPr txBox="1"/>
          <p:nvPr/>
        </p:nvSpPr>
        <p:spPr>
          <a:xfrm>
            <a:off x="3073400" y="381000"/>
            <a:ext cx="2997200" cy="523220"/>
          </a:xfrm>
          <a:prstGeom prst="rect">
            <a:avLst/>
          </a:prstGeom>
          <a:noFill/>
        </p:spPr>
        <p:txBody>
          <a:bodyPr wrap="square" rtlCol="0">
            <a:spAutoFit/>
          </a:bodyPr>
          <a:lstStyle/>
          <a:p>
            <a:pPr algn="ctr"/>
            <a:r>
              <a:rPr lang="en-US" sz="2800" b="1" dirty="0" smtClean="0"/>
              <a:t>See ?</a:t>
            </a:r>
            <a:endParaRPr lang="en-US" sz="2800" b="1" dirty="0"/>
          </a:p>
        </p:txBody>
      </p:sp>
      <p:sp>
        <p:nvSpPr>
          <p:cNvPr id="5" name="TextBox 4"/>
          <p:cNvSpPr txBox="1"/>
          <p:nvPr/>
        </p:nvSpPr>
        <p:spPr>
          <a:xfrm>
            <a:off x="1066800" y="1879600"/>
            <a:ext cx="2260600" cy="400110"/>
          </a:xfrm>
          <a:prstGeom prst="rect">
            <a:avLst/>
          </a:prstGeom>
          <a:noFill/>
        </p:spPr>
        <p:txBody>
          <a:bodyPr wrap="square" rtlCol="0">
            <a:spAutoFit/>
          </a:bodyPr>
          <a:lstStyle/>
          <a:p>
            <a:pPr algn="ctr"/>
            <a:r>
              <a:rPr lang="en-US" sz="2000" b="1" dirty="0" smtClean="0"/>
              <a:t>Your triangle </a:t>
            </a:r>
            <a:r>
              <a:rPr lang="en-US" sz="2000" b="1" dirty="0" smtClean="0">
                <a:latin typeface="Wingdings"/>
                <a:ea typeface="Wingdings"/>
                <a:cs typeface="Wingdings"/>
                <a:sym typeface="Wingdings"/>
              </a:rPr>
              <a:t></a:t>
            </a:r>
            <a:endParaRPr lang="en-US" sz="2000" b="1" dirty="0"/>
          </a:p>
        </p:txBody>
      </p:sp>
      <p:sp>
        <p:nvSpPr>
          <p:cNvPr id="6" name="TextBox 5"/>
          <p:cNvSpPr txBox="1"/>
          <p:nvPr/>
        </p:nvSpPr>
        <p:spPr>
          <a:xfrm>
            <a:off x="3708400" y="4064000"/>
            <a:ext cx="3619500" cy="400110"/>
          </a:xfrm>
          <a:prstGeom prst="rect">
            <a:avLst/>
          </a:prstGeom>
          <a:noFill/>
        </p:spPr>
        <p:txBody>
          <a:bodyPr wrap="square" rtlCol="0">
            <a:spAutoFit/>
          </a:bodyPr>
          <a:lstStyle/>
          <a:p>
            <a:pPr algn="ctr"/>
            <a:r>
              <a:rPr lang="en-US" sz="2000" b="1" dirty="0" smtClean="0">
                <a:latin typeface="Wingdings"/>
                <a:ea typeface="Wingdings"/>
                <a:cs typeface="Wingdings"/>
                <a:sym typeface="Wingdings"/>
              </a:rPr>
              <a:t></a:t>
            </a:r>
            <a:r>
              <a:rPr lang="en-US" sz="2000" b="1" dirty="0" smtClean="0">
                <a:sym typeface="Wingdings"/>
              </a:rPr>
              <a:t> </a:t>
            </a:r>
            <a:r>
              <a:rPr lang="en-US" sz="2000" b="1" dirty="0" smtClean="0"/>
              <a:t>Archimedes’ triangle</a:t>
            </a:r>
            <a:endParaRPr lang="en-US" sz="2000" b="1" dirty="0"/>
          </a:p>
        </p:txBody>
      </p:sp>
    </p:spTree>
    <p:extLst>
      <p:ext uri="{BB962C8B-B14F-4D97-AF65-F5344CB8AC3E}">
        <p14:creationId xmlns:p14="http://schemas.microsoft.com/office/powerpoint/2010/main" val="811558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17</a:t>
            </a:fld>
            <a:endParaRPr lang="en-US"/>
          </a:p>
        </p:txBody>
      </p:sp>
      <p:sp>
        <p:nvSpPr>
          <p:cNvPr id="3" name="TextBox 2"/>
          <p:cNvSpPr txBox="1"/>
          <p:nvPr/>
        </p:nvSpPr>
        <p:spPr>
          <a:xfrm flipH="1">
            <a:off x="298449" y="2125851"/>
            <a:ext cx="8731250" cy="1711238"/>
          </a:xfrm>
          <a:prstGeom prst="rect">
            <a:avLst/>
          </a:prstGeom>
          <a:noFill/>
        </p:spPr>
        <p:txBody>
          <a:bodyPr wrap="square" rtlCol="0">
            <a:spAutoFit/>
          </a:bodyPr>
          <a:lstStyle/>
          <a:p>
            <a:pPr>
              <a:lnSpc>
                <a:spcPct val="110000"/>
              </a:lnSpc>
            </a:pPr>
            <a:r>
              <a:rPr lang="en-US" sz="2400" b="1" dirty="0" smtClean="0"/>
              <a:t>So, the above argument says that the area of a circular disc is equal to that of an isosceles triangle of height R and base C.  Pretty convincing to you and Archie</a:t>
            </a:r>
            <a:r>
              <a:rPr lang="en-US" sz="2400" b="1" dirty="0"/>
              <a:t>;</a:t>
            </a:r>
            <a:r>
              <a:rPr lang="en-US" sz="2400" b="1" dirty="0" smtClean="0"/>
              <a:t> pretty convincing to me.</a:t>
            </a:r>
          </a:p>
          <a:p>
            <a:pPr>
              <a:lnSpc>
                <a:spcPct val="110000"/>
              </a:lnSpc>
            </a:pPr>
            <a:r>
              <a:rPr lang="en-US" sz="2400" b="1" dirty="0" smtClean="0"/>
              <a:t>But just in case: another, too pretty to omit, argument.   </a:t>
            </a:r>
            <a:endParaRPr lang="en-US" sz="2400" b="1" dirty="0"/>
          </a:p>
        </p:txBody>
      </p:sp>
      <p:sp>
        <p:nvSpPr>
          <p:cNvPr id="4" name="TextBox 3"/>
          <p:cNvSpPr txBox="1"/>
          <p:nvPr/>
        </p:nvSpPr>
        <p:spPr>
          <a:xfrm>
            <a:off x="1610932" y="777478"/>
            <a:ext cx="5922137" cy="523220"/>
          </a:xfrm>
          <a:prstGeom prst="rect">
            <a:avLst/>
          </a:prstGeom>
          <a:noFill/>
        </p:spPr>
        <p:txBody>
          <a:bodyPr wrap="square" rtlCol="0">
            <a:spAutoFit/>
          </a:bodyPr>
          <a:lstStyle/>
          <a:p>
            <a:pPr algn="ctr"/>
            <a:r>
              <a:rPr lang="en-US" sz="2800" b="1" dirty="0" smtClean="0"/>
              <a:t>Supporting argument</a:t>
            </a:r>
            <a:endParaRPr lang="en-US" sz="2800" b="1" dirty="0"/>
          </a:p>
        </p:txBody>
      </p:sp>
      <p:sp>
        <p:nvSpPr>
          <p:cNvPr id="5" name="TextBox 4"/>
          <p:cNvSpPr txBox="1"/>
          <p:nvPr/>
        </p:nvSpPr>
        <p:spPr>
          <a:xfrm>
            <a:off x="1215690" y="4853620"/>
            <a:ext cx="6712620" cy="523220"/>
          </a:xfrm>
          <a:prstGeom prst="rect">
            <a:avLst/>
          </a:prstGeom>
          <a:noFill/>
        </p:spPr>
        <p:txBody>
          <a:bodyPr wrap="square" rtlCol="0">
            <a:spAutoFit/>
          </a:bodyPr>
          <a:lstStyle/>
          <a:p>
            <a:pPr algn="ctr"/>
            <a:r>
              <a:rPr lang="en-US" sz="2800" b="1" dirty="0" smtClean="0"/>
              <a:t>Next, a “mathematical rope” argument</a:t>
            </a:r>
            <a:endParaRPr lang="en-US" sz="2800" b="1" dirty="0"/>
          </a:p>
        </p:txBody>
      </p:sp>
    </p:spTree>
    <p:extLst>
      <p:ext uri="{BB962C8B-B14F-4D97-AF65-F5344CB8AC3E}">
        <p14:creationId xmlns:p14="http://schemas.microsoft.com/office/powerpoint/2010/main" val="123249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18</a:t>
            </a:fld>
            <a:endParaRPr lang="en-US"/>
          </a:p>
        </p:txBody>
      </p:sp>
      <p:sp>
        <p:nvSpPr>
          <p:cNvPr id="3" name="TextBox 2"/>
          <p:cNvSpPr txBox="1"/>
          <p:nvPr/>
        </p:nvSpPr>
        <p:spPr>
          <a:xfrm>
            <a:off x="604403" y="673814"/>
            <a:ext cx="7935194" cy="523220"/>
          </a:xfrm>
          <a:prstGeom prst="rect">
            <a:avLst/>
          </a:prstGeom>
          <a:noFill/>
        </p:spPr>
        <p:txBody>
          <a:bodyPr wrap="square" rtlCol="0">
            <a:spAutoFit/>
          </a:bodyPr>
          <a:lstStyle/>
          <a:p>
            <a:pPr algn="ctr"/>
            <a:r>
              <a:rPr lang="en-US" sz="2800" b="1" dirty="0" smtClean="0"/>
              <a:t>Real rope </a:t>
            </a:r>
            <a:r>
              <a:rPr lang="en-US" sz="2800" b="1" dirty="0" err="1" smtClean="0"/>
              <a:t>vs</a:t>
            </a:r>
            <a:r>
              <a:rPr lang="en-US" sz="2800" b="1" dirty="0" smtClean="0"/>
              <a:t> “mathematical rope”</a:t>
            </a:r>
            <a:endParaRPr lang="en-US" sz="2800" b="1" dirty="0"/>
          </a:p>
        </p:txBody>
      </p:sp>
      <p:sp>
        <p:nvSpPr>
          <p:cNvPr id="4" name="TextBox 3"/>
          <p:cNvSpPr txBox="1"/>
          <p:nvPr/>
        </p:nvSpPr>
        <p:spPr>
          <a:xfrm>
            <a:off x="804982" y="2066687"/>
            <a:ext cx="7534036" cy="1994392"/>
          </a:xfrm>
          <a:prstGeom prst="rect">
            <a:avLst/>
          </a:prstGeom>
          <a:noFill/>
        </p:spPr>
        <p:txBody>
          <a:bodyPr wrap="square" rtlCol="0">
            <a:spAutoFit/>
          </a:bodyPr>
          <a:lstStyle/>
          <a:p>
            <a:pPr>
              <a:lnSpc>
                <a:spcPct val="130000"/>
              </a:lnSpc>
            </a:pPr>
            <a:r>
              <a:rPr lang="en-US" sz="2400" b="1" dirty="0" smtClean="0"/>
              <a:t>When you unwound the hemp rope, the ends were ragged, so the “triangle” was not sharp.  It had rough, ill defined edges.  Let’s see how </a:t>
            </a:r>
            <a:r>
              <a:rPr lang="en-US" sz="2400" b="1" i="1" dirty="0" smtClean="0"/>
              <a:t>mathematical rope </a:t>
            </a:r>
            <a:r>
              <a:rPr lang="en-US" sz="2400" b="1" dirty="0" smtClean="0"/>
              <a:t>behaves differently from real rope. </a:t>
            </a:r>
            <a:endParaRPr lang="en-US" sz="2400" b="1" dirty="0"/>
          </a:p>
        </p:txBody>
      </p:sp>
    </p:spTree>
    <p:extLst>
      <p:ext uri="{BB962C8B-B14F-4D97-AF65-F5344CB8AC3E}">
        <p14:creationId xmlns:p14="http://schemas.microsoft.com/office/powerpoint/2010/main" val="3630581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 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13199"/>
          </a:xfrm>
          <a:prstGeom prst="rect">
            <a:avLst/>
          </a:prstGeom>
        </p:spPr>
      </p:pic>
      <p:sp>
        <p:nvSpPr>
          <p:cNvPr id="3" name="TextBox 2"/>
          <p:cNvSpPr txBox="1"/>
          <p:nvPr/>
        </p:nvSpPr>
        <p:spPr>
          <a:xfrm>
            <a:off x="950037" y="544234"/>
            <a:ext cx="7243927" cy="523220"/>
          </a:xfrm>
          <a:prstGeom prst="rect">
            <a:avLst/>
          </a:prstGeom>
          <a:noFill/>
        </p:spPr>
        <p:txBody>
          <a:bodyPr wrap="square" rtlCol="0">
            <a:spAutoFit/>
          </a:bodyPr>
          <a:lstStyle/>
          <a:p>
            <a:pPr algn="ctr"/>
            <a:r>
              <a:rPr lang="en-US" sz="2800" b="1" dirty="0" smtClean="0"/>
              <a:t>Mathematical</a:t>
            </a:r>
            <a:r>
              <a:rPr lang="en-US" sz="2400" b="1" dirty="0" smtClean="0"/>
              <a:t> rope unwound</a:t>
            </a:r>
            <a:endParaRPr lang="en-US" sz="2400" b="1" dirty="0"/>
          </a:p>
        </p:txBody>
      </p:sp>
      <p:sp>
        <p:nvSpPr>
          <p:cNvPr id="4" name="TextBox 3"/>
          <p:cNvSpPr txBox="1"/>
          <p:nvPr/>
        </p:nvSpPr>
        <p:spPr>
          <a:xfrm>
            <a:off x="760769" y="4654495"/>
            <a:ext cx="7622463" cy="1631216"/>
          </a:xfrm>
          <a:prstGeom prst="rect">
            <a:avLst/>
          </a:prstGeom>
          <a:noFill/>
        </p:spPr>
        <p:txBody>
          <a:bodyPr wrap="square" rtlCol="0">
            <a:spAutoFit/>
          </a:bodyPr>
          <a:lstStyle/>
          <a:p>
            <a:r>
              <a:rPr lang="en-US" sz="2000" b="1" dirty="0" smtClean="0"/>
              <a:t>The unwound rope is an isosceles trapezoid.  Its area equals its height </a:t>
            </a:r>
            <a:r>
              <a:rPr lang="en-US" sz="2000" b="1" i="1" dirty="0" smtClean="0"/>
              <a:t>(</a:t>
            </a:r>
            <a:r>
              <a:rPr lang="en-US" sz="2000" b="1" i="1" dirty="0" err="1" smtClean="0"/>
              <a:t>r</a:t>
            </a:r>
            <a:r>
              <a:rPr lang="en-US" sz="2000" b="1" i="1" baseline="-25000" dirty="0" err="1" smtClean="0"/>
              <a:t>b</a:t>
            </a:r>
            <a:r>
              <a:rPr lang="en-US" sz="2000" b="1" i="1" dirty="0" err="1" smtClean="0"/>
              <a:t>-r</a:t>
            </a:r>
            <a:r>
              <a:rPr lang="en-US" sz="2000" b="1" i="1" baseline="-25000" dirty="0" err="1" smtClean="0"/>
              <a:t>s</a:t>
            </a:r>
            <a:r>
              <a:rPr lang="en-US" sz="2000" b="1" i="1" dirty="0" smtClean="0"/>
              <a:t>) </a:t>
            </a:r>
            <a:r>
              <a:rPr lang="en-US" sz="2000" b="1" dirty="0" smtClean="0"/>
              <a:t>times the average of its two </a:t>
            </a:r>
            <a:r>
              <a:rPr lang="en-US" sz="2000" b="1" i="1" dirty="0" smtClean="0"/>
              <a:t>sides (</a:t>
            </a:r>
            <a:r>
              <a:rPr lang="en-US" sz="2000" b="1" i="1" dirty="0" err="1" smtClean="0"/>
              <a:t>C</a:t>
            </a:r>
            <a:r>
              <a:rPr lang="en-US" sz="2000" b="1" i="1" baseline="-25000" dirty="0" err="1" smtClean="0"/>
              <a:t>b</a:t>
            </a:r>
            <a:r>
              <a:rPr lang="en-US" sz="2000" b="1" i="1" dirty="0" err="1" smtClean="0"/>
              <a:t>+C</a:t>
            </a:r>
            <a:r>
              <a:rPr lang="en-US" sz="2000" b="1" i="1" baseline="-25000" dirty="0" err="1" smtClean="0"/>
              <a:t>s</a:t>
            </a:r>
            <a:r>
              <a:rPr lang="en-US" sz="2000" b="1" i="1" dirty="0" smtClean="0"/>
              <a:t>)/2</a:t>
            </a:r>
            <a:r>
              <a:rPr lang="en-US" sz="2000" b="1" dirty="0" smtClean="0"/>
              <a:t>.  Fill the big disc with </a:t>
            </a:r>
            <a:r>
              <a:rPr lang="en-US" sz="2000" b="1" i="1" dirty="0" smtClean="0"/>
              <a:t>n</a:t>
            </a:r>
            <a:r>
              <a:rPr lang="en-US" sz="2000" b="1" dirty="0" smtClean="0"/>
              <a:t> adjacent ropes, sum their areas, and the area of the disc emerges.  </a:t>
            </a:r>
            <a:r>
              <a:rPr lang="en-US" sz="2000" b="1" i="1" dirty="0" smtClean="0"/>
              <a:t>Same result as before. </a:t>
            </a:r>
          </a:p>
          <a:p>
            <a:pPr algn="ctr"/>
            <a:r>
              <a:rPr lang="en-US" sz="2000" b="1" dirty="0" smtClean="0"/>
              <a:t> Math details in Appendix II slide</a:t>
            </a:r>
            <a:endParaRPr lang="en-US" sz="2000" b="1" dirty="0"/>
          </a:p>
        </p:txBody>
      </p:sp>
      <p:sp>
        <p:nvSpPr>
          <p:cNvPr id="6" name="Slide Number Placeholder 5"/>
          <p:cNvSpPr>
            <a:spLocks noGrp="1"/>
          </p:cNvSpPr>
          <p:nvPr>
            <p:ph type="sldNum" sz="quarter" idx="12"/>
          </p:nvPr>
        </p:nvSpPr>
        <p:spPr/>
        <p:txBody>
          <a:bodyPr/>
          <a:lstStyle/>
          <a:p>
            <a:fld id="{9376C632-22A3-094E-9097-F3E297A2CAC0}" type="slidenum">
              <a:rPr lang="en-US" smtClean="0"/>
              <a:t>19</a:t>
            </a:fld>
            <a:endParaRPr lang="en-US"/>
          </a:p>
        </p:txBody>
      </p:sp>
    </p:spTree>
    <p:extLst>
      <p:ext uri="{BB962C8B-B14F-4D97-AF65-F5344CB8AC3E}">
        <p14:creationId xmlns:p14="http://schemas.microsoft.com/office/powerpoint/2010/main" val="1713205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a:t>
            </a:fld>
            <a:endParaRPr lang="en-US"/>
          </a:p>
        </p:txBody>
      </p:sp>
      <p:sp>
        <p:nvSpPr>
          <p:cNvPr id="3" name="Rectangle 2"/>
          <p:cNvSpPr/>
          <p:nvPr/>
        </p:nvSpPr>
        <p:spPr>
          <a:xfrm>
            <a:off x="508000" y="1440240"/>
            <a:ext cx="8128000" cy="4883388"/>
          </a:xfrm>
          <a:prstGeom prst="rect">
            <a:avLst/>
          </a:prstGeom>
        </p:spPr>
        <p:txBody>
          <a:bodyPr wrap="square">
            <a:spAutoFit/>
          </a:bodyPr>
          <a:lstStyle/>
          <a:p>
            <a:pPr>
              <a:lnSpc>
                <a:spcPct val="120000"/>
              </a:lnSpc>
            </a:pPr>
            <a:r>
              <a:rPr lang="en-US" sz="2000" b="1" dirty="0"/>
              <a:t>Everybody knows that all circles, independent of  “size”, possess a common circumference-to-radius ratio.  </a:t>
            </a:r>
            <a:endParaRPr lang="en-US" sz="2000" b="1" dirty="0" smtClean="0"/>
          </a:p>
          <a:p>
            <a:pPr>
              <a:lnSpc>
                <a:spcPct val="120000"/>
              </a:lnSpc>
            </a:pPr>
            <a:endParaRPr lang="en-US" sz="2000" b="1" dirty="0"/>
          </a:p>
          <a:p>
            <a:pPr>
              <a:lnSpc>
                <a:spcPct val="120000"/>
              </a:lnSpc>
            </a:pPr>
            <a:r>
              <a:rPr lang="en-US" sz="2000" b="1" dirty="0" smtClean="0"/>
              <a:t>But </a:t>
            </a:r>
            <a:r>
              <a:rPr lang="en-US" sz="2000" b="1" dirty="0"/>
              <a:t>“everybody” did not always know.  </a:t>
            </a:r>
            <a:endParaRPr lang="en-US" sz="2000" b="1" dirty="0" smtClean="0"/>
          </a:p>
          <a:p>
            <a:pPr>
              <a:lnSpc>
                <a:spcPct val="120000"/>
              </a:lnSpc>
            </a:pPr>
            <a:endParaRPr lang="en-US" sz="2000" b="1" dirty="0"/>
          </a:p>
          <a:p>
            <a:pPr>
              <a:lnSpc>
                <a:spcPct val="120000"/>
              </a:lnSpc>
            </a:pPr>
            <a:r>
              <a:rPr lang="en-US" sz="2000" b="1" dirty="0" smtClean="0"/>
              <a:t>How </a:t>
            </a:r>
            <a:r>
              <a:rPr lang="en-US" sz="2000" b="1" dirty="0"/>
              <a:t>was the ratio discovered, and why did later writers settle on the circumference-to-diameter ratio (PI) instead of </a:t>
            </a:r>
            <a:r>
              <a:rPr lang="en-US" sz="2000" b="1" dirty="0" smtClean="0"/>
              <a:t>(2PI)?  </a:t>
            </a:r>
          </a:p>
          <a:p>
            <a:pPr>
              <a:lnSpc>
                <a:spcPct val="120000"/>
              </a:lnSpc>
            </a:pPr>
            <a:endParaRPr lang="en-US" sz="2000" b="1" dirty="0"/>
          </a:p>
          <a:p>
            <a:pPr>
              <a:lnSpc>
                <a:spcPct val="120000"/>
              </a:lnSpc>
            </a:pPr>
            <a:r>
              <a:rPr lang="en-US" sz="2000" b="1" dirty="0" smtClean="0"/>
              <a:t>And </a:t>
            </a:r>
            <a:r>
              <a:rPr lang="en-US" sz="2000" b="1" dirty="0"/>
              <a:t>how did the ancients conceive of and estimate the measure of the area of a circle?  </a:t>
            </a:r>
            <a:endParaRPr lang="en-US" sz="2000" b="1" dirty="0" smtClean="0"/>
          </a:p>
          <a:p>
            <a:pPr>
              <a:lnSpc>
                <a:spcPct val="120000"/>
              </a:lnSpc>
            </a:pPr>
            <a:endParaRPr lang="en-US" sz="2000" b="1" dirty="0"/>
          </a:p>
          <a:p>
            <a:pPr>
              <a:lnSpc>
                <a:spcPct val="120000"/>
              </a:lnSpc>
            </a:pPr>
            <a:r>
              <a:rPr lang="en-US" sz="2000" b="1" dirty="0" smtClean="0"/>
              <a:t>A </a:t>
            </a:r>
            <a:r>
              <a:rPr lang="en-US" sz="2000" b="1" dirty="0"/>
              <a:t>little fantasy mixed with some tentative history yields a plausible story.</a:t>
            </a:r>
          </a:p>
        </p:txBody>
      </p:sp>
      <p:sp>
        <p:nvSpPr>
          <p:cNvPr id="4" name="TextBox 3"/>
          <p:cNvSpPr txBox="1"/>
          <p:nvPr/>
        </p:nvSpPr>
        <p:spPr>
          <a:xfrm>
            <a:off x="2546350" y="673100"/>
            <a:ext cx="4051300" cy="523220"/>
          </a:xfrm>
          <a:prstGeom prst="rect">
            <a:avLst/>
          </a:prstGeom>
          <a:noFill/>
        </p:spPr>
        <p:txBody>
          <a:bodyPr wrap="square" rtlCol="0">
            <a:spAutoFit/>
          </a:bodyPr>
          <a:lstStyle/>
          <a:p>
            <a:pPr algn="ctr"/>
            <a:r>
              <a:rPr lang="en-US" sz="2800" b="1" dirty="0" smtClean="0"/>
              <a:t>Abstract</a:t>
            </a:r>
            <a:endParaRPr lang="en-US" sz="2800" b="1" dirty="0"/>
          </a:p>
        </p:txBody>
      </p:sp>
    </p:spTree>
    <p:extLst>
      <p:ext uri="{BB962C8B-B14F-4D97-AF65-F5344CB8AC3E}">
        <p14:creationId xmlns:p14="http://schemas.microsoft.com/office/powerpoint/2010/main" val="2520638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20</a:t>
            </a:fld>
            <a:endParaRPr lang="en-US"/>
          </a:p>
        </p:txBody>
      </p:sp>
      <p:sp>
        <p:nvSpPr>
          <p:cNvPr id="3" name="TextBox 2"/>
          <p:cNvSpPr txBox="1"/>
          <p:nvPr/>
        </p:nvSpPr>
        <p:spPr>
          <a:xfrm>
            <a:off x="279400" y="622300"/>
            <a:ext cx="8585200" cy="954107"/>
          </a:xfrm>
          <a:prstGeom prst="rect">
            <a:avLst/>
          </a:prstGeom>
          <a:noFill/>
        </p:spPr>
        <p:txBody>
          <a:bodyPr wrap="square" rtlCol="0">
            <a:spAutoFit/>
          </a:bodyPr>
          <a:lstStyle/>
          <a:p>
            <a:pPr algn="ctr"/>
            <a:r>
              <a:rPr lang="en-US" sz="2800" b="1" dirty="0" smtClean="0"/>
              <a:t>Observe:  We did not use “exhaustion” in the mathematical rope calculation of area.</a:t>
            </a:r>
            <a:endParaRPr lang="en-US" sz="2800" b="1" dirty="0"/>
          </a:p>
        </p:txBody>
      </p:sp>
      <p:sp>
        <p:nvSpPr>
          <p:cNvPr id="4" name="TextBox 3"/>
          <p:cNvSpPr txBox="1"/>
          <p:nvPr/>
        </p:nvSpPr>
        <p:spPr>
          <a:xfrm>
            <a:off x="508000" y="1739900"/>
            <a:ext cx="8128000" cy="2000548"/>
          </a:xfrm>
          <a:prstGeom prst="rect">
            <a:avLst/>
          </a:prstGeom>
          <a:noFill/>
        </p:spPr>
        <p:txBody>
          <a:bodyPr wrap="square" rtlCol="0">
            <a:spAutoFit/>
          </a:bodyPr>
          <a:lstStyle/>
          <a:p>
            <a:r>
              <a:rPr lang="en-US" sz="2400" b="1" dirty="0" smtClean="0"/>
              <a:t>Calculation of area via calculus invokes exhaustion.  Indeed, calculus, at its roots, depends upon the concept of limit which is a form of exhaustion.  We just summed the areas of </a:t>
            </a:r>
            <a:r>
              <a:rPr lang="en-US" sz="2800" b="1" i="1" dirty="0" smtClean="0"/>
              <a:t>n</a:t>
            </a:r>
            <a:r>
              <a:rPr lang="en-US" sz="2400" b="1" dirty="0" smtClean="0"/>
              <a:t> isosceles trapezoids, not an infinite sequence.</a:t>
            </a:r>
            <a:endParaRPr lang="en-US" sz="2400" b="1" dirty="0"/>
          </a:p>
        </p:txBody>
      </p:sp>
      <p:sp>
        <p:nvSpPr>
          <p:cNvPr id="5" name="TextBox 4"/>
          <p:cNvSpPr txBox="1"/>
          <p:nvPr/>
        </p:nvSpPr>
        <p:spPr>
          <a:xfrm>
            <a:off x="349250" y="3924300"/>
            <a:ext cx="8445500" cy="2298065"/>
          </a:xfrm>
          <a:prstGeom prst="rect">
            <a:avLst/>
          </a:prstGeom>
          <a:noFill/>
        </p:spPr>
        <p:txBody>
          <a:bodyPr wrap="square" rtlCol="0">
            <a:spAutoFit/>
          </a:bodyPr>
          <a:lstStyle/>
          <a:p>
            <a:pPr>
              <a:lnSpc>
                <a:spcPct val="120000"/>
              </a:lnSpc>
            </a:pPr>
            <a:r>
              <a:rPr lang="en-US" sz="2000" b="1" dirty="0" smtClean="0"/>
              <a:t>But is the argument based upon a hidden equivalence of exhaustion?</a:t>
            </a:r>
          </a:p>
          <a:p>
            <a:pPr>
              <a:lnSpc>
                <a:spcPct val="120000"/>
              </a:lnSpc>
            </a:pPr>
            <a:endParaRPr lang="en-US" sz="2000" b="1" dirty="0" smtClean="0"/>
          </a:p>
          <a:p>
            <a:pPr>
              <a:lnSpc>
                <a:spcPct val="120000"/>
              </a:lnSpc>
            </a:pPr>
            <a:r>
              <a:rPr lang="en-US" sz="2000" b="1" dirty="0" smtClean="0"/>
              <a:t>We </a:t>
            </a:r>
            <a:r>
              <a:rPr lang="en-US" sz="2000" b="1" i="1" dirty="0" smtClean="0"/>
              <a:t>select </a:t>
            </a:r>
            <a:r>
              <a:rPr lang="en-US" sz="2000" b="1" dirty="0" smtClean="0"/>
              <a:t>a sequence of radii. We are selecting real numbers, and the real number system consists of a subtle set of objects in today’s world. I do not know the answer. But practically speaking, the argument would be good enough to get on with the business of building things. </a:t>
            </a:r>
            <a:endParaRPr lang="en-US" sz="2000" b="1" dirty="0"/>
          </a:p>
        </p:txBody>
      </p:sp>
    </p:spTree>
    <p:extLst>
      <p:ext uri="{BB962C8B-B14F-4D97-AF65-F5344CB8AC3E}">
        <p14:creationId xmlns:p14="http://schemas.microsoft.com/office/powerpoint/2010/main" val="311773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21</a:t>
            </a:fld>
            <a:endParaRPr lang="en-US"/>
          </a:p>
        </p:txBody>
      </p:sp>
      <p:sp>
        <p:nvSpPr>
          <p:cNvPr id="4" name="TextBox 3"/>
          <p:cNvSpPr txBox="1"/>
          <p:nvPr/>
        </p:nvSpPr>
        <p:spPr>
          <a:xfrm>
            <a:off x="171450" y="698501"/>
            <a:ext cx="8801100" cy="523220"/>
          </a:xfrm>
          <a:prstGeom prst="rect">
            <a:avLst/>
          </a:prstGeom>
          <a:noFill/>
        </p:spPr>
        <p:txBody>
          <a:bodyPr wrap="square" rtlCol="0">
            <a:spAutoFit/>
          </a:bodyPr>
          <a:lstStyle/>
          <a:p>
            <a:r>
              <a:rPr lang="en-US" sz="2800" b="1" dirty="0" smtClean="0"/>
              <a:t>The area proof came before the circumference proof.</a:t>
            </a:r>
            <a:endParaRPr lang="en-US" sz="2800" b="1" dirty="0"/>
          </a:p>
        </p:txBody>
      </p:sp>
      <p:sp>
        <p:nvSpPr>
          <p:cNvPr id="5" name="TextBox 4"/>
          <p:cNvSpPr txBox="1"/>
          <p:nvPr/>
        </p:nvSpPr>
        <p:spPr>
          <a:xfrm>
            <a:off x="441325" y="1752600"/>
            <a:ext cx="8261350" cy="830997"/>
          </a:xfrm>
          <a:prstGeom prst="rect">
            <a:avLst/>
          </a:prstGeom>
          <a:noFill/>
        </p:spPr>
        <p:txBody>
          <a:bodyPr wrap="square" rtlCol="0">
            <a:spAutoFit/>
          </a:bodyPr>
          <a:lstStyle/>
          <a:p>
            <a:r>
              <a:rPr lang="en-US" sz="2400" b="1" dirty="0" smtClean="0"/>
              <a:t>I discussed circumference before I discussed area above, but the </a:t>
            </a:r>
            <a:r>
              <a:rPr lang="en-US" sz="2400" b="1" i="1" dirty="0" smtClean="0"/>
              <a:t>proofs</a:t>
            </a:r>
            <a:r>
              <a:rPr lang="en-US" sz="2400" b="1" dirty="0" smtClean="0"/>
              <a:t> came in the reverse sequence, apparently. </a:t>
            </a:r>
            <a:endParaRPr lang="en-US" sz="2400" b="1" dirty="0"/>
          </a:p>
        </p:txBody>
      </p:sp>
      <p:sp>
        <p:nvSpPr>
          <p:cNvPr id="6" name="TextBox 5"/>
          <p:cNvSpPr txBox="1"/>
          <p:nvPr/>
        </p:nvSpPr>
        <p:spPr>
          <a:xfrm>
            <a:off x="603504" y="3098800"/>
            <a:ext cx="7936992" cy="1200328"/>
          </a:xfrm>
          <a:prstGeom prst="rect">
            <a:avLst/>
          </a:prstGeom>
          <a:noFill/>
        </p:spPr>
        <p:txBody>
          <a:bodyPr wrap="square" rtlCol="0">
            <a:spAutoFit/>
          </a:bodyPr>
          <a:lstStyle/>
          <a:p>
            <a:r>
              <a:rPr lang="en-US" sz="2400" b="1" dirty="0" smtClean="0"/>
              <a:t>Satisfactory proof</a:t>
            </a:r>
            <a:r>
              <a:rPr lang="en-US" sz="2400" b="1" dirty="0"/>
              <a:t>, </a:t>
            </a:r>
            <a:r>
              <a:rPr lang="en-US" sz="2400" b="1" dirty="0" smtClean="0"/>
              <a:t>by modern standards, that</a:t>
            </a:r>
            <a:r>
              <a:rPr lang="en-US" sz="2400" b="1" i="1" dirty="0" smtClean="0"/>
              <a:t> A/D</a:t>
            </a:r>
            <a:r>
              <a:rPr lang="en-US" sz="2800" b="1" i="1" baseline="30000" dirty="0" smtClean="0"/>
              <a:t>2</a:t>
            </a:r>
            <a:r>
              <a:rPr lang="en-US" sz="2400" b="1" i="1" dirty="0" smtClean="0"/>
              <a:t> </a:t>
            </a:r>
            <a:r>
              <a:rPr lang="en-US" sz="2400" b="1" dirty="0" smtClean="0"/>
              <a:t>is a constant came earlier than the proof that </a:t>
            </a:r>
            <a:r>
              <a:rPr lang="en-US" sz="2400" b="1" i="1" dirty="0" smtClean="0"/>
              <a:t>C/D </a:t>
            </a:r>
            <a:r>
              <a:rPr lang="en-US" sz="2400" b="1" dirty="0" smtClean="0"/>
              <a:t>is a  constant.</a:t>
            </a:r>
            <a:endParaRPr lang="en-US" sz="2400" b="1" dirty="0"/>
          </a:p>
        </p:txBody>
      </p:sp>
      <p:sp>
        <p:nvSpPr>
          <p:cNvPr id="7" name="TextBox 6"/>
          <p:cNvSpPr txBox="1"/>
          <p:nvPr/>
        </p:nvSpPr>
        <p:spPr>
          <a:xfrm>
            <a:off x="603504" y="4749800"/>
            <a:ext cx="7936992" cy="1569660"/>
          </a:xfrm>
          <a:prstGeom prst="rect">
            <a:avLst/>
          </a:prstGeom>
          <a:noFill/>
        </p:spPr>
        <p:txBody>
          <a:bodyPr wrap="square" rtlCol="0">
            <a:spAutoFit/>
          </a:bodyPr>
          <a:lstStyle/>
          <a:p>
            <a:r>
              <a:rPr lang="en-US" sz="2400" b="1" dirty="0" smtClean="0"/>
              <a:t>Perhaps because the length of a plane curve is inherently more complicated than the area of a plane figure</a:t>
            </a:r>
            <a:r>
              <a:rPr lang="en-US" sz="2400" b="1" i="1" dirty="0" smtClean="0"/>
              <a:t>. </a:t>
            </a:r>
          </a:p>
          <a:p>
            <a:pPr algn="ctr"/>
            <a:r>
              <a:rPr lang="en-US" sz="2400" b="1" i="1" dirty="0" smtClean="0"/>
              <a:t> Ask any of your first-year calculus students.</a:t>
            </a:r>
            <a:endParaRPr lang="en-US" sz="2400" b="1" i="1" dirty="0"/>
          </a:p>
        </p:txBody>
      </p:sp>
    </p:spTree>
    <p:extLst>
      <p:ext uri="{BB962C8B-B14F-4D97-AF65-F5344CB8AC3E}">
        <p14:creationId xmlns:p14="http://schemas.microsoft.com/office/powerpoint/2010/main" val="1960732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22</a:t>
            </a:fld>
            <a:endParaRPr lang="en-US"/>
          </a:p>
        </p:txBody>
      </p:sp>
      <p:sp>
        <p:nvSpPr>
          <p:cNvPr id="3" name="TextBox 2"/>
          <p:cNvSpPr txBox="1"/>
          <p:nvPr/>
        </p:nvSpPr>
        <p:spPr>
          <a:xfrm>
            <a:off x="946150" y="546100"/>
            <a:ext cx="7251700" cy="1504986"/>
          </a:xfrm>
          <a:prstGeom prst="rect">
            <a:avLst/>
          </a:prstGeom>
          <a:noFill/>
        </p:spPr>
        <p:txBody>
          <a:bodyPr wrap="square" rtlCol="0">
            <a:spAutoFit/>
          </a:bodyPr>
          <a:lstStyle/>
          <a:p>
            <a:pPr algn="ctr"/>
            <a:r>
              <a:rPr lang="en-US" sz="2800" b="1" dirty="0" smtClean="0"/>
              <a:t>You and Archie estimated the value of </a:t>
            </a:r>
            <a:r>
              <a:rPr lang="en-US" sz="2800" b="1" i="1" dirty="0" smtClean="0"/>
              <a:t>π</a:t>
            </a:r>
            <a:endParaRPr lang="en-US" sz="2800" b="1" dirty="0" smtClean="0"/>
          </a:p>
          <a:p>
            <a:pPr algn="ctr"/>
            <a:r>
              <a:rPr lang="en-US" sz="2800" b="1" dirty="0" smtClean="0"/>
              <a:t>by inscribing and circumscribing</a:t>
            </a:r>
          </a:p>
          <a:p>
            <a:pPr algn="ctr"/>
            <a:r>
              <a:rPr lang="en-US" sz="2800" b="1" dirty="0" smtClean="0"/>
              <a:t>96-sided polygons </a:t>
            </a:r>
          </a:p>
          <a:p>
            <a:pPr algn="ctr"/>
            <a:endParaRPr lang="en-US" sz="2800" b="1" dirty="0"/>
          </a:p>
        </p:txBody>
      </p:sp>
      <p:sp>
        <p:nvSpPr>
          <p:cNvPr id="4" name="TextBox 3"/>
          <p:cNvSpPr txBox="1"/>
          <p:nvPr/>
        </p:nvSpPr>
        <p:spPr>
          <a:xfrm>
            <a:off x="1489080" y="2133601"/>
            <a:ext cx="6019537" cy="2369880"/>
          </a:xfrm>
          <a:prstGeom prst="rect">
            <a:avLst/>
          </a:prstGeom>
          <a:noFill/>
        </p:spPr>
        <p:txBody>
          <a:bodyPr wrap="square" rtlCol="0">
            <a:spAutoFit/>
          </a:bodyPr>
          <a:lstStyle/>
          <a:p>
            <a:pPr algn="ctr">
              <a:lnSpc>
                <a:spcPct val="120000"/>
              </a:lnSpc>
            </a:pPr>
            <a:r>
              <a:rPr lang="en-US" sz="2400" b="1" dirty="0" smtClean="0"/>
              <a:t>According to accounts you arrived at</a:t>
            </a:r>
          </a:p>
          <a:p>
            <a:pPr algn="ctr">
              <a:lnSpc>
                <a:spcPct val="120000"/>
              </a:lnSpc>
            </a:pPr>
            <a:r>
              <a:rPr lang="en-US" sz="2400" b="1" dirty="0" smtClean="0"/>
              <a:t>223/71 &lt; </a:t>
            </a:r>
            <a:r>
              <a:rPr lang="en-US" sz="2800" b="1" i="1" dirty="0" smtClean="0"/>
              <a:t>π</a:t>
            </a:r>
            <a:r>
              <a:rPr lang="en-US" sz="2400" b="1" dirty="0" smtClean="0"/>
              <a:t> &lt; 220/70</a:t>
            </a:r>
          </a:p>
          <a:p>
            <a:pPr algn="ctr">
              <a:lnSpc>
                <a:spcPct val="120000"/>
              </a:lnSpc>
            </a:pPr>
            <a:r>
              <a:rPr lang="en-US" sz="2400" b="1" dirty="0" smtClean="0"/>
              <a:t>To five digits that translates to</a:t>
            </a:r>
          </a:p>
          <a:p>
            <a:pPr algn="ctr">
              <a:lnSpc>
                <a:spcPct val="120000"/>
              </a:lnSpc>
            </a:pPr>
            <a:r>
              <a:rPr lang="en-US" sz="2400" b="1" dirty="0" smtClean="0"/>
              <a:t>3.1408 &lt; 3.1416 &lt; 3.1429</a:t>
            </a:r>
            <a:endParaRPr lang="en-US" sz="2400" b="1" dirty="0"/>
          </a:p>
          <a:p>
            <a:pPr algn="ctr">
              <a:lnSpc>
                <a:spcPct val="120000"/>
              </a:lnSpc>
            </a:pPr>
            <a:endParaRPr lang="en-US" sz="2400" b="1" dirty="0"/>
          </a:p>
        </p:txBody>
      </p:sp>
      <p:sp>
        <p:nvSpPr>
          <p:cNvPr id="6" name="TextBox 5"/>
          <p:cNvSpPr txBox="1"/>
          <p:nvPr/>
        </p:nvSpPr>
        <p:spPr>
          <a:xfrm>
            <a:off x="1489080" y="4305300"/>
            <a:ext cx="6019537" cy="461665"/>
          </a:xfrm>
          <a:prstGeom prst="rect">
            <a:avLst/>
          </a:prstGeom>
          <a:noFill/>
        </p:spPr>
        <p:txBody>
          <a:bodyPr wrap="square" rtlCol="0">
            <a:spAutoFit/>
          </a:bodyPr>
          <a:lstStyle/>
          <a:p>
            <a:pPr algn="ctr"/>
            <a:r>
              <a:rPr lang="en-US" sz="2400" b="1" dirty="0" smtClean="0"/>
              <a:t>Remarkable, given tools available.</a:t>
            </a:r>
            <a:endParaRPr lang="en-US" sz="2400" b="1" dirty="0"/>
          </a:p>
        </p:txBody>
      </p:sp>
      <p:sp>
        <p:nvSpPr>
          <p:cNvPr id="5" name="TextBox 4"/>
          <p:cNvSpPr txBox="1"/>
          <p:nvPr/>
        </p:nvSpPr>
        <p:spPr>
          <a:xfrm>
            <a:off x="247650" y="5054600"/>
            <a:ext cx="8648700" cy="830997"/>
          </a:xfrm>
          <a:prstGeom prst="rect">
            <a:avLst/>
          </a:prstGeom>
          <a:noFill/>
        </p:spPr>
        <p:txBody>
          <a:bodyPr wrap="square" rtlCol="0">
            <a:spAutoFit/>
          </a:bodyPr>
          <a:lstStyle/>
          <a:p>
            <a:pPr algn="ctr"/>
            <a:r>
              <a:rPr lang="en-US" sz="2400" b="1" dirty="0" smtClean="0"/>
              <a:t>Or, better, not available: no decimal or other positional notation, </a:t>
            </a:r>
            <a:r>
              <a:rPr lang="en-US" sz="2400" b="1" dirty="0"/>
              <a:t>a</a:t>
            </a:r>
            <a:r>
              <a:rPr lang="en-US" sz="2400" b="1" dirty="0" smtClean="0"/>
              <a:t>nd no trigonometry.</a:t>
            </a:r>
            <a:endParaRPr lang="en-US" sz="2400" b="1" dirty="0"/>
          </a:p>
        </p:txBody>
      </p:sp>
    </p:spTree>
    <p:extLst>
      <p:ext uri="{BB962C8B-B14F-4D97-AF65-F5344CB8AC3E}">
        <p14:creationId xmlns:p14="http://schemas.microsoft.com/office/powerpoint/2010/main" val="1937331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2800" b="1" dirty="0" smtClean="0"/>
              <a:t>Enter Newton and his fluxions</a:t>
            </a:r>
            <a:endParaRPr lang="en-US" sz="2800" b="1" dirty="0"/>
          </a:p>
        </p:txBody>
      </p:sp>
      <p:sp>
        <p:nvSpPr>
          <p:cNvPr id="3" name="Content Placeholder 2"/>
          <p:cNvSpPr>
            <a:spLocks noGrp="1"/>
          </p:cNvSpPr>
          <p:nvPr>
            <p:ph idx="1"/>
          </p:nvPr>
        </p:nvSpPr>
        <p:spPr>
          <a:xfrm>
            <a:off x="615950" y="2070101"/>
            <a:ext cx="7912100" cy="1752599"/>
          </a:xfrm>
        </p:spPr>
        <p:txBody>
          <a:bodyPr>
            <a:noAutofit/>
          </a:bodyPr>
          <a:lstStyle/>
          <a:p>
            <a:pPr marL="0" indent="0">
              <a:lnSpc>
                <a:spcPct val="120000"/>
              </a:lnSpc>
              <a:buNone/>
            </a:pPr>
            <a:r>
              <a:rPr lang="en-US" sz="2400" b="1" dirty="0" smtClean="0"/>
              <a:t>Calculus changed many things, including the ubiquity of </a:t>
            </a:r>
            <a:r>
              <a:rPr lang="en-US" sz="2800" b="1" i="1" dirty="0" smtClean="0"/>
              <a:t>π</a:t>
            </a:r>
            <a:r>
              <a:rPr lang="en-US" sz="2400" b="1" dirty="0" smtClean="0"/>
              <a:t>.  Constant </a:t>
            </a:r>
            <a:r>
              <a:rPr lang="en-US" sz="2800" b="1" i="1" dirty="0" smtClean="0"/>
              <a:t>π</a:t>
            </a:r>
            <a:r>
              <a:rPr lang="en-US" sz="2400" b="1" dirty="0" smtClean="0"/>
              <a:t> surfaced in many situations not obviously related to circles.  </a:t>
            </a:r>
            <a:endParaRPr lang="en-US" sz="2400" b="1" dirty="0"/>
          </a:p>
        </p:txBody>
      </p:sp>
      <p:sp>
        <p:nvSpPr>
          <p:cNvPr id="4" name="Slide Number Placeholder 3"/>
          <p:cNvSpPr>
            <a:spLocks noGrp="1"/>
          </p:cNvSpPr>
          <p:nvPr>
            <p:ph type="sldNum" sz="quarter" idx="12"/>
          </p:nvPr>
        </p:nvSpPr>
        <p:spPr/>
        <p:txBody>
          <a:bodyPr/>
          <a:lstStyle/>
          <a:p>
            <a:fld id="{9376C632-22A3-094E-9097-F3E297A2CAC0}" type="slidenum">
              <a:rPr lang="en-US" smtClean="0"/>
              <a:t>23</a:t>
            </a:fld>
            <a:endParaRPr lang="en-US"/>
          </a:p>
        </p:txBody>
      </p:sp>
    </p:spTree>
    <p:extLst>
      <p:ext uri="{BB962C8B-B14F-4D97-AF65-F5344CB8AC3E}">
        <p14:creationId xmlns:p14="http://schemas.microsoft.com/office/powerpoint/2010/main" val="1344738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24</a:t>
            </a:fld>
            <a:endParaRPr lang="en-US"/>
          </a:p>
        </p:txBody>
      </p:sp>
      <p:sp>
        <p:nvSpPr>
          <p:cNvPr id="3" name="TextBox 2"/>
          <p:cNvSpPr txBox="1"/>
          <p:nvPr/>
        </p:nvSpPr>
        <p:spPr>
          <a:xfrm>
            <a:off x="107950" y="774701"/>
            <a:ext cx="8928100" cy="646331"/>
          </a:xfrm>
          <a:prstGeom prst="rect">
            <a:avLst/>
          </a:prstGeom>
          <a:noFill/>
        </p:spPr>
        <p:txBody>
          <a:bodyPr wrap="square" rtlCol="0">
            <a:spAutoFit/>
          </a:bodyPr>
          <a:lstStyle/>
          <a:p>
            <a:pPr algn="ctr"/>
            <a:r>
              <a:rPr lang="en-US" sz="2800" b="1" dirty="0"/>
              <a:t>T</a:t>
            </a:r>
            <a:r>
              <a:rPr lang="en-US" sz="2800" b="1" dirty="0" smtClean="0"/>
              <a:t>he number that </a:t>
            </a:r>
            <a:r>
              <a:rPr lang="en-US" sz="3600" b="1" i="1" dirty="0" smtClean="0"/>
              <a:t>π</a:t>
            </a:r>
            <a:r>
              <a:rPr lang="en-US" sz="2800" b="1" dirty="0" smtClean="0"/>
              <a:t> represents fully characterized  </a:t>
            </a:r>
            <a:endParaRPr lang="en-US" sz="2800" b="1" dirty="0"/>
          </a:p>
        </p:txBody>
      </p:sp>
      <p:sp>
        <p:nvSpPr>
          <p:cNvPr id="4" name="TextBox 3"/>
          <p:cNvSpPr txBox="1"/>
          <p:nvPr/>
        </p:nvSpPr>
        <p:spPr>
          <a:xfrm>
            <a:off x="141288" y="1871981"/>
            <a:ext cx="8861425" cy="3182410"/>
          </a:xfrm>
          <a:prstGeom prst="rect">
            <a:avLst/>
          </a:prstGeom>
          <a:noFill/>
        </p:spPr>
        <p:txBody>
          <a:bodyPr wrap="square" rtlCol="0">
            <a:spAutoFit/>
          </a:bodyPr>
          <a:lstStyle/>
          <a:p>
            <a:pPr algn="ctr">
              <a:lnSpc>
                <a:spcPct val="120000"/>
              </a:lnSpc>
            </a:pPr>
            <a:r>
              <a:rPr lang="en-US" sz="2400" b="1" dirty="0" smtClean="0"/>
              <a:t>Ferdinand von </a:t>
            </a:r>
            <a:r>
              <a:rPr lang="en-US" sz="2400" b="1" dirty="0" err="1" smtClean="0"/>
              <a:t>Lindemann</a:t>
            </a:r>
            <a:r>
              <a:rPr lang="en-US" sz="2400" b="1" dirty="0"/>
              <a:t> </a:t>
            </a:r>
            <a:r>
              <a:rPr lang="en-US" sz="2400" b="1" dirty="0" smtClean="0"/>
              <a:t>proved that </a:t>
            </a:r>
            <a:r>
              <a:rPr lang="en-US" sz="2400" b="1" i="1" dirty="0" smtClean="0"/>
              <a:t>π</a:t>
            </a:r>
            <a:r>
              <a:rPr lang="en-US" sz="2400" b="1" dirty="0" smtClean="0"/>
              <a:t> is transcendental in 1882.</a:t>
            </a:r>
          </a:p>
          <a:p>
            <a:pPr algn="ctr">
              <a:lnSpc>
                <a:spcPct val="120000"/>
              </a:lnSpc>
            </a:pPr>
            <a:endParaRPr lang="en-US" sz="2400" b="1" dirty="0" smtClean="0"/>
          </a:p>
          <a:p>
            <a:pPr algn="ctr">
              <a:lnSpc>
                <a:spcPct val="120000"/>
              </a:lnSpc>
            </a:pPr>
            <a:r>
              <a:rPr lang="en-US" sz="2400" b="1" dirty="0" smtClean="0"/>
              <a:t>So circle </a:t>
            </a:r>
            <a:r>
              <a:rPr lang="en-US" sz="2400" b="1" dirty="0" err="1" smtClean="0"/>
              <a:t>squarers</a:t>
            </a:r>
            <a:r>
              <a:rPr lang="en-US" sz="2400" b="1" dirty="0" smtClean="0"/>
              <a:t> were finally defeated, but some are still at it.</a:t>
            </a:r>
          </a:p>
          <a:p>
            <a:pPr algn="ctr">
              <a:lnSpc>
                <a:spcPct val="120000"/>
              </a:lnSpc>
            </a:pPr>
            <a:r>
              <a:rPr lang="en-US" sz="2400" b="1" dirty="0" smtClean="0"/>
              <a:t> </a:t>
            </a:r>
          </a:p>
          <a:p>
            <a:pPr algn="ctr">
              <a:lnSpc>
                <a:spcPct val="120000"/>
              </a:lnSpc>
            </a:pPr>
            <a:r>
              <a:rPr lang="en-US" sz="2400" b="1" dirty="0" smtClean="0"/>
              <a:t>And Aristotle had a point, but I can’t imagine that he anticipated </a:t>
            </a:r>
            <a:r>
              <a:rPr lang="en-US" sz="2400" b="1" dirty="0"/>
              <a:t>anything </a:t>
            </a:r>
            <a:r>
              <a:rPr lang="en-US" sz="2400" b="1" dirty="0" smtClean="0"/>
              <a:t>like </a:t>
            </a:r>
            <a:r>
              <a:rPr lang="en-US" sz="2400" b="1" dirty="0" err="1" smtClean="0"/>
              <a:t>Lindemann’s</a:t>
            </a:r>
            <a:r>
              <a:rPr lang="en-US" sz="2400" b="1" dirty="0" smtClean="0"/>
              <a:t> result. </a:t>
            </a:r>
            <a:endParaRPr lang="en-US" sz="2400" b="1" dirty="0"/>
          </a:p>
        </p:txBody>
      </p:sp>
    </p:spTree>
    <p:extLst>
      <p:ext uri="{BB962C8B-B14F-4D97-AF65-F5344CB8AC3E}">
        <p14:creationId xmlns:p14="http://schemas.microsoft.com/office/powerpoint/2010/main" val="2883425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25</a:t>
            </a:fld>
            <a:endParaRPr lang="en-US"/>
          </a:p>
        </p:txBody>
      </p:sp>
      <p:sp>
        <p:nvSpPr>
          <p:cNvPr id="3" name="TextBox 2"/>
          <p:cNvSpPr txBox="1"/>
          <p:nvPr/>
        </p:nvSpPr>
        <p:spPr>
          <a:xfrm>
            <a:off x="1339850" y="774700"/>
            <a:ext cx="6464300" cy="523220"/>
          </a:xfrm>
          <a:prstGeom prst="rect">
            <a:avLst/>
          </a:prstGeom>
          <a:noFill/>
        </p:spPr>
        <p:txBody>
          <a:bodyPr wrap="square" rtlCol="0">
            <a:spAutoFit/>
          </a:bodyPr>
          <a:lstStyle/>
          <a:p>
            <a:pPr algn="ctr"/>
            <a:r>
              <a:rPr lang="en-US" sz="2800" b="1" i="1" dirty="0" smtClean="0"/>
              <a:t>k</a:t>
            </a:r>
            <a:r>
              <a:rPr lang="en-US" sz="2800" b="1" dirty="0" smtClean="0"/>
              <a:t> today</a:t>
            </a:r>
            <a:endParaRPr lang="en-US" sz="2800" b="1" dirty="0"/>
          </a:p>
        </p:txBody>
      </p:sp>
      <p:sp>
        <p:nvSpPr>
          <p:cNvPr id="4" name="TextBox 3"/>
          <p:cNvSpPr txBox="1"/>
          <p:nvPr/>
        </p:nvSpPr>
        <p:spPr>
          <a:xfrm>
            <a:off x="1028700" y="2463800"/>
            <a:ext cx="7086600" cy="1938992"/>
          </a:xfrm>
          <a:prstGeom prst="rect">
            <a:avLst/>
          </a:prstGeom>
          <a:noFill/>
        </p:spPr>
        <p:txBody>
          <a:bodyPr wrap="square" rtlCol="0">
            <a:spAutoFit/>
          </a:bodyPr>
          <a:lstStyle/>
          <a:p>
            <a:pPr algn="ctr"/>
            <a:r>
              <a:rPr lang="en-US" sz="2400" b="1" i="1" dirty="0" smtClean="0"/>
              <a:t>k</a:t>
            </a:r>
            <a:r>
              <a:rPr lang="en-US" sz="2400" b="1" dirty="0" smtClean="0"/>
              <a:t> = 2</a:t>
            </a:r>
            <a:r>
              <a:rPr lang="en-US" sz="2400" b="1" i="1" dirty="0" smtClean="0"/>
              <a:t>π</a:t>
            </a:r>
            <a:r>
              <a:rPr lang="en-US" sz="2400" b="1" dirty="0" smtClean="0"/>
              <a:t> and </a:t>
            </a:r>
            <a:r>
              <a:rPr lang="en-US" sz="2400" b="1" i="1" dirty="0" smtClean="0"/>
              <a:t>π</a:t>
            </a:r>
            <a:r>
              <a:rPr lang="en-US" sz="2400" b="1" dirty="0" smtClean="0"/>
              <a:t> is known to a zillion digits.</a:t>
            </a:r>
          </a:p>
          <a:p>
            <a:pPr algn="ctr"/>
            <a:endParaRPr lang="en-US" sz="2400" b="1" dirty="0"/>
          </a:p>
          <a:p>
            <a:pPr algn="ctr"/>
            <a:r>
              <a:rPr lang="en-US" sz="2400" b="1" dirty="0" smtClean="0"/>
              <a:t>Why did </a:t>
            </a:r>
            <a:r>
              <a:rPr lang="en-US" sz="2400" b="1" i="1" dirty="0" smtClean="0"/>
              <a:t>k/2 </a:t>
            </a:r>
            <a:r>
              <a:rPr lang="en-US" sz="2400" b="1" dirty="0" smtClean="0"/>
              <a:t>get all the publicity?</a:t>
            </a:r>
          </a:p>
          <a:p>
            <a:pPr algn="ctr"/>
            <a:endParaRPr lang="en-US" sz="2400" b="1" dirty="0"/>
          </a:p>
          <a:p>
            <a:pPr algn="ctr"/>
            <a:r>
              <a:rPr lang="en-US" sz="2400" b="1" dirty="0" smtClean="0"/>
              <a:t>Isn’t </a:t>
            </a:r>
            <a:r>
              <a:rPr lang="en-US" sz="2400" b="1" i="1" dirty="0" smtClean="0"/>
              <a:t>k</a:t>
            </a:r>
            <a:r>
              <a:rPr lang="en-US" sz="2400" b="1" dirty="0" smtClean="0"/>
              <a:t> the real hero or heroine?</a:t>
            </a:r>
            <a:endParaRPr lang="en-US" sz="2400" b="1" dirty="0"/>
          </a:p>
        </p:txBody>
      </p:sp>
    </p:spTree>
    <p:extLst>
      <p:ext uri="{BB962C8B-B14F-4D97-AF65-F5344CB8AC3E}">
        <p14:creationId xmlns:p14="http://schemas.microsoft.com/office/powerpoint/2010/main" val="3919987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26</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049890246"/>
              </p:ext>
            </p:extLst>
          </p:nvPr>
        </p:nvGraphicFramePr>
        <p:xfrm>
          <a:off x="-111257" y="354758"/>
          <a:ext cx="9366514" cy="6148484"/>
        </p:xfrm>
        <a:graphic>
          <a:graphicData uri="http://schemas.openxmlformats.org/presentationml/2006/ole">
            <mc:AlternateContent xmlns:mc="http://schemas.openxmlformats.org/markup-compatibility/2006">
              <mc:Choice xmlns:v="urn:schemas-microsoft-com:vml" Requires="v">
                <p:oleObj spid="_x0000_s5479" name="Document" r:id="rId4" imgW="8686800" imgH="5702300" progId="Word.Document.12">
                  <p:embed/>
                </p:oleObj>
              </mc:Choice>
              <mc:Fallback>
                <p:oleObj name="Document" r:id="rId4" imgW="8686800" imgH="5702300" progId="Word.Document.12">
                  <p:embed/>
                  <p:pic>
                    <p:nvPicPr>
                      <p:cNvPr id="0" name=""/>
                      <p:cNvPicPr/>
                      <p:nvPr/>
                    </p:nvPicPr>
                    <p:blipFill>
                      <a:blip r:embed="rId5"/>
                      <a:stretch>
                        <a:fillRect/>
                      </a:stretch>
                    </p:blipFill>
                    <p:spPr>
                      <a:xfrm>
                        <a:off x="-111257" y="354758"/>
                        <a:ext cx="9366514" cy="6148484"/>
                      </a:xfrm>
                      <a:prstGeom prst="rect">
                        <a:avLst/>
                      </a:prstGeom>
                    </p:spPr>
                  </p:pic>
                </p:oleObj>
              </mc:Fallback>
            </mc:AlternateContent>
          </a:graphicData>
        </a:graphic>
      </p:graphicFrame>
      <p:sp>
        <p:nvSpPr>
          <p:cNvPr id="5" name="TextBox 4"/>
          <p:cNvSpPr txBox="1"/>
          <p:nvPr/>
        </p:nvSpPr>
        <p:spPr>
          <a:xfrm>
            <a:off x="1409700" y="1587500"/>
            <a:ext cx="815773" cy="369332"/>
          </a:xfrm>
          <a:prstGeom prst="rect">
            <a:avLst/>
          </a:prstGeom>
          <a:noFill/>
        </p:spPr>
        <p:txBody>
          <a:bodyPr wrap="none" rtlCol="0">
            <a:spAutoFit/>
          </a:bodyPr>
          <a:lstStyle/>
          <a:p>
            <a:r>
              <a:rPr lang="en-US" b="1" dirty="0" smtClean="0"/>
              <a:t>10</a:t>
            </a:r>
            <a:r>
              <a:rPr lang="en-US" b="1" baseline="30000" dirty="0" smtClean="0"/>
              <a:t>14</a:t>
            </a:r>
            <a:r>
              <a:rPr lang="en-US" dirty="0" smtClean="0">
                <a:latin typeface="Wingdings"/>
                <a:ea typeface="Wingdings"/>
                <a:cs typeface="Wingdings"/>
                <a:sym typeface="Wingdings"/>
              </a:rPr>
              <a:t></a:t>
            </a:r>
            <a:endParaRPr lang="en-US" dirty="0"/>
          </a:p>
        </p:txBody>
      </p:sp>
      <p:sp>
        <p:nvSpPr>
          <p:cNvPr id="3" name="TextBox 2"/>
          <p:cNvSpPr txBox="1"/>
          <p:nvPr/>
        </p:nvSpPr>
        <p:spPr>
          <a:xfrm>
            <a:off x="1460500" y="3670300"/>
            <a:ext cx="825500" cy="369332"/>
          </a:xfrm>
          <a:prstGeom prst="rect">
            <a:avLst/>
          </a:prstGeom>
          <a:noFill/>
        </p:spPr>
        <p:txBody>
          <a:bodyPr wrap="square" rtlCol="0">
            <a:spAutoFit/>
          </a:bodyPr>
          <a:lstStyle/>
          <a:p>
            <a:r>
              <a:rPr lang="en-US" b="1" dirty="0" smtClean="0"/>
              <a:t>10</a:t>
            </a:r>
            <a:r>
              <a:rPr lang="en-US" b="1" baseline="30000" dirty="0" smtClean="0"/>
              <a:t>0</a:t>
            </a:r>
            <a:r>
              <a:rPr lang="en-US" baseline="30000" dirty="0" smtClean="0"/>
              <a:t> </a:t>
            </a:r>
            <a:r>
              <a:rPr lang="en-US" dirty="0" smtClean="0">
                <a:latin typeface="Wingdings"/>
                <a:ea typeface="Wingdings"/>
                <a:cs typeface="Wingdings"/>
                <a:sym typeface="Wingdings"/>
              </a:rPr>
              <a:t></a:t>
            </a:r>
            <a:r>
              <a:rPr lang="en-US" baseline="30000" dirty="0" smtClean="0"/>
              <a:t> </a:t>
            </a:r>
            <a:endParaRPr lang="en-US" baseline="30000" dirty="0"/>
          </a:p>
        </p:txBody>
      </p:sp>
      <p:sp>
        <p:nvSpPr>
          <p:cNvPr id="6" name="TextBox 5"/>
          <p:cNvSpPr txBox="1"/>
          <p:nvPr/>
        </p:nvSpPr>
        <p:spPr>
          <a:xfrm>
            <a:off x="2095500" y="3878581"/>
            <a:ext cx="635000" cy="923330"/>
          </a:xfrm>
          <a:prstGeom prst="rect">
            <a:avLst/>
          </a:prstGeom>
          <a:noFill/>
        </p:spPr>
        <p:txBody>
          <a:bodyPr wrap="square" rtlCol="0">
            <a:spAutoFit/>
          </a:bodyPr>
          <a:lstStyle/>
          <a:p>
            <a:pPr algn="ctr"/>
            <a:r>
              <a:rPr lang="en-US" dirty="0" smtClean="0">
                <a:latin typeface="Wingdings"/>
                <a:ea typeface="Wingdings"/>
                <a:cs typeface="Wingdings"/>
                <a:sym typeface="Wingdings"/>
              </a:rPr>
              <a:t></a:t>
            </a:r>
          </a:p>
          <a:p>
            <a:pPr algn="ctr"/>
            <a:r>
              <a:rPr lang="en-US" dirty="0" smtClean="0"/>
              <a:t>2000</a:t>
            </a:r>
          </a:p>
          <a:p>
            <a:pPr algn="ctr"/>
            <a:r>
              <a:rPr lang="en-US" dirty="0" smtClean="0"/>
              <a:t>BCE</a:t>
            </a:r>
            <a:endParaRPr lang="en-US" dirty="0"/>
          </a:p>
        </p:txBody>
      </p:sp>
      <p:sp>
        <p:nvSpPr>
          <p:cNvPr id="8" name="TextBox 7"/>
          <p:cNvSpPr txBox="1"/>
          <p:nvPr/>
        </p:nvSpPr>
        <p:spPr>
          <a:xfrm>
            <a:off x="3048000" y="3873500"/>
            <a:ext cx="698500" cy="923330"/>
          </a:xfrm>
          <a:prstGeom prst="rect">
            <a:avLst/>
          </a:prstGeom>
          <a:noFill/>
        </p:spPr>
        <p:txBody>
          <a:bodyPr wrap="square" rtlCol="0">
            <a:spAutoFit/>
          </a:bodyPr>
          <a:lstStyle/>
          <a:p>
            <a:pPr algn="ctr"/>
            <a:r>
              <a:rPr lang="en-US" dirty="0">
                <a:latin typeface="Wingdings"/>
                <a:ea typeface="Wingdings"/>
                <a:cs typeface="Wingdings"/>
                <a:sym typeface="Wingdings"/>
              </a:rPr>
              <a:t></a:t>
            </a:r>
          </a:p>
          <a:p>
            <a:pPr algn="ctr"/>
            <a:r>
              <a:rPr lang="en-US" dirty="0" smtClean="0"/>
              <a:t>1400</a:t>
            </a:r>
            <a:endParaRPr lang="en-US" dirty="0"/>
          </a:p>
          <a:p>
            <a:pPr algn="ctr"/>
            <a:r>
              <a:rPr lang="en-US" dirty="0" smtClean="0"/>
              <a:t>CE</a:t>
            </a:r>
            <a:endParaRPr lang="en-US" dirty="0"/>
          </a:p>
        </p:txBody>
      </p:sp>
      <p:sp>
        <p:nvSpPr>
          <p:cNvPr id="9" name="TextBox 8"/>
          <p:cNvSpPr txBox="1"/>
          <p:nvPr/>
        </p:nvSpPr>
        <p:spPr>
          <a:xfrm>
            <a:off x="6540500" y="3898900"/>
            <a:ext cx="901700" cy="1200329"/>
          </a:xfrm>
          <a:prstGeom prst="rect">
            <a:avLst/>
          </a:prstGeom>
          <a:noFill/>
        </p:spPr>
        <p:txBody>
          <a:bodyPr wrap="square" rtlCol="0">
            <a:spAutoFit/>
          </a:bodyPr>
          <a:lstStyle/>
          <a:p>
            <a:pPr algn="ctr"/>
            <a:r>
              <a:rPr lang="en-US" dirty="0">
                <a:latin typeface="Wingdings"/>
                <a:ea typeface="Wingdings"/>
                <a:cs typeface="Wingdings"/>
                <a:sym typeface="Wingdings"/>
              </a:rPr>
              <a:t></a:t>
            </a:r>
          </a:p>
          <a:p>
            <a:pPr algn="ctr"/>
            <a:r>
              <a:rPr lang="en-US" dirty="0" smtClean="0"/>
              <a:t>2000</a:t>
            </a:r>
            <a:endParaRPr lang="en-US" dirty="0"/>
          </a:p>
          <a:p>
            <a:pPr algn="ctr"/>
            <a:r>
              <a:rPr lang="en-US" dirty="0" smtClean="0"/>
              <a:t>CE</a:t>
            </a:r>
            <a:endParaRPr lang="en-US" dirty="0"/>
          </a:p>
          <a:p>
            <a:endParaRPr lang="en-US" dirty="0"/>
          </a:p>
        </p:txBody>
      </p:sp>
      <p:sp>
        <p:nvSpPr>
          <p:cNvPr id="10" name="TextBox 9"/>
          <p:cNvSpPr txBox="1"/>
          <p:nvPr/>
        </p:nvSpPr>
        <p:spPr>
          <a:xfrm>
            <a:off x="1866900" y="4801911"/>
            <a:ext cx="2222500" cy="523220"/>
          </a:xfrm>
          <a:prstGeom prst="rect">
            <a:avLst/>
          </a:prstGeom>
          <a:noFill/>
        </p:spPr>
        <p:txBody>
          <a:bodyPr wrap="square" rtlCol="0">
            <a:spAutoFit/>
          </a:bodyPr>
          <a:lstStyle/>
          <a:p>
            <a:pPr algn="ctr"/>
            <a:r>
              <a:rPr lang="en-US" sz="1400" dirty="0" smtClean="0"/>
              <a:t>Prior to 1400 CE</a:t>
            </a:r>
          </a:p>
          <a:p>
            <a:pPr algn="ctr"/>
            <a:r>
              <a:rPr lang="en-US" sz="1400" dirty="0" smtClean="0"/>
              <a:t> not to scale</a:t>
            </a:r>
            <a:endParaRPr lang="en-US" sz="1400" dirty="0"/>
          </a:p>
        </p:txBody>
      </p:sp>
      <p:sp>
        <p:nvSpPr>
          <p:cNvPr id="11" name="TextBox 10"/>
          <p:cNvSpPr txBox="1"/>
          <p:nvPr/>
        </p:nvSpPr>
        <p:spPr>
          <a:xfrm>
            <a:off x="1428750" y="482600"/>
            <a:ext cx="6286500" cy="523220"/>
          </a:xfrm>
          <a:prstGeom prst="rect">
            <a:avLst/>
          </a:prstGeom>
          <a:noFill/>
        </p:spPr>
        <p:txBody>
          <a:bodyPr wrap="square" rtlCol="0">
            <a:spAutoFit/>
          </a:bodyPr>
          <a:lstStyle/>
          <a:p>
            <a:pPr algn="ctr"/>
            <a:r>
              <a:rPr lang="en-US" sz="2400" b="1" dirty="0" smtClean="0"/>
              <a:t>Known digits of </a:t>
            </a:r>
            <a:r>
              <a:rPr lang="en-US" sz="2800" b="1" i="1" dirty="0" smtClean="0"/>
              <a:t>π</a:t>
            </a:r>
            <a:r>
              <a:rPr lang="en-US" sz="2400" b="1" dirty="0" smtClean="0"/>
              <a:t> </a:t>
            </a:r>
            <a:r>
              <a:rPr lang="en-US" sz="2400" b="1" dirty="0" err="1" smtClean="0"/>
              <a:t>vs</a:t>
            </a:r>
            <a:r>
              <a:rPr lang="en-US" sz="2400" b="1" dirty="0" smtClean="0"/>
              <a:t> time </a:t>
            </a:r>
            <a:endParaRPr lang="en-US" sz="2400" b="1" dirty="0"/>
          </a:p>
        </p:txBody>
      </p:sp>
    </p:spTree>
    <p:extLst>
      <p:ext uri="{BB962C8B-B14F-4D97-AF65-F5344CB8AC3E}">
        <p14:creationId xmlns:p14="http://schemas.microsoft.com/office/powerpoint/2010/main" val="36616412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27</a:t>
            </a:fld>
            <a:endParaRPr lang="en-US"/>
          </a:p>
        </p:txBody>
      </p:sp>
      <p:sp>
        <p:nvSpPr>
          <p:cNvPr id="3" name="TextBox 2"/>
          <p:cNvSpPr txBox="1"/>
          <p:nvPr/>
        </p:nvSpPr>
        <p:spPr>
          <a:xfrm>
            <a:off x="184150" y="914401"/>
            <a:ext cx="8775700" cy="523220"/>
          </a:xfrm>
          <a:prstGeom prst="rect">
            <a:avLst/>
          </a:prstGeom>
          <a:noFill/>
        </p:spPr>
        <p:txBody>
          <a:bodyPr wrap="square" rtlCol="0">
            <a:spAutoFit/>
          </a:bodyPr>
          <a:lstStyle/>
          <a:p>
            <a:pPr algn="ctr"/>
            <a:r>
              <a:rPr lang="en-US" sz="2800" b="1" dirty="0" smtClean="0"/>
              <a:t>Circle calculations could have been so much simpler.</a:t>
            </a:r>
            <a:endParaRPr lang="en-US" sz="2800" b="1" dirty="0"/>
          </a:p>
        </p:txBody>
      </p:sp>
      <p:sp>
        <p:nvSpPr>
          <p:cNvPr id="4" name="TextBox 3"/>
          <p:cNvSpPr txBox="1"/>
          <p:nvPr/>
        </p:nvSpPr>
        <p:spPr>
          <a:xfrm>
            <a:off x="392113" y="2311400"/>
            <a:ext cx="8359775" cy="2117503"/>
          </a:xfrm>
          <a:prstGeom prst="rect">
            <a:avLst/>
          </a:prstGeom>
          <a:noFill/>
        </p:spPr>
        <p:txBody>
          <a:bodyPr wrap="square" rtlCol="0">
            <a:spAutoFit/>
          </a:bodyPr>
          <a:lstStyle/>
          <a:p>
            <a:pPr algn="ctr">
              <a:lnSpc>
                <a:spcPct val="110000"/>
              </a:lnSpc>
            </a:pPr>
            <a:r>
              <a:rPr lang="en-US" sz="2400" b="1" dirty="0" smtClean="0"/>
              <a:t>February 5, 1897</a:t>
            </a:r>
          </a:p>
          <a:p>
            <a:pPr>
              <a:lnSpc>
                <a:spcPct val="110000"/>
              </a:lnSpc>
            </a:pPr>
            <a:endParaRPr lang="en-US" sz="2400" b="1" dirty="0" smtClean="0"/>
          </a:p>
          <a:p>
            <a:pPr>
              <a:lnSpc>
                <a:spcPct val="110000"/>
              </a:lnSpc>
            </a:pPr>
            <a:r>
              <a:rPr lang="en-US" sz="2400" b="1" dirty="0" smtClean="0"/>
              <a:t>The Indiana House of Representatives passed, 67 to 0, a measure to set </a:t>
            </a:r>
            <a:r>
              <a:rPr lang="en-US" sz="2400" b="1" i="1" dirty="0" smtClean="0"/>
              <a:t>PI</a:t>
            </a:r>
            <a:r>
              <a:rPr lang="en-US" sz="2400" b="1" dirty="0" smtClean="0"/>
              <a:t> to the value </a:t>
            </a:r>
            <a:r>
              <a:rPr lang="en-US" sz="2400" b="1" i="1" dirty="0" smtClean="0"/>
              <a:t>3.2</a:t>
            </a:r>
            <a:r>
              <a:rPr lang="en-US" sz="2400" b="1" dirty="0" smtClean="0"/>
              <a:t>.  The bill perished in the Senate.  What a shame. </a:t>
            </a:r>
            <a:endParaRPr lang="en-US" sz="2400" b="1" dirty="0"/>
          </a:p>
        </p:txBody>
      </p:sp>
      <p:sp>
        <p:nvSpPr>
          <p:cNvPr id="5" name="TextBox 4"/>
          <p:cNvSpPr txBox="1"/>
          <p:nvPr/>
        </p:nvSpPr>
        <p:spPr>
          <a:xfrm>
            <a:off x="3905250" y="4787900"/>
            <a:ext cx="1333500" cy="461665"/>
          </a:xfrm>
          <a:prstGeom prst="rect">
            <a:avLst/>
          </a:prstGeom>
          <a:noFill/>
        </p:spPr>
        <p:txBody>
          <a:bodyPr wrap="square" rtlCol="0">
            <a:spAutoFit/>
          </a:bodyPr>
          <a:lstStyle/>
          <a:p>
            <a:pPr algn="ctr"/>
            <a:r>
              <a:rPr lang="en-US" sz="2400" b="1" dirty="0"/>
              <a:t>Damn!</a:t>
            </a:r>
          </a:p>
        </p:txBody>
      </p:sp>
    </p:spTree>
    <p:extLst>
      <p:ext uri="{BB962C8B-B14F-4D97-AF65-F5344CB8AC3E}">
        <p14:creationId xmlns:p14="http://schemas.microsoft.com/office/powerpoint/2010/main" val="1790320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28</a:t>
            </a:fld>
            <a:endParaRPr lang="en-US"/>
          </a:p>
        </p:txBody>
      </p:sp>
      <p:sp>
        <p:nvSpPr>
          <p:cNvPr id="3" name="TextBox 2"/>
          <p:cNvSpPr txBox="1"/>
          <p:nvPr/>
        </p:nvSpPr>
        <p:spPr>
          <a:xfrm>
            <a:off x="1143002" y="2773655"/>
            <a:ext cx="6857996" cy="954107"/>
          </a:xfrm>
          <a:prstGeom prst="rect">
            <a:avLst/>
          </a:prstGeom>
          <a:noFill/>
        </p:spPr>
        <p:txBody>
          <a:bodyPr wrap="square" rtlCol="0">
            <a:spAutoFit/>
          </a:bodyPr>
          <a:lstStyle/>
          <a:p>
            <a:pPr algn="ctr"/>
            <a:r>
              <a:rPr lang="en-US" sz="2800" b="1" dirty="0" smtClean="0"/>
              <a:t>Resolved:</a:t>
            </a:r>
          </a:p>
          <a:p>
            <a:pPr algn="ctr"/>
            <a:r>
              <a:rPr lang="en-US" sz="2800" b="1" dirty="0" smtClean="0"/>
              <a:t>The circle constant should be</a:t>
            </a:r>
            <a:r>
              <a:rPr lang="en-US" sz="2800" b="1" i="1" dirty="0" smtClean="0"/>
              <a:t> 2π</a:t>
            </a:r>
            <a:r>
              <a:rPr lang="en-US" sz="2800" b="1" dirty="0" smtClean="0"/>
              <a:t>, not </a:t>
            </a:r>
            <a:r>
              <a:rPr lang="en-US" sz="2800" b="1" i="1" dirty="0" smtClean="0"/>
              <a:t>π</a:t>
            </a:r>
            <a:r>
              <a:rPr lang="en-US" sz="2800" b="1" dirty="0" smtClean="0"/>
              <a:t>.</a:t>
            </a:r>
            <a:endParaRPr lang="en-US" sz="2800" b="1" dirty="0"/>
          </a:p>
        </p:txBody>
      </p:sp>
      <p:sp>
        <p:nvSpPr>
          <p:cNvPr id="4" name="TextBox 3"/>
          <p:cNvSpPr txBox="1"/>
          <p:nvPr/>
        </p:nvSpPr>
        <p:spPr>
          <a:xfrm>
            <a:off x="1498600" y="965200"/>
            <a:ext cx="6146800" cy="523220"/>
          </a:xfrm>
          <a:prstGeom prst="rect">
            <a:avLst/>
          </a:prstGeom>
          <a:noFill/>
        </p:spPr>
        <p:txBody>
          <a:bodyPr wrap="square" rtlCol="0">
            <a:spAutoFit/>
          </a:bodyPr>
          <a:lstStyle/>
          <a:p>
            <a:pPr algn="ctr"/>
            <a:r>
              <a:rPr lang="en-US" sz="2800" b="1" dirty="0" smtClean="0"/>
              <a:t>The TAU </a:t>
            </a:r>
            <a:r>
              <a:rPr lang="en-US" sz="2800" b="1" dirty="0" err="1" smtClean="0"/>
              <a:t>vs</a:t>
            </a:r>
            <a:r>
              <a:rPr lang="en-US" sz="2800" b="1" dirty="0" smtClean="0"/>
              <a:t> PI controversy</a:t>
            </a:r>
            <a:endParaRPr lang="en-US" sz="2800" b="1" dirty="0"/>
          </a:p>
        </p:txBody>
      </p:sp>
    </p:spTree>
    <p:extLst>
      <p:ext uri="{BB962C8B-B14F-4D97-AF65-F5344CB8AC3E}">
        <p14:creationId xmlns:p14="http://schemas.microsoft.com/office/powerpoint/2010/main" val="2159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29</a:t>
            </a:fld>
            <a:endParaRPr lang="en-US"/>
          </a:p>
        </p:txBody>
      </p:sp>
      <p:sp>
        <p:nvSpPr>
          <p:cNvPr id="4" name="TextBox 3"/>
          <p:cNvSpPr txBox="1"/>
          <p:nvPr/>
        </p:nvSpPr>
        <p:spPr>
          <a:xfrm>
            <a:off x="508000" y="977901"/>
            <a:ext cx="8128000" cy="584776"/>
          </a:xfrm>
          <a:prstGeom prst="rect">
            <a:avLst/>
          </a:prstGeom>
          <a:noFill/>
        </p:spPr>
        <p:txBody>
          <a:bodyPr wrap="square" rtlCol="0">
            <a:spAutoFit/>
          </a:bodyPr>
          <a:lstStyle/>
          <a:p>
            <a:pPr algn="ctr"/>
            <a:r>
              <a:rPr lang="en-US" sz="2800" b="1" dirty="0" smtClean="0"/>
              <a:t>Origin of the symbol </a:t>
            </a:r>
            <a:r>
              <a:rPr lang="en-US" sz="3200" b="1" i="1" dirty="0" smtClean="0"/>
              <a:t>π</a:t>
            </a:r>
            <a:r>
              <a:rPr lang="en-US" sz="2800" b="1" dirty="0" smtClean="0"/>
              <a:t> as a placeholder for </a:t>
            </a:r>
            <a:r>
              <a:rPr lang="en-US" sz="2800" b="1" i="1" dirty="0" smtClean="0"/>
              <a:t>C/D </a:t>
            </a:r>
            <a:endParaRPr lang="en-US" sz="2800" b="1" i="1" dirty="0"/>
          </a:p>
        </p:txBody>
      </p:sp>
      <p:sp>
        <p:nvSpPr>
          <p:cNvPr id="5" name="TextBox 4"/>
          <p:cNvSpPr txBox="1"/>
          <p:nvPr/>
        </p:nvSpPr>
        <p:spPr>
          <a:xfrm>
            <a:off x="736600" y="2044700"/>
            <a:ext cx="7670800" cy="1304973"/>
          </a:xfrm>
          <a:prstGeom prst="rect">
            <a:avLst/>
          </a:prstGeom>
          <a:noFill/>
        </p:spPr>
        <p:txBody>
          <a:bodyPr wrap="square" rtlCol="0">
            <a:spAutoFit/>
          </a:bodyPr>
          <a:lstStyle/>
          <a:p>
            <a:pPr>
              <a:lnSpc>
                <a:spcPct val="110000"/>
              </a:lnSpc>
            </a:pPr>
            <a:r>
              <a:rPr lang="en-US" sz="2400" b="1" dirty="0" smtClean="0"/>
              <a:t>William Jones (1675-1734) used it; there exists some evidence that he may have had the word </a:t>
            </a:r>
            <a:r>
              <a:rPr lang="en-US" sz="2400" b="1" i="1" dirty="0" smtClean="0"/>
              <a:t>periphery</a:t>
            </a:r>
            <a:r>
              <a:rPr lang="en-US" sz="2400" b="1" dirty="0" smtClean="0"/>
              <a:t> in mind for a circle of </a:t>
            </a:r>
            <a:r>
              <a:rPr lang="en-US" sz="2400" b="1" i="1" dirty="0" smtClean="0"/>
              <a:t>unit diameter</a:t>
            </a:r>
            <a:r>
              <a:rPr lang="en-US" sz="2400" b="1" dirty="0" smtClean="0"/>
              <a:t>.    </a:t>
            </a:r>
            <a:endParaRPr lang="en-US" sz="2400" b="1" dirty="0"/>
          </a:p>
        </p:txBody>
      </p:sp>
      <p:sp>
        <p:nvSpPr>
          <p:cNvPr id="6" name="TextBox 5"/>
          <p:cNvSpPr txBox="1"/>
          <p:nvPr/>
        </p:nvSpPr>
        <p:spPr>
          <a:xfrm>
            <a:off x="736093" y="3708400"/>
            <a:ext cx="7671816" cy="461665"/>
          </a:xfrm>
          <a:prstGeom prst="rect">
            <a:avLst/>
          </a:prstGeom>
          <a:noFill/>
        </p:spPr>
        <p:txBody>
          <a:bodyPr wrap="square" rtlCol="0">
            <a:spAutoFit/>
          </a:bodyPr>
          <a:lstStyle/>
          <a:p>
            <a:r>
              <a:rPr lang="en-US" sz="2400" b="1" dirty="0" smtClean="0"/>
              <a:t>Euler, based on Jones’ work, picked it up; that did it.</a:t>
            </a:r>
            <a:endParaRPr lang="en-US" sz="2400" b="1" dirty="0"/>
          </a:p>
        </p:txBody>
      </p:sp>
      <p:sp>
        <p:nvSpPr>
          <p:cNvPr id="7" name="TextBox 6"/>
          <p:cNvSpPr txBox="1"/>
          <p:nvPr/>
        </p:nvSpPr>
        <p:spPr>
          <a:xfrm>
            <a:off x="736092" y="4648200"/>
            <a:ext cx="7671816" cy="1304973"/>
          </a:xfrm>
          <a:prstGeom prst="rect">
            <a:avLst/>
          </a:prstGeom>
          <a:noFill/>
        </p:spPr>
        <p:txBody>
          <a:bodyPr wrap="square" rtlCol="0">
            <a:spAutoFit/>
          </a:bodyPr>
          <a:lstStyle/>
          <a:p>
            <a:pPr>
              <a:lnSpc>
                <a:spcPct val="110000"/>
              </a:lnSpc>
            </a:pPr>
            <a:r>
              <a:rPr lang="en-US" sz="2400" b="1" dirty="0" smtClean="0"/>
              <a:t>Why did </a:t>
            </a:r>
            <a:r>
              <a:rPr lang="en-US" sz="2400" b="1" i="1" dirty="0" smtClean="0"/>
              <a:t>C/D </a:t>
            </a:r>
            <a:r>
              <a:rPr lang="en-US" sz="2400" b="1" dirty="0" smtClean="0"/>
              <a:t>come to dominate, rather than </a:t>
            </a:r>
            <a:r>
              <a:rPr lang="en-US" sz="2400" b="1" i="1" dirty="0" smtClean="0"/>
              <a:t>C/R</a:t>
            </a:r>
            <a:r>
              <a:rPr lang="en-US" sz="2400" b="1" dirty="0" smtClean="0"/>
              <a:t>?  Common speculation: the diameter of a circular object is easier to measure than its radius.</a:t>
            </a:r>
            <a:endParaRPr lang="en-US" sz="2400" b="1" dirty="0"/>
          </a:p>
        </p:txBody>
      </p:sp>
    </p:spTree>
    <p:extLst>
      <p:ext uri="{BB962C8B-B14F-4D97-AF65-F5344CB8AC3E}">
        <p14:creationId xmlns:p14="http://schemas.microsoft.com/office/powerpoint/2010/main" val="709976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a:t>
            </a:fld>
            <a:endParaRPr lang="en-US"/>
          </a:p>
        </p:txBody>
      </p:sp>
      <p:sp>
        <p:nvSpPr>
          <p:cNvPr id="3" name="Rectangle 2"/>
          <p:cNvSpPr/>
          <p:nvPr/>
        </p:nvSpPr>
        <p:spPr>
          <a:xfrm>
            <a:off x="323850" y="1720840"/>
            <a:ext cx="8496300" cy="3416320"/>
          </a:xfrm>
          <a:prstGeom prst="rect">
            <a:avLst/>
          </a:prstGeom>
        </p:spPr>
        <p:txBody>
          <a:bodyPr wrap="square">
            <a:spAutoFit/>
          </a:bodyPr>
          <a:lstStyle/>
          <a:p>
            <a:r>
              <a:rPr lang="en-US" dirty="0" err="1"/>
              <a:t>Hartl</a:t>
            </a:r>
            <a:r>
              <a:rPr lang="en-US" dirty="0"/>
              <a:t>, Michael (2015-06-28</a:t>
            </a:r>
            <a:r>
              <a:rPr lang="en-US" dirty="0" smtClean="0"/>
              <a:t>)</a:t>
            </a:r>
            <a:r>
              <a:rPr lang="en-US" dirty="0">
                <a:hlinkClick r:id="rId2"/>
              </a:rPr>
              <a:t> "The Tau </a:t>
            </a:r>
            <a:r>
              <a:rPr lang="en-US" dirty="0" smtClean="0">
                <a:hlinkClick r:id="rId2"/>
              </a:rPr>
              <a:t>Manifesto”,  </a:t>
            </a:r>
            <a:r>
              <a:rPr lang="en-US" dirty="0">
                <a:hlinkClick r:id="rId2"/>
              </a:rPr>
              <a:t>Retrieved 2017-01-14.</a:t>
            </a:r>
            <a:endParaRPr lang="en-US" dirty="0"/>
          </a:p>
          <a:p>
            <a:endParaRPr lang="en-US" dirty="0" smtClean="0"/>
          </a:p>
          <a:p>
            <a:r>
              <a:rPr lang="en-US" dirty="0">
                <a:hlinkClick r:id="rId3"/>
              </a:rPr>
              <a:t>Beckmann, Petr (1989). </a:t>
            </a:r>
            <a:r>
              <a:rPr lang="en-US" i="1" dirty="0">
                <a:hlinkClick r:id="rId4"/>
              </a:rPr>
              <a:t>A History of Pi. </a:t>
            </a:r>
            <a:r>
              <a:rPr lang="en-US" i="1" dirty="0">
                <a:hlinkClick r:id="rId5"/>
              </a:rPr>
              <a:t>Barnes &amp; Noble Publishing.</a:t>
            </a:r>
          </a:p>
          <a:p>
            <a:r>
              <a:rPr lang="en-US" b="1" dirty="0" smtClean="0"/>
              <a:t> </a:t>
            </a:r>
            <a:r>
              <a:rPr lang="en-US" dirty="0" err="1"/>
              <a:t>Palais</a:t>
            </a:r>
            <a:r>
              <a:rPr lang="en-US" dirty="0"/>
              <a:t>, Robert (2001). </a:t>
            </a:r>
            <a:r>
              <a:rPr lang="en-US" dirty="0">
                <a:hlinkClick r:id="rId6"/>
              </a:rPr>
              <a:t>"</a:t>
            </a:r>
            <a:r>
              <a:rPr lang="en-US" dirty="0">
                <a:solidFill>
                  <a:srgbClr val="0000FF"/>
                </a:solidFill>
                <a:hlinkClick r:id="rId6"/>
              </a:rPr>
              <a:t>Pi is </a:t>
            </a:r>
            <a:r>
              <a:rPr lang="en-US" dirty="0" smtClean="0">
                <a:solidFill>
                  <a:srgbClr val="0000FF"/>
                </a:solidFill>
              </a:rPr>
              <a:t>Wrong</a:t>
            </a:r>
            <a:r>
              <a:rPr lang="en-US" dirty="0" smtClean="0"/>
              <a:t>”,</a:t>
            </a:r>
            <a:r>
              <a:rPr lang="en-US" dirty="0" smtClean="0">
                <a:hlinkClick r:id="rId6"/>
              </a:rPr>
              <a:t> </a:t>
            </a:r>
            <a:r>
              <a:rPr lang="en-US" i="1" dirty="0"/>
              <a:t>The Mathematical Intelligencer. New York, </a:t>
            </a:r>
            <a:r>
              <a:rPr lang="en-US" i="1" dirty="0" smtClean="0"/>
              <a:t>USA</a:t>
            </a:r>
            <a:r>
              <a:rPr lang="en-US" i="1" dirty="0">
                <a:hlinkClick r:id="rId7"/>
              </a:rPr>
              <a:t>: </a:t>
            </a:r>
            <a:r>
              <a:rPr lang="en-US" i="1" dirty="0">
                <a:hlinkClick r:id="rId8"/>
              </a:rPr>
              <a:t>Springer-Verlag. </a:t>
            </a:r>
            <a:r>
              <a:rPr lang="en-US" b="1" i="1" dirty="0">
                <a:hlinkClick r:id="rId8"/>
              </a:rPr>
              <a:t>23</a:t>
            </a:r>
            <a:r>
              <a:rPr lang="en-US" i="1" dirty="0">
                <a:hlinkClick r:id="rId8"/>
              </a:rPr>
              <a:t> (3): 7–8. </a:t>
            </a:r>
            <a:r>
              <a:rPr lang="en-US" i="1" dirty="0">
                <a:hlinkClick r:id="rId9"/>
              </a:rPr>
              <a:t>doi:</a:t>
            </a:r>
            <a:r>
              <a:rPr lang="en-US" i="1" dirty="0">
                <a:hlinkClick r:id="rId10"/>
              </a:rPr>
              <a:t>10.1007/</a:t>
            </a:r>
            <a:r>
              <a:rPr lang="en-US" i="1" dirty="0" smtClean="0">
                <a:hlinkClick r:id="rId10"/>
              </a:rPr>
              <a:t>bf03026846</a:t>
            </a:r>
            <a:endParaRPr lang="en-US" i="1" dirty="0" smtClean="0"/>
          </a:p>
          <a:p>
            <a:endParaRPr lang="en-US" i="1" dirty="0">
              <a:hlinkClick r:id="rId10"/>
            </a:endParaRPr>
          </a:p>
          <a:p>
            <a:r>
              <a:rPr lang="en-US" dirty="0"/>
              <a:t>MSC (4 July 2011). </a:t>
            </a:r>
            <a:r>
              <a:rPr lang="en-US" dirty="0">
                <a:hlinkClick r:id="rId11"/>
              </a:rPr>
              <a:t>"The Pi Manifesto". Retrieved 13 January </a:t>
            </a:r>
            <a:r>
              <a:rPr lang="en-US" dirty="0" smtClean="0">
                <a:hlinkClick r:id="rId11"/>
              </a:rPr>
              <a:t>2017</a:t>
            </a:r>
            <a:endParaRPr lang="en-US" dirty="0" smtClean="0"/>
          </a:p>
          <a:p>
            <a:endParaRPr lang="en-US" dirty="0">
              <a:hlinkClick r:id="rId10"/>
            </a:endParaRPr>
          </a:p>
          <a:p>
            <a:r>
              <a:rPr lang="en-US" dirty="0">
                <a:hlinkClick r:id="rId12"/>
              </a:rPr>
              <a:t>"Why Tau Trumps Pi". </a:t>
            </a:r>
            <a:r>
              <a:rPr lang="en-US" i="1" dirty="0">
                <a:hlinkClick r:id="rId13"/>
              </a:rPr>
              <a:t>Scientific American. 2014-06-25. Retrieved 2015-03-20.</a:t>
            </a:r>
            <a:endParaRPr lang="en-US" dirty="0" smtClean="0">
              <a:hlinkClick r:id="rId10"/>
            </a:endParaRPr>
          </a:p>
          <a:p>
            <a:endParaRPr lang="en-US" i="1" dirty="0">
              <a:hlinkClick r:id="rId10"/>
            </a:endParaRPr>
          </a:p>
          <a:p>
            <a:endParaRPr lang="en-US" dirty="0"/>
          </a:p>
        </p:txBody>
      </p:sp>
      <p:sp>
        <p:nvSpPr>
          <p:cNvPr id="4" name="TextBox 3"/>
          <p:cNvSpPr txBox="1"/>
          <p:nvPr/>
        </p:nvSpPr>
        <p:spPr>
          <a:xfrm>
            <a:off x="1289050" y="584200"/>
            <a:ext cx="6565900" cy="523220"/>
          </a:xfrm>
          <a:prstGeom prst="rect">
            <a:avLst/>
          </a:prstGeom>
          <a:noFill/>
        </p:spPr>
        <p:txBody>
          <a:bodyPr wrap="square" rtlCol="0">
            <a:spAutoFit/>
          </a:bodyPr>
          <a:lstStyle/>
          <a:p>
            <a:pPr algn="ctr"/>
            <a:r>
              <a:rPr lang="en-US" sz="2800" b="1" dirty="0" smtClean="0"/>
              <a:t>Attribution (Limited)</a:t>
            </a:r>
            <a:endParaRPr lang="en-US" sz="2800" b="1" dirty="0"/>
          </a:p>
        </p:txBody>
      </p:sp>
      <p:sp>
        <p:nvSpPr>
          <p:cNvPr id="5" name="TextBox 4"/>
          <p:cNvSpPr txBox="1">
            <a:spLocks/>
          </p:cNvSpPr>
          <p:nvPr/>
        </p:nvSpPr>
        <p:spPr>
          <a:xfrm>
            <a:off x="1524509" y="5149860"/>
            <a:ext cx="6094983" cy="400110"/>
          </a:xfrm>
          <a:prstGeom prst="rect">
            <a:avLst/>
          </a:prstGeom>
          <a:noFill/>
        </p:spPr>
        <p:txBody>
          <a:bodyPr wrap="square" rtlCol="0">
            <a:spAutoFit/>
          </a:bodyPr>
          <a:lstStyle/>
          <a:p>
            <a:pPr algn="ctr"/>
            <a:r>
              <a:rPr lang="en-US" sz="2000" b="1" dirty="0" smtClean="0"/>
              <a:t>Online search of “TAU </a:t>
            </a:r>
            <a:r>
              <a:rPr lang="en-US" sz="2000" b="1" dirty="0" err="1" smtClean="0"/>
              <a:t>vs</a:t>
            </a:r>
            <a:r>
              <a:rPr lang="en-US" sz="2000" b="1" dirty="0" smtClean="0"/>
              <a:t> PI” yields a good start.</a:t>
            </a:r>
            <a:endParaRPr lang="en-US" sz="2000" b="1" dirty="0"/>
          </a:p>
        </p:txBody>
      </p:sp>
      <p:sp>
        <p:nvSpPr>
          <p:cNvPr id="6" name="TextBox 5"/>
          <p:cNvSpPr txBox="1"/>
          <p:nvPr/>
        </p:nvSpPr>
        <p:spPr>
          <a:xfrm>
            <a:off x="0" y="2286000"/>
            <a:ext cx="323850" cy="369332"/>
          </a:xfrm>
          <a:prstGeom prst="rect">
            <a:avLst/>
          </a:prstGeom>
          <a:noFill/>
        </p:spPr>
        <p:txBody>
          <a:bodyPr wrap="square" rtlCol="0">
            <a:spAutoFit/>
          </a:bodyPr>
          <a:lstStyle/>
          <a:p>
            <a:r>
              <a:rPr lang="en-US" dirty="0" smtClean="0">
                <a:latin typeface="Wingdings"/>
                <a:ea typeface="Wingdings"/>
                <a:cs typeface="Wingdings"/>
                <a:sym typeface="Wingdings"/>
              </a:rPr>
              <a:t></a:t>
            </a:r>
            <a:endParaRPr lang="en-US" dirty="0"/>
          </a:p>
        </p:txBody>
      </p:sp>
      <p:sp>
        <p:nvSpPr>
          <p:cNvPr id="7" name="TextBox 6"/>
          <p:cNvSpPr txBox="1"/>
          <p:nvPr/>
        </p:nvSpPr>
        <p:spPr>
          <a:xfrm>
            <a:off x="6959600" y="2324100"/>
            <a:ext cx="330200" cy="369332"/>
          </a:xfrm>
          <a:prstGeom prst="rect">
            <a:avLst/>
          </a:prstGeom>
          <a:noFill/>
        </p:spPr>
        <p:txBody>
          <a:bodyPr wrap="square" rtlCol="0">
            <a:spAutoFit/>
          </a:bodyPr>
          <a:lstStyle/>
          <a:p>
            <a:r>
              <a:rPr lang="en-US" dirty="0" smtClean="0">
                <a:latin typeface="Wingdings"/>
                <a:ea typeface="Wingdings"/>
                <a:cs typeface="Wingdings"/>
                <a:sym typeface="Wingdings"/>
              </a:rPr>
              <a:t></a:t>
            </a:r>
            <a:endParaRPr lang="en-US" dirty="0"/>
          </a:p>
        </p:txBody>
      </p:sp>
    </p:spTree>
    <p:extLst>
      <p:ext uri="{BB962C8B-B14F-4D97-AF65-F5344CB8AC3E}">
        <p14:creationId xmlns:p14="http://schemas.microsoft.com/office/powerpoint/2010/main" val="4232453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30</a:t>
            </a:fld>
            <a:endParaRPr lang="en-US"/>
          </a:p>
        </p:txBody>
      </p:sp>
      <p:sp>
        <p:nvSpPr>
          <p:cNvPr id="3" name="TextBox 2"/>
          <p:cNvSpPr txBox="1"/>
          <p:nvPr/>
        </p:nvSpPr>
        <p:spPr>
          <a:xfrm>
            <a:off x="234950" y="762001"/>
            <a:ext cx="8674100" cy="954107"/>
          </a:xfrm>
          <a:prstGeom prst="rect">
            <a:avLst/>
          </a:prstGeom>
          <a:noFill/>
        </p:spPr>
        <p:txBody>
          <a:bodyPr wrap="square" rtlCol="0">
            <a:spAutoFit/>
          </a:bodyPr>
          <a:lstStyle/>
          <a:p>
            <a:pPr algn="ctr"/>
            <a:r>
              <a:rPr lang="en-US" sz="2800" b="1" dirty="0" smtClean="0"/>
              <a:t>Good for shop practice perhaps, maybe not so good for mathematics.</a:t>
            </a:r>
            <a:endParaRPr lang="en-US" sz="2800" b="1" dirty="0"/>
          </a:p>
        </p:txBody>
      </p:sp>
      <p:sp>
        <p:nvSpPr>
          <p:cNvPr id="4" name="TextBox 3"/>
          <p:cNvSpPr txBox="1"/>
          <p:nvPr/>
        </p:nvSpPr>
        <p:spPr>
          <a:xfrm>
            <a:off x="692150" y="2260600"/>
            <a:ext cx="7759700" cy="1778948"/>
          </a:xfrm>
          <a:prstGeom prst="rect">
            <a:avLst/>
          </a:prstGeom>
          <a:noFill/>
        </p:spPr>
        <p:txBody>
          <a:bodyPr wrap="square" rtlCol="0">
            <a:spAutoFit/>
          </a:bodyPr>
          <a:lstStyle/>
          <a:p>
            <a:pPr>
              <a:lnSpc>
                <a:spcPct val="110000"/>
              </a:lnSpc>
            </a:pPr>
            <a:r>
              <a:rPr lang="en-US" sz="2400" b="1" dirty="0" smtClean="0"/>
              <a:t>For the last ten or so years, there has been a movement, partly substantive, partly tongue-in-cheek, to replace the circle constant</a:t>
            </a:r>
            <a:r>
              <a:rPr lang="en-US" sz="2800" b="1" dirty="0" smtClean="0"/>
              <a:t> </a:t>
            </a:r>
            <a:r>
              <a:rPr lang="en-US" sz="2800" b="1" i="1" dirty="0" smtClean="0"/>
              <a:t>π</a:t>
            </a:r>
            <a:r>
              <a:rPr lang="en-US" sz="2800" b="1" dirty="0" smtClean="0"/>
              <a:t> </a:t>
            </a:r>
            <a:r>
              <a:rPr lang="en-US" sz="2400" b="1" dirty="0" smtClean="0"/>
              <a:t>by </a:t>
            </a:r>
            <a:r>
              <a:rPr lang="en-US" sz="2800" b="1" i="1" dirty="0" smtClean="0"/>
              <a:t>2π</a:t>
            </a:r>
            <a:r>
              <a:rPr lang="en-US" sz="2400" b="1" dirty="0" smtClean="0"/>
              <a:t> and to use </a:t>
            </a:r>
            <a:r>
              <a:rPr lang="en-US" sz="2800" b="1" i="1" dirty="0" err="1" smtClean="0"/>
              <a:t>τ</a:t>
            </a:r>
            <a:r>
              <a:rPr lang="en-US" sz="2800" b="1" i="1" dirty="0" smtClean="0"/>
              <a:t> </a:t>
            </a:r>
            <a:r>
              <a:rPr lang="en-US" sz="2400" b="1" dirty="0" smtClean="0"/>
              <a:t>as the symbol for that constant.</a:t>
            </a:r>
            <a:endParaRPr lang="en-US" sz="2400" b="1" dirty="0"/>
          </a:p>
        </p:txBody>
      </p:sp>
      <p:sp>
        <p:nvSpPr>
          <p:cNvPr id="8" name="TextBox 7"/>
          <p:cNvSpPr txBox="1"/>
          <p:nvPr/>
        </p:nvSpPr>
        <p:spPr>
          <a:xfrm>
            <a:off x="690372" y="4318000"/>
            <a:ext cx="7763256" cy="1372683"/>
          </a:xfrm>
          <a:prstGeom prst="rect">
            <a:avLst/>
          </a:prstGeom>
          <a:noFill/>
        </p:spPr>
        <p:txBody>
          <a:bodyPr wrap="square" rtlCol="0">
            <a:spAutoFit/>
          </a:bodyPr>
          <a:lstStyle/>
          <a:p>
            <a:pPr>
              <a:lnSpc>
                <a:spcPct val="110000"/>
              </a:lnSpc>
            </a:pPr>
            <a:r>
              <a:rPr lang="en-US" sz="2400" b="1" dirty="0" smtClean="0"/>
              <a:t>Let’s take a look at some of the arguments.  Of course it is unlikely that </a:t>
            </a:r>
            <a:r>
              <a:rPr lang="en-US" sz="2800" b="1" i="1" dirty="0" smtClean="0"/>
              <a:t>π</a:t>
            </a:r>
            <a:r>
              <a:rPr lang="en-US" sz="2400" b="1" dirty="0" smtClean="0"/>
              <a:t> will go away, but perhaps you will be entertained by the arguments. </a:t>
            </a:r>
            <a:endParaRPr lang="en-US" sz="2400" b="1" dirty="0"/>
          </a:p>
        </p:txBody>
      </p:sp>
    </p:spTree>
    <p:extLst>
      <p:ext uri="{BB962C8B-B14F-4D97-AF65-F5344CB8AC3E}">
        <p14:creationId xmlns:p14="http://schemas.microsoft.com/office/powerpoint/2010/main" val="2588085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31</a:t>
            </a:fld>
            <a:endParaRPr lang="en-US"/>
          </a:p>
        </p:txBody>
      </p:sp>
      <p:sp>
        <p:nvSpPr>
          <p:cNvPr id="3" name="TextBox 2"/>
          <p:cNvSpPr txBox="1"/>
          <p:nvPr/>
        </p:nvSpPr>
        <p:spPr>
          <a:xfrm>
            <a:off x="1193800" y="749300"/>
            <a:ext cx="7315200" cy="523220"/>
          </a:xfrm>
          <a:prstGeom prst="rect">
            <a:avLst/>
          </a:prstGeom>
          <a:noFill/>
        </p:spPr>
        <p:txBody>
          <a:bodyPr wrap="square" rtlCol="0">
            <a:spAutoFit/>
          </a:bodyPr>
          <a:lstStyle/>
          <a:p>
            <a:pPr algn="ctr"/>
            <a:r>
              <a:rPr lang="en-US" sz="2800" b="1" dirty="0" smtClean="0"/>
              <a:t>But before we leave “practice”</a:t>
            </a:r>
            <a:endParaRPr lang="en-US" sz="2800" b="1" dirty="0"/>
          </a:p>
        </p:txBody>
      </p:sp>
      <p:sp>
        <p:nvSpPr>
          <p:cNvPr id="4" name="TextBox 3"/>
          <p:cNvSpPr txBox="1"/>
          <p:nvPr/>
        </p:nvSpPr>
        <p:spPr>
          <a:xfrm>
            <a:off x="692150" y="2019300"/>
            <a:ext cx="7759700" cy="1304973"/>
          </a:xfrm>
          <a:prstGeom prst="rect">
            <a:avLst/>
          </a:prstGeom>
          <a:noFill/>
        </p:spPr>
        <p:txBody>
          <a:bodyPr wrap="square" rtlCol="0">
            <a:spAutoFit/>
          </a:bodyPr>
          <a:lstStyle/>
          <a:p>
            <a:pPr>
              <a:lnSpc>
                <a:spcPct val="110000"/>
              </a:lnSpc>
            </a:pPr>
            <a:r>
              <a:rPr lang="en-US" sz="2400" b="1" dirty="0" smtClean="0"/>
              <a:t>Rotating machinery (your automobile engine, for example) almost always involves the measure RPM, not HRPM (half revolutions per minute).</a:t>
            </a:r>
            <a:endParaRPr lang="en-US" sz="2400" b="1" dirty="0"/>
          </a:p>
        </p:txBody>
      </p:sp>
      <p:sp>
        <p:nvSpPr>
          <p:cNvPr id="6" name="TextBox 5"/>
          <p:cNvSpPr txBox="1"/>
          <p:nvPr/>
        </p:nvSpPr>
        <p:spPr>
          <a:xfrm>
            <a:off x="790575" y="3810000"/>
            <a:ext cx="7562850" cy="523220"/>
          </a:xfrm>
          <a:prstGeom prst="rect">
            <a:avLst/>
          </a:prstGeom>
          <a:noFill/>
        </p:spPr>
        <p:txBody>
          <a:bodyPr wrap="square" rtlCol="0">
            <a:spAutoFit/>
          </a:bodyPr>
          <a:lstStyle/>
          <a:p>
            <a:r>
              <a:rPr lang="en-US" sz="2400" b="1" dirty="0" smtClean="0"/>
              <a:t>So </a:t>
            </a:r>
            <a:r>
              <a:rPr lang="en-US" sz="2800" b="1" i="1" dirty="0" smtClean="0"/>
              <a:t>π</a:t>
            </a:r>
            <a:r>
              <a:rPr lang="en-US" sz="2400" b="1" i="1" dirty="0" smtClean="0"/>
              <a:t> = C/D</a:t>
            </a:r>
            <a:r>
              <a:rPr lang="en-US" sz="2400" b="1" dirty="0" smtClean="0"/>
              <a:t> has a practical side, but so does</a:t>
            </a:r>
            <a:r>
              <a:rPr lang="en-US" sz="2400" b="1" i="1" dirty="0" smtClean="0"/>
              <a:t> </a:t>
            </a:r>
            <a:r>
              <a:rPr lang="en-US" sz="2800" b="1" i="1" dirty="0" err="1" smtClean="0"/>
              <a:t>τ</a:t>
            </a:r>
            <a:r>
              <a:rPr lang="en-US" sz="2400" b="1" i="1" dirty="0" smtClean="0"/>
              <a:t> = C</a:t>
            </a:r>
            <a:r>
              <a:rPr lang="en-US" sz="2400" b="1" dirty="0" smtClean="0"/>
              <a:t>/R.</a:t>
            </a:r>
            <a:endParaRPr lang="en-US" sz="2400" b="1" dirty="0"/>
          </a:p>
        </p:txBody>
      </p:sp>
    </p:spTree>
    <p:extLst>
      <p:ext uri="{BB962C8B-B14F-4D97-AF65-F5344CB8AC3E}">
        <p14:creationId xmlns:p14="http://schemas.microsoft.com/office/powerpoint/2010/main" val="127521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32</a:t>
            </a:fld>
            <a:endParaRPr lang="en-US"/>
          </a:p>
        </p:txBody>
      </p:sp>
      <p:sp>
        <p:nvSpPr>
          <p:cNvPr id="3" name="TextBox 2"/>
          <p:cNvSpPr txBox="1"/>
          <p:nvPr/>
        </p:nvSpPr>
        <p:spPr>
          <a:xfrm>
            <a:off x="1905000" y="855981"/>
            <a:ext cx="5334000" cy="584776"/>
          </a:xfrm>
          <a:prstGeom prst="rect">
            <a:avLst/>
          </a:prstGeom>
          <a:noFill/>
        </p:spPr>
        <p:txBody>
          <a:bodyPr wrap="square" rtlCol="0">
            <a:spAutoFit/>
          </a:bodyPr>
          <a:lstStyle/>
          <a:p>
            <a:pPr algn="ctr"/>
            <a:r>
              <a:rPr lang="en-US" sz="2800" b="1" dirty="0" smtClean="0"/>
              <a:t>Why the symbol </a:t>
            </a:r>
            <a:r>
              <a:rPr lang="en-US" sz="3200" b="1" i="1" dirty="0" err="1" smtClean="0"/>
              <a:t>τ</a:t>
            </a:r>
            <a:r>
              <a:rPr lang="en-US" sz="2800" b="1" dirty="0" smtClean="0"/>
              <a:t>?</a:t>
            </a:r>
            <a:endParaRPr lang="en-US" sz="2800" b="1" dirty="0"/>
          </a:p>
        </p:txBody>
      </p:sp>
      <p:sp>
        <p:nvSpPr>
          <p:cNvPr id="5" name="TextBox 4"/>
          <p:cNvSpPr txBox="1"/>
          <p:nvPr/>
        </p:nvSpPr>
        <p:spPr>
          <a:xfrm>
            <a:off x="793750" y="2298700"/>
            <a:ext cx="7556500" cy="1557349"/>
          </a:xfrm>
          <a:prstGeom prst="rect">
            <a:avLst/>
          </a:prstGeom>
          <a:noFill/>
        </p:spPr>
        <p:txBody>
          <a:bodyPr wrap="square" rtlCol="0">
            <a:spAutoFit/>
          </a:bodyPr>
          <a:lstStyle/>
          <a:p>
            <a:pPr>
              <a:lnSpc>
                <a:spcPct val="120000"/>
              </a:lnSpc>
            </a:pPr>
            <a:r>
              <a:rPr lang="en-US" sz="2400" b="1" dirty="0" smtClean="0"/>
              <a:t>Symbol </a:t>
            </a:r>
            <a:r>
              <a:rPr lang="en-US" sz="2800" b="1" i="1" dirty="0" smtClean="0"/>
              <a:t>π</a:t>
            </a:r>
            <a:r>
              <a:rPr lang="en-US" sz="2400" b="1" dirty="0" smtClean="0"/>
              <a:t> represents a half turn; </a:t>
            </a:r>
            <a:r>
              <a:rPr lang="en-US" sz="2800" b="1" i="1" dirty="0" smtClean="0"/>
              <a:t>2π</a:t>
            </a:r>
            <a:r>
              <a:rPr lang="en-US" sz="2400" b="1" dirty="0" smtClean="0"/>
              <a:t> represents a full turn.  Hence the suggestion that </a:t>
            </a:r>
            <a:r>
              <a:rPr lang="en-US" sz="2800" b="1" i="1" dirty="0" err="1" smtClean="0"/>
              <a:t>τ</a:t>
            </a:r>
            <a:r>
              <a:rPr lang="en-US" sz="2400" b="1" dirty="0" smtClean="0"/>
              <a:t> </a:t>
            </a:r>
            <a:r>
              <a:rPr lang="en-US" sz="2400" b="1" dirty="0"/>
              <a:t>be </a:t>
            </a:r>
            <a:r>
              <a:rPr lang="en-US" sz="2400" b="1" dirty="0" smtClean="0"/>
              <a:t>chosen for a full </a:t>
            </a:r>
            <a:r>
              <a:rPr lang="en-US" sz="2400" b="1" i="1" dirty="0" smtClean="0"/>
              <a:t>turn</a:t>
            </a:r>
            <a:r>
              <a:rPr lang="en-US" sz="2400" b="1" dirty="0" smtClean="0"/>
              <a:t>. </a:t>
            </a:r>
            <a:endParaRPr lang="en-US" sz="2400" b="1" dirty="0"/>
          </a:p>
        </p:txBody>
      </p:sp>
    </p:spTree>
    <p:extLst>
      <p:ext uri="{BB962C8B-B14F-4D97-AF65-F5344CB8AC3E}">
        <p14:creationId xmlns:p14="http://schemas.microsoft.com/office/powerpoint/2010/main" val="776387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33</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824856636"/>
              </p:ext>
            </p:extLst>
          </p:nvPr>
        </p:nvGraphicFramePr>
        <p:xfrm>
          <a:off x="228600" y="736600"/>
          <a:ext cx="8686800" cy="5384800"/>
        </p:xfrm>
        <a:graphic>
          <a:graphicData uri="http://schemas.openxmlformats.org/presentationml/2006/ole">
            <mc:AlternateContent xmlns:mc="http://schemas.openxmlformats.org/markup-compatibility/2006">
              <mc:Choice xmlns:v="urn:schemas-microsoft-com:vml" Requires="v">
                <p:oleObj spid="_x0000_s3553" name="Document" r:id="rId4" imgW="8686800" imgH="5384800" progId="Word.Document.12">
                  <p:embed/>
                </p:oleObj>
              </mc:Choice>
              <mc:Fallback>
                <p:oleObj name="Document" r:id="rId4" imgW="8686800" imgH="5384800" progId="Word.Document.12">
                  <p:embed/>
                  <p:pic>
                    <p:nvPicPr>
                      <p:cNvPr id="0" name=""/>
                      <p:cNvPicPr/>
                      <p:nvPr/>
                    </p:nvPicPr>
                    <p:blipFill>
                      <a:blip r:embed="rId5"/>
                      <a:stretch>
                        <a:fillRect/>
                      </a:stretch>
                    </p:blipFill>
                    <p:spPr>
                      <a:xfrm>
                        <a:off x="228600" y="736600"/>
                        <a:ext cx="8686800" cy="5384800"/>
                      </a:xfrm>
                      <a:prstGeom prst="rect">
                        <a:avLst/>
                      </a:prstGeom>
                    </p:spPr>
                  </p:pic>
                </p:oleObj>
              </mc:Fallback>
            </mc:AlternateContent>
          </a:graphicData>
        </a:graphic>
      </p:graphicFrame>
      <p:sp>
        <p:nvSpPr>
          <p:cNvPr id="4" name="TextBox 3"/>
          <p:cNvSpPr txBox="1"/>
          <p:nvPr/>
        </p:nvSpPr>
        <p:spPr>
          <a:xfrm>
            <a:off x="444500" y="508000"/>
            <a:ext cx="8242300" cy="523220"/>
          </a:xfrm>
          <a:prstGeom prst="rect">
            <a:avLst/>
          </a:prstGeom>
          <a:noFill/>
        </p:spPr>
        <p:txBody>
          <a:bodyPr wrap="square" rtlCol="0">
            <a:spAutoFit/>
          </a:bodyPr>
          <a:lstStyle/>
          <a:p>
            <a:pPr algn="ctr"/>
            <a:r>
              <a:rPr lang="en-US" sz="2400" b="1" dirty="0" smtClean="0"/>
              <a:t>In case you have </a:t>
            </a:r>
            <a:r>
              <a:rPr lang="en-US" sz="2800" b="1" dirty="0" smtClean="0"/>
              <a:t>forgotten</a:t>
            </a:r>
            <a:r>
              <a:rPr lang="en-US" sz="2400" b="1" dirty="0" smtClean="0"/>
              <a:t> what a circle looks like</a:t>
            </a:r>
            <a:endParaRPr lang="en-US" sz="2400" b="1" dirty="0"/>
          </a:p>
        </p:txBody>
      </p:sp>
      <p:sp>
        <p:nvSpPr>
          <p:cNvPr id="5" name="TextBox 4"/>
          <p:cNvSpPr txBox="1"/>
          <p:nvPr/>
        </p:nvSpPr>
        <p:spPr>
          <a:xfrm>
            <a:off x="927100" y="2895600"/>
            <a:ext cx="1308100" cy="461665"/>
          </a:xfrm>
          <a:prstGeom prst="rect">
            <a:avLst/>
          </a:prstGeom>
          <a:noFill/>
        </p:spPr>
        <p:txBody>
          <a:bodyPr wrap="square" rtlCol="0">
            <a:spAutoFit/>
          </a:bodyPr>
          <a:lstStyle/>
          <a:p>
            <a:pPr algn="ctr"/>
            <a:r>
              <a:rPr lang="en-US" sz="2400" b="1" i="1" dirty="0" smtClean="0"/>
              <a:t>π = C/D</a:t>
            </a:r>
            <a:endParaRPr lang="en-US" sz="2400" b="1" i="1" dirty="0"/>
          </a:p>
        </p:txBody>
      </p:sp>
      <p:sp>
        <p:nvSpPr>
          <p:cNvPr id="6" name="TextBox 5"/>
          <p:cNvSpPr txBox="1"/>
          <p:nvPr/>
        </p:nvSpPr>
        <p:spPr>
          <a:xfrm>
            <a:off x="6743700" y="2921000"/>
            <a:ext cx="1333500" cy="461665"/>
          </a:xfrm>
          <a:prstGeom prst="rect">
            <a:avLst/>
          </a:prstGeom>
          <a:noFill/>
        </p:spPr>
        <p:txBody>
          <a:bodyPr wrap="square" rtlCol="0">
            <a:spAutoFit/>
          </a:bodyPr>
          <a:lstStyle/>
          <a:p>
            <a:pPr algn="ctr"/>
            <a:r>
              <a:rPr lang="en-US" sz="2400" b="1" i="1" dirty="0" err="1" smtClean="0"/>
              <a:t>τ</a:t>
            </a:r>
            <a:r>
              <a:rPr lang="en-US" sz="2400" b="1" i="1" dirty="0" smtClean="0"/>
              <a:t> = C/r</a:t>
            </a:r>
            <a:endParaRPr lang="en-US" sz="2400" b="1" i="1" dirty="0"/>
          </a:p>
        </p:txBody>
      </p:sp>
    </p:spTree>
    <p:extLst>
      <p:ext uri="{BB962C8B-B14F-4D97-AF65-F5344CB8AC3E}">
        <p14:creationId xmlns:p14="http://schemas.microsoft.com/office/powerpoint/2010/main" val="3109267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34</a:t>
            </a:fld>
            <a:endParaRPr lang="en-US"/>
          </a:p>
        </p:txBody>
      </p:sp>
      <p:sp>
        <p:nvSpPr>
          <p:cNvPr id="3" name="TextBox 2"/>
          <p:cNvSpPr txBox="1"/>
          <p:nvPr/>
        </p:nvSpPr>
        <p:spPr>
          <a:xfrm>
            <a:off x="857250" y="1676400"/>
            <a:ext cx="7429500" cy="2146228"/>
          </a:xfrm>
          <a:prstGeom prst="rect">
            <a:avLst/>
          </a:prstGeom>
          <a:noFill/>
        </p:spPr>
        <p:txBody>
          <a:bodyPr wrap="square" rtlCol="0">
            <a:spAutoFit/>
          </a:bodyPr>
          <a:lstStyle/>
          <a:p>
            <a:pPr algn="ctr">
              <a:lnSpc>
                <a:spcPct val="120000"/>
              </a:lnSpc>
            </a:pPr>
            <a:r>
              <a:rPr lang="en-US" sz="2800" b="1" u="sng" dirty="0" smtClean="0"/>
              <a:t>A problem </a:t>
            </a:r>
          </a:p>
          <a:p>
            <a:pPr algn="ctr">
              <a:lnSpc>
                <a:spcPct val="120000"/>
              </a:lnSpc>
            </a:pPr>
            <a:endParaRPr lang="en-US" sz="2800" b="1" u="sng" dirty="0" smtClean="0"/>
          </a:p>
          <a:p>
            <a:pPr algn="ctr">
              <a:lnSpc>
                <a:spcPct val="120000"/>
              </a:lnSpc>
            </a:pPr>
            <a:r>
              <a:rPr lang="en-US" sz="2800" b="1" dirty="0" smtClean="0"/>
              <a:t>Many shapes have constant diameter. </a:t>
            </a:r>
          </a:p>
          <a:p>
            <a:pPr algn="ctr">
              <a:lnSpc>
                <a:spcPct val="120000"/>
              </a:lnSpc>
            </a:pPr>
            <a:r>
              <a:rPr lang="en-US" sz="2800" b="1" dirty="0" smtClean="0"/>
              <a:t>Only circles have constant radius.</a:t>
            </a:r>
            <a:endParaRPr lang="en-US" sz="2800" b="1" dirty="0"/>
          </a:p>
        </p:txBody>
      </p:sp>
    </p:spTree>
    <p:extLst>
      <p:ext uri="{BB962C8B-B14F-4D97-AF65-F5344CB8AC3E}">
        <p14:creationId xmlns:p14="http://schemas.microsoft.com/office/powerpoint/2010/main" val="3435812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102360"/>
            <a:ext cx="8585200" cy="3268401"/>
          </a:xfrm>
          <a:prstGeom prst="rect">
            <a:avLst/>
          </a:prstGeom>
          <a:noFill/>
          <a:ln>
            <a:noFill/>
          </a:ln>
        </p:spPr>
      </p:pic>
      <p:sp>
        <p:nvSpPr>
          <p:cNvPr id="4" name="TextBox 3"/>
          <p:cNvSpPr txBox="1"/>
          <p:nvPr/>
        </p:nvSpPr>
        <p:spPr>
          <a:xfrm>
            <a:off x="2216150" y="525781"/>
            <a:ext cx="4711700" cy="523220"/>
          </a:xfrm>
          <a:prstGeom prst="rect">
            <a:avLst/>
          </a:prstGeom>
          <a:noFill/>
        </p:spPr>
        <p:txBody>
          <a:bodyPr wrap="square" rtlCol="0">
            <a:spAutoFit/>
          </a:bodyPr>
          <a:lstStyle/>
          <a:p>
            <a:pPr algn="ctr"/>
            <a:r>
              <a:rPr lang="en-US" sz="2800" b="1" dirty="0" smtClean="0"/>
              <a:t>Meet your </a:t>
            </a:r>
            <a:r>
              <a:rPr lang="en-US" sz="2800" b="1" dirty="0" err="1" smtClean="0"/>
              <a:t>Reuleaux</a:t>
            </a:r>
            <a:r>
              <a:rPr lang="en-US" sz="2800" b="1" dirty="0" smtClean="0"/>
              <a:t> Bicycle</a:t>
            </a:r>
            <a:endParaRPr lang="en-US" sz="2800" b="1" dirty="0"/>
          </a:p>
        </p:txBody>
      </p:sp>
      <p:sp>
        <p:nvSpPr>
          <p:cNvPr id="5" name="TextBox 4"/>
          <p:cNvSpPr txBox="1"/>
          <p:nvPr/>
        </p:nvSpPr>
        <p:spPr>
          <a:xfrm>
            <a:off x="1358900" y="4292600"/>
            <a:ext cx="6616700" cy="1569660"/>
          </a:xfrm>
          <a:prstGeom prst="rect">
            <a:avLst/>
          </a:prstGeom>
          <a:noFill/>
        </p:spPr>
        <p:txBody>
          <a:bodyPr wrap="square" rtlCol="0">
            <a:spAutoFit/>
          </a:bodyPr>
          <a:lstStyle/>
          <a:p>
            <a:r>
              <a:rPr lang="en-US" sz="2400" b="1" dirty="0" smtClean="0"/>
              <a:t>Rear wheel is a </a:t>
            </a:r>
            <a:r>
              <a:rPr lang="en-US" sz="2400" b="1" dirty="0" err="1" smtClean="0"/>
              <a:t>Reuleaux</a:t>
            </a:r>
            <a:r>
              <a:rPr lang="en-US" sz="2400" b="1" dirty="0" smtClean="0"/>
              <a:t> triangle; front wheel is a </a:t>
            </a:r>
            <a:r>
              <a:rPr lang="en-US" sz="2400" b="1" dirty="0" err="1" smtClean="0"/>
              <a:t>Reuleaux</a:t>
            </a:r>
            <a:r>
              <a:rPr lang="en-US" sz="2400" b="1" dirty="0" smtClean="0"/>
              <a:t> pentagon.  Both wheels have constant width.  Guan </a:t>
            </a:r>
            <a:r>
              <a:rPr lang="en-US" sz="2400" b="1" dirty="0" err="1" smtClean="0"/>
              <a:t>Baihua</a:t>
            </a:r>
            <a:r>
              <a:rPr lang="en-US" sz="2400" b="1" dirty="0" smtClean="0"/>
              <a:t> built one in 2009.  </a:t>
            </a:r>
            <a:r>
              <a:rPr lang="en-US" sz="2400" b="1" i="1" dirty="0" smtClean="0"/>
              <a:t>Reinvention of the wheel?</a:t>
            </a:r>
            <a:endParaRPr lang="en-US" sz="2400" b="1" i="1" dirty="0"/>
          </a:p>
        </p:txBody>
      </p:sp>
    </p:spTree>
    <p:extLst>
      <p:ext uri="{BB962C8B-B14F-4D97-AF65-F5344CB8AC3E}">
        <p14:creationId xmlns:p14="http://schemas.microsoft.com/office/powerpoint/2010/main" val="2982612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36</a:t>
            </a:fld>
            <a:endParaRPr lang="en-US"/>
          </a:p>
        </p:txBody>
      </p:sp>
      <p:pic>
        <p:nvPicPr>
          <p:cNvPr id="3" name="Picture 2">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20000" cy="5359400"/>
          </a:xfrm>
          <a:prstGeom prst="rect">
            <a:avLst/>
          </a:prstGeom>
          <a:noFill/>
          <a:ln>
            <a:noFill/>
          </a:ln>
        </p:spPr>
      </p:pic>
      <p:sp>
        <p:nvSpPr>
          <p:cNvPr id="5" name="TextBox 4"/>
          <p:cNvSpPr txBox="1"/>
          <p:nvPr/>
        </p:nvSpPr>
        <p:spPr>
          <a:xfrm>
            <a:off x="1473200" y="241300"/>
            <a:ext cx="6197600" cy="523220"/>
          </a:xfrm>
          <a:prstGeom prst="rect">
            <a:avLst/>
          </a:prstGeom>
          <a:noFill/>
        </p:spPr>
        <p:txBody>
          <a:bodyPr wrap="square" rtlCol="0">
            <a:spAutoFit/>
          </a:bodyPr>
          <a:lstStyle/>
          <a:p>
            <a:pPr algn="ctr"/>
            <a:r>
              <a:rPr lang="en-US" sz="2800" b="1" dirty="0" err="1"/>
              <a:t>Baihu’s</a:t>
            </a:r>
            <a:r>
              <a:rPr lang="en-US" sz="2800" b="1" dirty="0"/>
              <a:t> </a:t>
            </a:r>
            <a:r>
              <a:rPr lang="en-US" sz="2800" b="1" dirty="0" smtClean="0"/>
              <a:t>Bicycle</a:t>
            </a:r>
            <a:endParaRPr lang="en-US" sz="2800" b="1" dirty="0"/>
          </a:p>
        </p:txBody>
      </p:sp>
    </p:spTree>
    <p:extLst>
      <p:ext uri="{BB962C8B-B14F-4D97-AF65-F5344CB8AC3E}">
        <p14:creationId xmlns:p14="http://schemas.microsoft.com/office/powerpoint/2010/main" val="16657574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37</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209433323"/>
              </p:ext>
            </p:extLst>
          </p:nvPr>
        </p:nvGraphicFramePr>
        <p:xfrm>
          <a:off x="228600" y="508000"/>
          <a:ext cx="8686800" cy="5842000"/>
        </p:xfrm>
        <a:graphic>
          <a:graphicData uri="http://schemas.openxmlformats.org/presentationml/2006/ole">
            <mc:AlternateContent xmlns:mc="http://schemas.openxmlformats.org/markup-compatibility/2006">
              <mc:Choice xmlns:v="urn:schemas-microsoft-com:vml" Requires="v">
                <p:oleObj spid="_x0000_s4570" name="Document" r:id="rId4" imgW="8686800" imgH="5842000" progId="Word.Document.12">
                  <p:embed/>
                </p:oleObj>
              </mc:Choice>
              <mc:Fallback>
                <p:oleObj name="Document" r:id="rId4" imgW="8686800" imgH="5842000" progId="Word.Document.12">
                  <p:embed/>
                  <p:pic>
                    <p:nvPicPr>
                      <p:cNvPr id="0" name=""/>
                      <p:cNvPicPr/>
                      <p:nvPr/>
                    </p:nvPicPr>
                    <p:blipFill>
                      <a:blip r:embed="rId5"/>
                      <a:stretch>
                        <a:fillRect/>
                      </a:stretch>
                    </p:blipFill>
                    <p:spPr>
                      <a:xfrm>
                        <a:off x="228600" y="508000"/>
                        <a:ext cx="8686800" cy="5842000"/>
                      </a:xfrm>
                      <a:prstGeom prst="rect">
                        <a:avLst/>
                      </a:prstGeom>
                    </p:spPr>
                  </p:pic>
                </p:oleObj>
              </mc:Fallback>
            </mc:AlternateContent>
          </a:graphicData>
        </a:graphic>
      </p:graphicFrame>
      <p:sp>
        <p:nvSpPr>
          <p:cNvPr id="4" name="TextBox 3"/>
          <p:cNvSpPr txBox="1"/>
          <p:nvPr/>
        </p:nvSpPr>
        <p:spPr>
          <a:xfrm>
            <a:off x="1828800" y="6070600"/>
            <a:ext cx="431053" cy="369332"/>
          </a:xfrm>
          <a:prstGeom prst="rect">
            <a:avLst/>
          </a:prstGeom>
          <a:noFill/>
        </p:spPr>
        <p:txBody>
          <a:bodyPr wrap="none" rtlCol="0">
            <a:spAutoFit/>
          </a:bodyPr>
          <a:lstStyle/>
          <a:p>
            <a:r>
              <a:rPr lang="en-US" dirty="0" smtClean="0">
                <a:latin typeface="Wingdings"/>
                <a:ea typeface="Wingdings"/>
                <a:cs typeface="Wingdings"/>
                <a:sym typeface="Wingdings"/>
              </a:rPr>
              <a:t></a:t>
            </a:r>
            <a:endParaRPr lang="en-US" dirty="0"/>
          </a:p>
        </p:txBody>
      </p:sp>
      <p:sp>
        <p:nvSpPr>
          <p:cNvPr id="5" name="TextBox 4"/>
          <p:cNvSpPr txBox="1"/>
          <p:nvPr/>
        </p:nvSpPr>
        <p:spPr>
          <a:xfrm>
            <a:off x="228600" y="596900"/>
            <a:ext cx="3187700" cy="461665"/>
          </a:xfrm>
          <a:prstGeom prst="rect">
            <a:avLst/>
          </a:prstGeom>
          <a:noFill/>
        </p:spPr>
        <p:txBody>
          <a:bodyPr wrap="square" rtlCol="0">
            <a:spAutoFit/>
          </a:bodyPr>
          <a:lstStyle/>
          <a:p>
            <a:pPr algn="ctr"/>
            <a:r>
              <a:rPr lang="en-US" sz="2400" b="1" dirty="0" smtClean="0"/>
              <a:t>A practical example?</a:t>
            </a:r>
            <a:endParaRPr lang="en-US" sz="2400" b="1" dirty="0"/>
          </a:p>
        </p:txBody>
      </p:sp>
      <p:sp>
        <p:nvSpPr>
          <p:cNvPr id="6" name="TextBox 5"/>
          <p:cNvSpPr txBox="1"/>
          <p:nvPr/>
        </p:nvSpPr>
        <p:spPr>
          <a:xfrm>
            <a:off x="5829300" y="4572000"/>
            <a:ext cx="3086100" cy="646331"/>
          </a:xfrm>
          <a:prstGeom prst="rect">
            <a:avLst/>
          </a:prstGeom>
          <a:noFill/>
        </p:spPr>
        <p:txBody>
          <a:bodyPr wrap="square" rtlCol="0">
            <a:spAutoFit/>
          </a:bodyPr>
          <a:lstStyle/>
          <a:p>
            <a:r>
              <a:rPr lang="en-US" b="1" dirty="0" smtClean="0"/>
              <a:t>Constant-diameter objects do not “fall through”.</a:t>
            </a:r>
            <a:endParaRPr lang="en-US" b="1" dirty="0"/>
          </a:p>
        </p:txBody>
      </p:sp>
    </p:spTree>
    <p:extLst>
      <p:ext uri="{BB962C8B-B14F-4D97-AF65-F5344CB8AC3E}">
        <p14:creationId xmlns:p14="http://schemas.microsoft.com/office/powerpoint/2010/main" val="4173262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38</a:t>
            </a:fld>
            <a:endParaRPr lang="en-US"/>
          </a:p>
        </p:txBody>
      </p:sp>
      <p:pic>
        <p:nvPicPr>
          <p:cNvPr id="10" name="Picture 9"/>
          <p:cNvPicPr>
            <a:picLocks noChangeAspect="1"/>
          </p:cNvPicPr>
          <p:nvPr/>
        </p:nvPicPr>
        <p:blipFill>
          <a:blip r:embed="rId2"/>
          <a:stretch>
            <a:fillRect/>
          </a:stretch>
        </p:blipFill>
        <p:spPr>
          <a:xfrm>
            <a:off x="1371600" y="1516062"/>
            <a:ext cx="6400800" cy="4800600"/>
          </a:xfrm>
          <a:prstGeom prst="rect">
            <a:avLst/>
          </a:prstGeom>
        </p:spPr>
      </p:pic>
      <p:sp>
        <p:nvSpPr>
          <p:cNvPr id="3" name="TextBox 2"/>
          <p:cNvSpPr txBox="1"/>
          <p:nvPr/>
        </p:nvSpPr>
        <p:spPr>
          <a:xfrm>
            <a:off x="184150" y="546101"/>
            <a:ext cx="8775700" cy="707886"/>
          </a:xfrm>
          <a:prstGeom prst="rect">
            <a:avLst/>
          </a:prstGeom>
          <a:noFill/>
        </p:spPr>
        <p:txBody>
          <a:bodyPr wrap="square" rtlCol="0">
            <a:spAutoFit/>
          </a:bodyPr>
          <a:lstStyle/>
          <a:p>
            <a:r>
              <a:rPr lang="en-US" sz="2000" b="1" dirty="0" smtClean="0"/>
              <a:t>The board on top moves smoothly, but a </a:t>
            </a:r>
            <a:r>
              <a:rPr lang="en-US" sz="2000" b="1" dirty="0" err="1" smtClean="0"/>
              <a:t>Reuleaux</a:t>
            </a:r>
            <a:r>
              <a:rPr lang="en-US" sz="2000" b="1" dirty="0" smtClean="0"/>
              <a:t> wheel does not yield a smooth ride; the axle moves up and down three times per revolution.</a:t>
            </a:r>
            <a:endParaRPr lang="en-US" sz="2000" b="1" dirty="0"/>
          </a:p>
        </p:txBody>
      </p:sp>
    </p:spTree>
    <p:extLst>
      <p:ext uri="{BB962C8B-B14F-4D97-AF65-F5344CB8AC3E}">
        <p14:creationId xmlns:p14="http://schemas.microsoft.com/office/powerpoint/2010/main" val="345663769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39</a:t>
            </a:fld>
            <a:endParaRPr lang="en-US"/>
          </a:p>
        </p:txBody>
      </p:sp>
      <p:sp>
        <p:nvSpPr>
          <p:cNvPr id="3" name="TextBox 2"/>
          <p:cNvSpPr txBox="1"/>
          <p:nvPr/>
        </p:nvSpPr>
        <p:spPr>
          <a:xfrm>
            <a:off x="673100" y="787400"/>
            <a:ext cx="7861300" cy="523220"/>
          </a:xfrm>
          <a:prstGeom prst="rect">
            <a:avLst/>
          </a:prstGeom>
          <a:noFill/>
        </p:spPr>
        <p:txBody>
          <a:bodyPr wrap="square" rtlCol="0">
            <a:spAutoFit/>
          </a:bodyPr>
          <a:lstStyle/>
          <a:p>
            <a:pPr algn="ctr"/>
            <a:r>
              <a:rPr lang="en-US" sz="2800" b="1" dirty="0" smtClean="0"/>
              <a:t>Other applications exist</a:t>
            </a:r>
            <a:endParaRPr lang="en-US" sz="2800" b="1" dirty="0"/>
          </a:p>
        </p:txBody>
      </p:sp>
      <p:sp>
        <p:nvSpPr>
          <p:cNvPr id="4" name="TextBox 3"/>
          <p:cNvSpPr txBox="1"/>
          <p:nvPr/>
        </p:nvSpPr>
        <p:spPr>
          <a:xfrm>
            <a:off x="307975" y="2243455"/>
            <a:ext cx="8528050" cy="2954655"/>
          </a:xfrm>
          <a:prstGeom prst="rect">
            <a:avLst/>
          </a:prstGeom>
          <a:noFill/>
        </p:spPr>
        <p:txBody>
          <a:bodyPr wrap="square" rtlCol="0">
            <a:spAutoFit/>
          </a:bodyPr>
          <a:lstStyle/>
          <a:p>
            <a:pPr algn="ctr">
              <a:lnSpc>
                <a:spcPct val="130000"/>
              </a:lnSpc>
            </a:pPr>
            <a:r>
              <a:rPr lang="en-US" sz="2400" b="1" dirty="0" smtClean="0"/>
              <a:t>My kitchen blender</a:t>
            </a:r>
          </a:p>
          <a:p>
            <a:pPr algn="ctr">
              <a:lnSpc>
                <a:spcPct val="130000"/>
              </a:lnSpc>
            </a:pPr>
            <a:r>
              <a:rPr lang="en-US" sz="2400" b="1" dirty="0" smtClean="0"/>
              <a:t>Cathedral window: Church of Our Lady Bruges in Brussels</a:t>
            </a:r>
          </a:p>
          <a:p>
            <a:pPr algn="ctr">
              <a:lnSpc>
                <a:spcPct val="130000"/>
              </a:lnSpc>
            </a:pPr>
            <a:r>
              <a:rPr lang="en-US" sz="2400" b="1" dirty="0" smtClean="0"/>
              <a:t>Certain film projectors</a:t>
            </a:r>
          </a:p>
          <a:p>
            <a:pPr algn="ctr">
              <a:lnSpc>
                <a:spcPct val="130000"/>
              </a:lnSpc>
            </a:pPr>
            <a:r>
              <a:rPr lang="en-US" sz="2400" b="1" dirty="0" err="1" smtClean="0"/>
              <a:t>Köintriangle</a:t>
            </a:r>
            <a:r>
              <a:rPr lang="en-US" sz="2400" b="1" dirty="0" smtClean="0"/>
              <a:t> high-rise in Cologne</a:t>
            </a:r>
          </a:p>
          <a:p>
            <a:pPr algn="ctr">
              <a:lnSpc>
                <a:spcPct val="130000"/>
              </a:lnSpc>
            </a:pPr>
            <a:r>
              <a:rPr lang="en-US" sz="2400" b="1" dirty="0"/>
              <a:t>G</a:t>
            </a:r>
            <a:r>
              <a:rPr lang="en-US" sz="2400" b="1" dirty="0" smtClean="0"/>
              <a:t>uitar picks</a:t>
            </a:r>
          </a:p>
          <a:p>
            <a:pPr algn="ctr">
              <a:lnSpc>
                <a:spcPct val="130000"/>
              </a:lnSpc>
            </a:pPr>
            <a:r>
              <a:rPr lang="en-US" sz="2400" b="1" dirty="0" smtClean="0"/>
              <a:t>Watts Drill Bit</a:t>
            </a:r>
            <a:endParaRPr lang="en-US" sz="2400" b="1" dirty="0"/>
          </a:p>
        </p:txBody>
      </p:sp>
    </p:spTree>
    <p:extLst>
      <p:ext uri="{BB962C8B-B14F-4D97-AF65-F5344CB8AC3E}">
        <p14:creationId xmlns:p14="http://schemas.microsoft.com/office/powerpoint/2010/main" val="1835532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542"/>
            <a:ext cx="8229600" cy="1143000"/>
          </a:xfrm>
        </p:spPr>
        <p:txBody>
          <a:bodyPr>
            <a:noAutofit/>
          </a:bodyPr>
          <a:lstStyle/>
          <a:p>
            <a:r>
              <a:rPr lang="en-US" sz="3600" b="1" dirty="0" smtClean="0"/>
              <a:t>You are in </a:t>
            </a:r>
            <a:r>
              <a:rPr lang="en-US" sz="3200" b="1" dirty="0" smtClean="0"/>
              <a:t>Ancient</a:t>
            </a:r>
            <a:r>
              <a:rPr lang="en-US" sz="3600" b="1" dirty="0" smtClean="0"/>
              <a:t> Egypt</a:t>
            </a:r>
            <a:br>
              <a:rPr lang="en-US" sz="3600" b="1" dirty="0" smtClean="0"/>
            </a:br>
            <a:r>
              <a:rPr lang="en-US" sz="3600" b="1" dirty="0" smtClean="0"/>
              <a:t> circa 3100 BCE </a:t>
            </a:r>
            <a:endParaRPr lang="en-US" sz="3600" b="1" dirty="0"/>
          </a:p>
        </p:txBody>
      </p:sp>
      <p:sp>
        <p:nvSpPr>
          <p:cNvPr id="4" name="Slide Number Placeholder 3"/>
          <p:cNvSpPr>
            <a:spLocks noGrp="1"/>
          </p:cNvSpPr>
          <p:nvPr>
            <p:ph type="sldNum" sz="quarter" idx="12"/>
          </p:nvPr>
        </p:nvSpPr>
        <p:spPr/>
        <p:txBody>
          <a:bodyPr/>
          <a:lstStyle/>
          <a:p>
            <a:fld id="{9376C632-22A3-094E-9097-F3E297A2CAC0}" type="slidenum">
              <a:rPr lang="en-US" smtClean="0"/>
              <a:t>4</a:t>
            </a:fld>
            <a:endParaRPr lang="en-US"/>
          </a:p>
        </p:txBody>
      </p:sp>
    </p:spTree>
    <p:extLst>
      <p:ext uri="{BB962C8B-B14F-4D97-AF65-F5344CB8AC3E}">
        <p14:creationId xmlns:p14="http://schemas.microsoft.com/office/powerpoint/2010/main" val="272421194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40</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449705" y="728663"/>
            <a:ext cx="5406390" cy="5908675"/>
          </a:xfrm>
          <a:prstGeom prst="rect">
            <a:avLst/>
          </a:prstGeom>
          <a:noFill/>
          <a:ln>
            <a:noFill/>
          </a:ln>
        </p:spPr>
      </p:pic>
      <p:sp>
        <p:nvSpPr>
          <p:cNvPr id="4" name="TextBox 3"/>
          <p:cNvSpPr txBox="1"/>
          <p:nvPr/>
        </p:nvSpPr>
        <p:spPr>
          <a:xfrm>
            <a:off x="889000" y="271781"/>
            <a:ext cx="7531100" cy="523220"/>
          </a:xfrm>
          <a:prstGeom prst="rect">
            <a:avLst/>
          </a:prstGeom>
          <a:noFill/>
        </p:spPr>
        <p:txBody>
          <a:bodyPr wrap="square" rtlCol="0">
            <a:spAutoFit/>
          </a:bodyPr>
          <a:lstStyle/>
          <a:p>
            <a:pPr algn="ctr"/>
            <a:r>
              <a:rPr lang="en-US" sz="2800" b="1" dirty="0" smtClean="0"/>
              <a:t>“Almost” Square Hole</a:t>
            </a:r>
            <a:endParaRPr lang="en-US" sz="2800" b="1" dirty="0"/>
          </a:p>
        </p:txBody>
      </p:sp>
      <p:sp>
        <p:nvSpPr>
          <p:cNvPr id="5" name="TextBox 4"/>
          <p:cNvSpPr txBox="1"/>
          <p:nvPr/>
        </p:nvSpPr>
        <p:spPr>
          <a:xfrm>
            <a:off x="4546600" y="3543300"/>
            <a:ext cx="482600" cy="369332"/>
          </a:xfrm>
          <a:prstGeom prst="rect">
            <a:avLst/>
          </a:prstGeom>
          <a:noFill/>
        </p:spPr>
        <p:txBody>
          <a:bodyPr wrap="square" rtlCol="0">
            <a:spAutoFit/>
          </a:bodyPr>
          <a:lstStyle/>
          <a:p>
            <a:r>
              <a:rPr lang="en-US" dirty="0" smtClean="0">
                <a:latin typeface="Wingdings"/>
                <a:ea typeface="Wingdings"/>
                <a:cs typeface="Wingdings"/>
                <a:sym typeface="Wingdings"/>
              </a:rPr>
              <a:t></a:t>
            </a:r>
            <a:endParaRPr lang="en-US" dirty="0"/>
          </a:p>
        </p:txBody>
      </p:sp>
      <p:sp>
        <p:nvSpPr>
          <p:cNvPr id="6" name="TextBox 5"/>
          <p:cNvSpPr txBox="1"/>
          <p:nvPr/>
        </p:nvSpPr>
        <p:spPr>
          <a:xfrm>
            <a:off x="7010400" y="2921000"/>
            <a:ext cx="1993900" cy="1754327"/>
          </a:xfrm>
          <a:prstGeom prst="rect">
            <a:avLst/>
          </a:prstGeom>
          <a:noFill/>
        </p:spPr>
        <p:txBody>
          <a:bodyPr wrap="square" rtlCol="0">
            <a:spAutoFit/>
          </a:bodyPr>
          <a:lstStyle/>
          <a:p>
            <a:pPr algn="ctr"/>
            <a:r>
              <a:rPr lang="en-US" b="1" dirty="0" smtClean="0"/>
              <a:t>The center appears to move in a circle, but each quadrant is the lobe of an ellipse.</a:t>
            </a:r>
            <a:endParaRPr lang="en-US" b="1" dirty="0"/>
          </a:p>
        </p:txBody>
      </p:sp>
    </p:spTree>
    <p:extLst>
      <p:ext uri="{BB962C8B-B14F-4D97-AF65-F5344CB8AC3E}">
        <p14:creationId xmlns:p14="http://schemas.microsoft.com/office/powerpoint/2010/main" val="157418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41</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908300" y="1828800"/>
            <a:ext cx="3327400" cy="3200400"/>
          </a:xfrm>
          <a:prstGeom prst="rect">
            <a:avLst/>
          </a:prstGeom>
          <a:noFill/>
          <a:ln>
            <a:noFill/>
          </a:ln>
        </p:spPr>
      </p:pic>
    </p:spTree>
    <p:extLst>
      <p:ext uri="{BB962C8B-B14F-4D97-AF65-F5344CB8AC3E}">
        <p14:creationId xmlns:p14="http://schemas.microsoft.com/office/powerpoint/2010/main" val="35627600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42</a:t>
            </a:fld>
            <a:endParaRPr lang="en-US"/>
          </a:p>
        </p:txBody>
      </p:sp>
      <p:sp>
        <p:nvSpPr>
          <p:cNvPr id="3" name="TextBox 2"/>
          <p:cNvSpPr txBox="1"/>
          <p:nvPr/>
        </p:nvSpPr>
        <p:spPr>
          <a:xfrm>
            <a:off x="1574800" y="508000"/>
            <a:ext cx="5994400" cy="523220"/>
          </a:xfrm>
          <a:prstGeom prst="rect">
            <a:avLst/>
          </a:prstGeom>
          <a:noFill/>
        </p:spPr>
        <p:txBody>
          <a:bodyPr wrap="square" rtlCol="0">
            <a:spAutoFit/>
          </a:bodyPr>
          <a:lstStyle/>
          <a:p>
            <a:pPr algn="ctr"/>
            <a:r>
              <a:rPr lang="en-US" sz="2800" b="1" dirty="0" smtClean="0"/>
              <a:t>The Wheel and Axle</a:t>
            </a:r>
            <a:endParaRPr lang="en-US" sz="2800" b="1" dirty="0"/>
          </a:p>
        </p:txBody>
      </p:sp>
      <p:sp>
        <p:nvSpPr>
          <p:cNvPr id="4" name="TextBox 3"/>
          <p:cNvSpPr txBox="1"/>
          <p:nvPr/>
        </p:nvSpPr>
        <p:spPr>
          <a:xfrm>
            <a:off x="285750" y="1676400"/>
            <a:ext cx="8572500" cy="400110"/>
          </a:xfrm>
          <a:prstGeom prst="rect">
            <a:avLst/>
          </a:prstGeom>
          <a:noFill/>
        </p:spPr>
        <p:txBody>
          <a:bodyPr wrap="square" rtlCol="0">
            <a:spAutoFit/>
          </a:bodyPr>
          <a:lstStyle/>
          <a:p>
            <a:pPr algn="ctr"/>
            <a:r>
              <a:rPr lang="en-US" sz="2000" b="1" dirty="0" smtClean="0"/>
              <a:t>Evidence of the earliest: (5100-5350) years old; found in Slovenia in 2002.</a:t>
            </a:r>
            <a:endParaRPr lang="en-US" sz="2000" b="1" dirty="0"/>
          </a:p>
        </p:txBody>
      </p:sp>
      <p:sp>
        <p:nvSpPr>
          <p:cNvPr id="5" name="TextBox 4"/>
          <p:cNvSpPr txBox="1"/>
          <p:nvPr/>
        </p:nvSpPr>
        <p:spPr>
          <a:xfrm>
            <a:off x="393700" y="2463801"/>
            <a:ext cx="8356600" cy="2795637"/>
          </a:xfrm>
          <a:prstGeom prst="rect">
            <a:avLst/>
          </a:prstGeom>
          <a:noFill/>
        </p:spPr>
        <p:txBody>
          <a:bodyPr wrap="square" rtlCol="0">
            <a:spAutoFit/>
          </a:bodyPr>
          <a:lstStyle/>
          <a:p>
            <a:pPr algn="ctr">
              <a:lnSpc>
                <a:spcPct val="110000"/>
              </a:lnSpc>
            </a:pPr>
            <a:r>
              <a:rPr lang="en-US" sz="2000" b="1" dirty="0" smtClean="0"/>
              <a:t>Have you ever visited the Ancient </a:t>
            </a:r>
            <a:r>
              <a:rPr lang="en-US" sz="2000" b="1" dirty="0" err="1" smtClean="0"/>
              <a:t>Puebloan</a:t>
            </a:r>
            <a:r>
              <a:rPr lang="en-US" sz="2000" b="1" dirty="0" smtClean="0"/>
              <a:t> sites in the </a:t>
            </a:r>
          </a:p>
          <a:p>
            <a:pPr algn="ctr">
              <a:lnSpc>
                <a:spcPct val="110000"/>
              </a:lnSpc>
            </a:pPr>
            <a:r>
              <a:rPr lang="en-US" sz="2000" b="1" dirty="0" smtClean="0"/>
              <a:t>Four Corners area of the United States?</a:t>
            </a:r>
          </a:p>
          <a:p>
            <a:pPr algn="ctr">
              <a:lnSpc>
                <a:spcPct val="110000"/>
              </a:lnSpc>
            </a:pPr>
            <a:endParaRPr lang="en-US" sz="2000" b="1" dirty="0"/>
          </a:p>
          <a:p>
            <a:pPr algn="ctr">
              <a:lnSpc>
                <a:spcPct val="110000"/>
              </a:lnSpc>
            </a:pPr>
            <a:r>
              <a:rPr lang="en-US" sz="2000" b="1" dirty="0" smtClean="0"/>
              <a:t>Occupied until about 1200 CE.</a:t>
            </a:r>
          </a:p>
          <a:p>
            <a:pPr algn="ctr">
              <a:lnSpc>
                <a:spcPct val="110000"/>
              </a:lnSpc>
            </a:pPr>
            <a:endParaRPr lang="en-US" sz="2000" b="1" dirty="0"/>
          </a:p>
          <a:p>
            <a:pPr algn="ctr">
              <a:lnSpc>
                <a:spcPct val="110000"/>
              </a:lnSpc>
            </a:pPr>
            <a:r>
              <a:rPr lang="en-US" sz="2000" b="1" dirty="0" smtClean="0"/>
              <a:t>No evidence of wheel and axle application.</a:t>
            </a:r>
          </a:p>
          <a:p>
            <a:pPr algn="ctr">
              <a:lnSpc>
                <a:spcPct val="110000"/>
              </a:lnSpc>
            </a:pPr>
            <a:endParaRPr lang="en-US" sz="2000" b="1" dirty="0"/>
          </a:p>
          <a:p>
            <a:pPr algn="ctr">
              <a:lnSpc>
                <a:spcPct val="110000"/>
              </a:lnSpc>
            </a:pPr>
            <a:r>
              <a:rPr lang="en-US" sz="2000" b="1" dirty="0" smtClean="0"/>
              <a:t>No </a:t>
            </a:r>
            <a:r>
              <a:rPr lang="en-US" sz="2000" b="1" dirty="0"/>
              <a:t>e</a:t>
            </a:r>
            <a:r>
              <a:rPr lang="en-US" sz="2000" b="1" dirty="0" smtClean="0"/>
              <a:t>vidence of the arch.</a:t>
            </a:r>
            <a:endParaRPr lang="en-US" sz="2000" b="1" dirty="0"/>
          </a:p>
        </p:txBody>
      </p:sp>
    </p:spTree>
    <p:extLst>
      <p:ext uri="{BB962C8B-B14F-4D97-AF65-F5344CB8AC3E}">
        <p14:creationId xmlns:p14="http://schemas.microsoft.com/office/powerpoint/2010/main" val="4293776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5961-w Pueblo Boni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2" y="1134562"/>
            <a:ext cx="8686796" cy="4309477"/>
          </a:xfrm>
          <a:prstGeom prst="rect">
            <a:avLst/>
          </a:prstGeom>
        </p:spPr>
      </p:pic>
      <p:sp>
        <p:nvSpPr>
          <p:cNvPr id="3" name="TextBox 2"/>
          <p:cNvSpPr txBox="1"/>
          <p:nvPr/>
        </p:nvSpPr>
        <p:spPr>
          <a:xfrm>
            <a:off x="1720850" y="393700"/>
            <a:ext cx="5702300" cy="523220"/>
          </a:xfrm>
          <a:prstGeom prst="rect">
            <a:avLst/>
          </a:prstGeom>
          <a:noFill/>
        </p:spPr>
        <p:txBody>
          <a:bodyPr wrap="square" rtlCol="0">
            <a:spAutoFit/>
          </a:bodyPr>
          <a:lstStyle/>
          <a:p>
            <a:pPr algn="ctr"/>
            <a:r>
              <a:rPr lang="en-US" sz="2800" b="1" dirty="0" smtClean="0"/>
              <a:t>Pueblo Bonito; Chaco Canyon</a:t>
            </a:r>
            <a:endParaRPr lang="en-US" sz="2800" b="1" dirty="0"/>
          </a:p>
        </p:txBody>
      </p:sp>
      <p:sp>
        <p:nvSpPr>
          <p:cNvPr id="4" name="TextBox 3"/>
          <p:cNvSpPr txBox="1"/>
          <p:nvPr/>
        </p:nvSpPr>
        <p:spPr>
          <a:xfrm>
            <a:off x="965200" y="5727700"/>
            <a:ext cx="7213600" cy="400110"/>
          </a:xfrm>
          <a:prstGeom prst="rect">
            <a:avLst/>
          </a:prstGeom>
          <a:noFill/>
        </p:spPr>
        <p:txBody>
          <a:bodyPr wrap="square" rtlCol="0">
            <a:spAutoFit/>
          </a:bodyPr>
          <a:lstStyle/>
          <a:p>
            <a:pPr algn="ctr"/>
            <a:r>
              <a:rPr lang="en-US" sz="2000" b="1" dirty="0" smtClean="0"/>
              <a:t>Clear that the Anasazi could construct and use circles</a:t>
            </a:r>
            <a:endParaRPr lang="en-US" sz="2000" b="1" dirty="0"/>
          </a:p>
        </p:txBody>
      </p:sp>
    </p:spTree>
    <p:extLst>
      <p:ext uri="{BB962C8B-B14F-4D97-AF65-F5344CB8AC3E}">
        <p14:creationId xmlns:p14="http://schemas.microsoft.com/office/powerpoint/2010/main" val="3249407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7801" y="711217"/>
            <a:ext cx="8028399" cy="6021291"/>
          </a:xfrm>
          <a:prstGeom prst="rect">
            <a:avLst/>
          </a:prstGeom>
        </p:spPr>
      </p:pic>
      <p:sp>
        <p:nvSpPr>
          <p:cNvPr id="4" name="TextBox 3"/>
          <p:cNvSpPr txBox="1"/>
          <p:nvPr/>
        </p:nvSpPr>
        <p:spPr>
          <a:xfrm>
            <a:off x="1377950" y="177800"/>
            <a:ext cx="6388100" cy="400110"/>
          </a:xfrm>
          <a:prstGeom prst="rect">
            <a:avLst/>
          </a:prstGeom>
          <a:noFill/>
        </p:spPr>
        <p:txBody>
          <a:bodyPr wrap="square" rtlCol="0">
            <a:spAutoFit/>
          </a:bodyPr>
          <a:lstStyle/>
          <a:p>
            <a:pPr algn="ctr"/>
            <a:r>
              <a:rPr lang="en-US" sz="2000" b="1" dirty="0" smtClean="0"/>
              <a:t>Great Kiva of </a:t>
            </a:r>
            <a:r>
              <a:rPr lang="en-US" sz="2000" b="1" dirty="0" err="1" smtClean="0"/>
              <a:t>Chetro</a:t>
            </a:r>
            <a:r>
              <a:rPr lang="en-US" sz="2000" b="1" dirty="0" smtClean="0"/>
              <a:t> </a:t>
            </a:r>
            <a:r>
              <a:rPr lang="en-US" sz="2000" b="1" dirty="0" err="1" smtClean="0"/>
              <a:t>Ketl</a:t>
            </a:r>
            <a:r>
              <a:rPr lang="en-US" sz="2000" b="1" dirty="0"/>
              <a:t>;</a:t>
            </a:r>
            <a:r>
              <a:rPr lang="en-US" sz="2000" b="1" dirty="0" smtClean="0"/>
              <a:t> Chaco Canyon</a:t>
            </a:r>
            <a:endParaRPr lang="en-US" sz="2000" b="1" dirty="0"/>
          </a:p>
        </p:txBody>
      </p:sp>
    </p:spTree>
    <p:extLst>
      <p:ext uri="{BB962C8B-B14F-4D97-AF65-F5344CB8AC3E}">
        <p14:creationId xmlns:p14="http://schemas.microsoft.com/office/powerpoint/2010/main" val="15054695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45</a:t>
            </a:fld>
            <a:endParaRPr lang="en-US"/>
          </a:p>
        </p:txBody>
      </p:sp>
      <p:sp>
        <p:nvSpPr>
          <p:cNvPr id="3" name="TextBox 2"/>
          <p:cNvSpPr txBox="1"/>
          <p:nvPr/>
        </p:nvSpPr>
        <p:spPr>
          <a:xfrm>
            <a:off x="863600" y="2300053"/>
            <a:ext cx="7823200" cy="1191095"/>
          </a:xfrm>
          <a:prstGeom prst="rect">
            <a:avLst/>
          </a:prstGeom>
          <a:noFill/>
        </p:spPr>
        <p:txBody>
          <a:bodyPr wrap="square" rtlCol="0">
            <a:spAutoFit/>
          </a:bodyPr>
          <a:lstStyle/>
          <a:p>
            <a:pPr algn="ctr">
              <a:lnSpc>
                <a:spcPct val="130000"/>
              </a:lnSpc>
            </a:pPr>
            <a:r>
              <a:rPr lang="en-US" sz="2800" b="1" dirty="0" smtClean="0"/>
              <a:t>Let’s leave applications and</a:t>
            </a:r>
          </a:p>
          <a:p>
            <a:pPr algn="ctr">
              <a:lnSpc>
                <a:spcPct val="130000"/>
              </a:lnSpc>
            </a:pPr>
            <a:r>
              <a:rPr lang="en-US" sz="2800" b="1" dirty="0" smtClean="0"/>
              <a:t> return to the mathematics of TAU </a:t>
            </a:r>
            <a:r>
              <a:rPr lang="en-US" sz="2800" b="1" dirty="0" err="1" smtClean="0"/>
              <a:t>vs</a:t>
            </a:r>
            <a:r>
              <a:rPr lang="en-US" sz="2800" b="1" dirty="0" smtClean="0"/>
              <a:t> PI</a:t>
            </a:r>
            <a:endParaRPr lang="en-US" sz="2800" b="1" dirty="0"/>
          </a:p>
        </p:txBody>
      </p:sp>
    </p:spTree>
    <p:extLst>
      <p:ext uri="{BB962C8B-B14F-4D97-AF65-F5344CB8AC3E}">
        <p14:creationId xmlns:p14="http://schemas.microsoft.com/office/powerpoint/2010/main" val="36866814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46</a:t>
            </a:fld>
            <a:endParaRPr lang="en-US"/>
          </a:p>
        </p:txBody>
      </p:sp>
      <p:sp>
        <p:nvSpPr>
          <p:cNvPr id="3" name="TextBox 2"/>
          <p:cNvSpPr txBox="1"/>
          <p:nvPr/>
        </p:nvSpPr>
        <p:spPr>
          <a:xfrm>
            <a:off x="771525" y="419100"/>
            <a:ext cx="7600950" cy="1015663"/>
          </a:xfrm>
          <a:prstGeom prst="rect">
            <a:avLst/>
          </a:prstGeom>
          <a:noFill/>
        </p:spPr>
        <p:txBody>
          <a:bodyPr wrap="square" rtlCol="0">
            <a:spAutoFit/>
          </a:bodyPr>
          <a:lstStyle/>
          <a:p>
            <a:pPr algn="ctr"/>
            <a:r>
              <a:rPr lang="en-US" sz="2800" b="1" dirty="0" smtClean="0"/>
              <a:t>Symbol</a:t>
            </a:r>
            <a:r>
              <a:rPr lang="en-US" sz="2800" b="1" i="1" dirty="0" smtClean="0"/>
              <a:t> </a:t>
            </a:r>
            <a:r>
              <a:rPr lang="en-US" sz="3200" b="1" i="1" dirty="0" smtClean="0"/>
              <a:t>2π</a:t>
            </a:r>
            <a:r>
              <a:rPr lang="en-US" sz="2800" b="1" i="1" dirty="0" smtClean="0"/>
              <a:t> </a:t>
            </a:r>
            <a:r>
              <a:rPr lang="en-US" sz="2800" b="1" dirty="0" smtClean="0"/>
              <a:t>(one full turn) occurs frequently in mathematics.</a:t>
            </a:r>
          </a:p>
        </p:txBody>
      </p:sp>
      <p:sp>
        <p:nvSpPr>
          <p:cNvPr id="4" name="TextBox 3"/>
          <p:cNvSpPr txBox="1"/>
          <p:nvPr/>
        </p:nvSpPr>
        <p:spPr>
          <a:xfrm>
            <a:off x="450850" y="2044700"/>
            <a:ext cx="8191500" cy="3908762"/>
          </a:xfrm>
          <a:prstGeom prst="rect">
            <a:avLst/>
          </a:prstGeom>
          <a:noFill/>
        </p:spPr>
        <p:txBody>
          <a:bodyPr wrap="square" rtlCol="0">
            <a:spAutoFit/>
          </a:bodyPr>
          <a:lstStyle/>
          <a:p>
            <a:pPr algn="ctr">
              <a:lnSpc>
                <a:spcPct val="120000"/>
              </a:lnSpc>
            </a:pPr>
            <a:r>
              <a:rPr lang="en-US" sz="2000" b="1" dirty="0" smtClean="0"/>
              <a:t>Integrals over all space in polar coordinates:</a:t>
            </a:r>
          </a:p>
          <a:p>
            <a:pPr algn="ctr">
              <a:lnSpc>
                <a:spcPct val="120000"/>
              </a:lnSpc>
            </a:pPr>
            <a:r>
              <a:rPr lang="en-US" sz="2000" b="1" dirty="0" smtClean="0"/>
              <a:t> upper limit of </a:t>
            </a:r>
            <a:r>
              <a:rPr lang="en-US" sz="2000" b="1" i="1" dirty="0" err="1" smtClean="0"/>
              <a:t>θ</a:t>
            </a:r>
            <a:r>
              <a:rPr lang="en-US" sz="2000" b="1" i="1" dirty="0" smtClean="0"/>
              <a:t>-</a:t>
            </a:r>
            <a:r>
              <a:rPr lang="en-US" sz="2000" b="1" dirty="0" smtClean="0"/>
              <a:t>integration is </a:t>
            </a:r>
            <a:r>
              <a:rPr lang="en-US" sz="2000" b="1" i="1" dirty="0" smtClean="0"/>
              <a:t>2π</a:t>
            </a:r>
          </a:p>
          <a:p>
            <a:pPr algn="ctr"/>
            <a:endParaRPr lang="en-US" sz="2000" b="1" i="1" dirty="0" smtClean="0"/>
          </a:p>
          <a:p>
            <a:pPr algn="ctr"/>
            <a:r>
              <a:rPr lang="en-US" sz="2000" b="1" dirty="0" smtClean="0"/>
              <a:t>Normal(</a:t>
            </a:r>
            <a:r>
              <a:rPr lang="en-US" sz="2000" b="1" dirty="0"/>
              <a:t>G</a:t>
            </a:r>
            <a:r>
              <a:rPr lang="en-US" sz="2000" b="1" dirty="0" smtClean="0"/>
              <a:t>aussian) probability density function</a:t>
            </a:r>
          </a:p>
          <a:p>
            <a:pPr algn="ctr"/>
            <a:endParaRPr lang="en-US" sz="2000" b="1" dirty="0"/>
          </a:p>
          <a:p>
            <a:pPr algn="ctr"/>
            <a:r>
              <a:rPr lang="en-US" sz="2000" b="1" dirty="0" smtClean="0"/>
              <a:t>Fourier Transform and its inverse</a:t>
            </a:r>
          </a:p>
          <a:p>
            <a:pPr algn="ctr"/>
            <a:endParaRPr lang="en-US" sz="2000" b="1" dirty="0"/>
          </a:p>
          <a:p>
            <a:pPr algn="ctr"/>
            <a:r>
              <a:rPr lang="en-US" sz="2000" b="1" dirty="0" smtClean="0"/>
              <a:t>Cauchy Integral Formula</a:t>
            </a:r>
          </a:p>
          <a:p>
            <a:pPr algn="ctr"/>
            <a:endParaRPr lang="en-US" sz="2000" b="1" dirty="0"/>
          </a:p>
          <a:p>
            <a:pPr algn="ctr"/>
            <a:r>
              <a:rPr lang="en-US" sz="2000" b="1" dirty="0" smtClean="0"/>
              <a:t>Riemann zeta function</a:t>
            </a:r>
          </a:p>
          <a:p>
            <a:pPr algn="ctr"/>
            <a:endParaRPr lang="en-US" sz="2000" b="1" dirty="0"/>
          </a:p>
          <a:p>
            <a:pPr algn="ctr"/>
            <a:r>
              <a:rPr lang="en-US" sz="2000" b="1" i="1" dirty="0" smtClean="0"/>
              <a:t>n</a:t>
            </a:r>
            <a:r>
              <a:rPr lang="en-US" sz="2000" b="1" dirty="0" smtClean="0"/>
              <a:t>th roots of unity</a:t>
            </a:r>
            <a:endParaRPr lang="en-US" sz="2000" b="1" dirty="0"/>
          </a:p>
        </p:txBody>
      </p:sp>
    </p:spTree>
    <p:extLst>
      <p:ext uri="{BB962C8B-B14F-4D97-AF65-F5344CB8AC3E}">
        <p14:creationId xmlns:p14="http://schemas.microsoft.com/office/powerpoint/2010/main" val="1191714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2800" b="1" dirty="0" smtClean="0"/>
              <a:t>But to be honest, I cherry picked.</a:t>
            </a:r>
            <a:endParaRPr lang="en-US" sz="2800" b="1" dirty="0"/>
          </a:p>
        </p:txBody>
      </p:sp>
      <p:sp>
        <p:nvSpPr>
          <p:cNvPr id="3" name="Content Placeholder 2"/>
          <p:cNvSpPr>
            <a:spLocks noGrp="1"/>
          </p:cNvSpPr>
          <p:nvPr>
            <p:ph idx="1"/>
          </p:nvPr>
        </p:nvSpPr>
        <p:spPr>
          <a:xfrm>
            <a:off x="203200" y="1384302"/>
            <a:ext cx="8712200" cy="626363"/>
          </a:xfrm>
        </p:spPr>
        <p:txBody>
          <a:bodyPr>
            <a:normAutofit/>
          </a:bodyPr>
          <a:lstStyle/>
          <a:p>
            <a:pPr marL="0" indent="0" algn="ctr">
              <a:buNone/>
            </a:pPr>
            <a:r>
              <a:rPr lang="en-US" sz="2000" b="1" dirty="0" smtClean="0"/>
              <a:t>You can find as many important formulas that contain </a:t>
            </a:r>
            <a:r>
              <a:rPr lang="en-US" sz="2400" b="1" i="1" dirty="0" smtClean="0"/>
              <a:t>π</a:t>
            </a:r>
            <a:r>
              <a:rPr lang="en-US" sz="2000" b="1" dirty="0" smtClean="0"/>
              <a:t> in isolation.</a:t>
            </a:r>
            <a:r>
              <a:rPr lang="en-US" sz="2000" b="1" i="1" dirty="0" smtClean="0"/>
              <a:t> </a:t>
            </a:r>
            <a:endParaRPr lang="en-US" sz="2000" b="1" i="1" dirty="0"/>
          </a:p>
        </p:txBody>
      </p:sp>
      <p:sp>
        <p:nvSpPr>
          <p:cNvPr id="4" name="Slide Number Placeholder 3"/>
          <p:cNvSpPr>
            <a:spLocks noGrp="1"/>
          </p:cNvSpPr>
          <p:nvPr>
            <p:ph type="sldNum" sz="quarter" idx="12"/>
          </p:nvPr>
        </p:nvSpPr>
        <p:spPr/>
        <p:txBody>
          <a:bodyPr/>
          <a:lstStyle/>
          <a:p>
            <a:fld id="{9376C632-22A3-094E-9097-F3E297A2CAC0}" type="slidenum">
              <a:rPr lang="en-US" smtClean="0"/>
              <a:t>47</a:t>
            </a:fld>
            <a:endParaRPr lang="en-US"/>
          </a:p>
        </p:txBody>
      </p:sp>
      <p:sp>
        <p:nvSpPr>
          <p:cNvPr id="5" name="TextBox 4"/>
          <p:cNvSpPr txBox="1"/>
          <p:nvPr/>
        </p:nvSpPr>
        <p:spPr>
          <a:xfrm>
            <a:off x="1231900" y="2197129"/>
            <a:ext cx="6718300" cy="4708981"/>
          </a:xfrm>
          <a:prstGeom prst="rect">
            <a:avLst/>
          </a:prstGeom>
          <a:noFill/>
        </p:spPr>
        <p:txBody>
          <a:bodyPr wrap="square" rtlCol="0">
            <a:spAutoFit/>
          </a:bodyPr>
          <a:lstStyle/>
          <a:p>
            <a:pPr algn="ctr"/>
            <a:r>
              <a:rPr lang="en-US" sz="2000" b="1" dirty="0" smtClean="0"/>
              <a:t>The Error function</a:t>
            </a:r>
          </a:p>
          <a:p>
            <a:pPr algn="ctr"/>
            <a:endParaRPr lang="en-US" sz="2000" b="1" dirty="0" smtClean="0"/>
          </a:p>
          <a:p>
            <a:pPr algn="ctr"/>
            <a:r>
              <a:rPr lang="en-US" sz="2000" b="1" dirty="0" smtClean="0"/>
              <a:t>The Gamma function at several important domain points</a:t>
            </a:r>
          </a:p>
          <a:p>
            <a:pPr algn="ctr"/>
            <a:endParaRPr lang="en-US" sz="2000" b="1" dirty="0" smtClean="0"/>
          </a:p>
          <a:p>
            <a:pPr algn="ctr"/>
            <a:r>
              <a:rPr lang="en-US" sz="2000" b="1" dirty="0" smtClean="0"/>
              <a:t>Euler’s Reflection Formula</a:t>
            </a:r>
          </a:p>
          <a:p>
            <a:pPr algn="ctr"/>
            <a:endParaRPr lang="en-US" sz="2000" b="1" dirty="0" smtClean="0"/>
          </a:p>
          <a:p>
            <a:pPr algn="ctr"/>
            <a:r>
              <a:rPr lang="en-US" sz="2000" b="1" dirty="0" smtClean="0"/>
              <a:t>Volume of the unit </a:t>
            </a:r>
            <a:r>
              <a:rPr lang="en-US" sz="2000" b="1" i="1" dirty="0" smtClean="0"/>
              <a:t>n</a:t>
            </a:r>
            <a:r>
              <a:rPr lang="en-US" sz="2000" b="1" dirty="0" smtClean="0"/>
              <a:t>-ball</a:t>
            </a:r>
          </a:p>
          <a:p>
            <a:pPr algn="ctr"/>
            <a:endParaRPr lang="en-US" sz="2000" b="1" dirty="0" smtClean="0"/>
          </a:p>
          <a:p>
            <a:pPr algn="ctr"/>
            <a:r>
              <a:rPr lang="en-US" sz="2000" b="1" dirty="0" smtClean="0"/>
              <a:t>Area of an ellipse</a:t>
            </a:r>
          </a:p>
          <a:p>
            <a:pPr algn="ctr"/>
            <a:endParaRPr lang="en-US" sz="2000" b="1" dirty="0" smtClean="0"/>
          </a:p>
          <a:p>
            <a:pPr algn="ctr"/>
            <a:r>
              <a:rPr lang="en-US" sz="2000" b="1" dirty="0" smtClean="0"/>
              <a:t>Integral of </a:t>
            </a:r>
            <a:r>
              <a:rPr lang="en-US" sz="2000" b="1" i="1" dirty="0" smtClean="0"/>
              <a:t>sin(x)/x </a:t>
            </a:r>
            <a:r>
              <a:rPr lang="en-US" sz="2000" b="1" dirty="0" smtClean="0"/>
              <a:t>over the real line </a:t>
            </a:r>
          </a:p>
          <a:p>
            <a:pPr algn="ctr"/>
            <a:endParaRPr lang="en-US" sz="2000" b="1" dirty="0" smtClean="0"/>
          </a:p>
          <a:p>
            <a:pPr algn="ctr"/>
            <a:r>
              <a:rPr lang="en-US" sz="2000" b="1" dirty="0" smtClean="0"/>
              <a:t> </a:t>
            </a:r>
          </a:p>
          <a:p>
            <a:pPr algn="ctr"/>
            <a:endParaRPr lang="en-US" sz="2000" b="1" dirty="0"/>
          </a:p>
        </p:txBody>
      </p:sp>
    </p:spTree>
    <p:extLst>
      <p:ext uri="{BB962C8B-B14F-4D97-AF65-F5344CB8AC3E}">
        <p14:creationId xmlns:p14="http://schemas.microsoft.com/office/powerpoint/2010/main" val="2720093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48</a:t>
            </a:fld>
            <a:endParaRPr lang="en-US"/>
          </a:p>
        </p:txBody>
      </p:sp>
      <p:sp>
        <p:nvSpPr>
          <p:cNvPr id="3" name="TextBox 2"/>
          <p:cNvSpPr txBox="1"/>
          <p:nvPr/>
        </p:nvSpPr>
        <p:spPr>
          <a:xfrm>
            <a:off x="914400" y="647700"/>
            <a:ext cx="7315200" cy="954107"/>
          </a:xfrm>
          <a:prstGeom prst="rect">
            <a:avLst/>
          </a:prstGeom>
          <a:noFill/>
        </p:spPr>
        <p:txBody>
          <a:bodyPr wrap="square" rtlCol="0">
            <a:spAutoFit/>
          </a:bodyPr>
          <a:lstStyle/>
          <a:p>
            <a:pPr algn="ctr"/>
            <a:r>
              <a:rPr lang="en-US" sz="2800" b="1" dirty="0" smtClean="0"/>
              <a:t>PI </a:t>
            </a:r>
            <a:r>
              <a:rPr lang="en-US" sz="2800" b="1" dirty="0" err="1" smtClean="0"/>
              <a:t>vs</a:t>
            </a:r>
            <a:r>
              <a:rPr lang="en-US" sz="2800" b="1" dirty="0" smtClean="0"/>
              <a:t> TAU and Area </a:t>
            </a:r>
            <a:r>
              <a:rPr lang="en-US" sz="2800" b="1" dirty="0" err="1" smtClean="0"/>
              <a:t>vs</a:t>
            </a:r>
            <a:r>
              <a:rPr lang="en-US" sz="2800" b="1" dirty="0" smtClean="0"/>
              <a:t> Angle in</a:t>
            </a:r>
          </a:p>
          <a:p>
            <a:pPr algn="ctr"/>
            <a:r>
              <a:rPr lang="en-US" sz="2800" b="1" dirty="0" smtClean="0"/>
              <a:t>Plane Geometry cases</a:t>
            </a:r>
            <a:endParaRPr lang="en-US" sz="2800" b="1" dirty="0"/>
          </a:p>
        </p:txBody>
      </p:sp>
      <p:sp>
        <p:nvSpPr>
          <p:cNvPr id="4" name="TextBox 3"/>
          <p:cNvSpPr txBox="1"/>
          <p:nvPr/>
        </p:nvSpPr>
        <p:spPr>
          <a:xfrm>
            <a:off x="714375" y="2413000"/>
            <a:ext cx="7715250" cy="1692771"/>
          </a:xfrm>
          <a:prstGeom prst="rect">
            <a:avLst/>
          </a:prstGeom>
          <a:noFill/>
        </p:spPr>
        <p:txBody>
          <a:bodyPr wrap="square" rtlCol="0">
            <a:spAutoFit/>
          </a:bodyPr>
          <a:lstStyle/>
          <a:p>
            <a:r>
              <a:rPr lang="en-US" sz="2400" b="1" dirty="0" smtClean="0"/>
              <a:t>Roughly, where convenience matters, </a:t>
            </a:r>
            <a:r>
              <a:rPr lang="en-US" sz="2800" b="1" i="1" dirty="0" smtClean="0"/>
              <a:t>π</a:t>
            </a:r>
            <a:r>
              <a:rPr lang="en-US" sz="2400" b="1" dirty="0" smtClean="0"/>
              <a:t> seems to have the edge when we are dealing with areas and </a:t>
            </a:r>
            <a:r>
              <a:rPr lang="en-US" sz="2800" b="1" i="1" dirty="0" err="1" smtClean="0"/>
              <a:t>τ</a:t>
            </a:r>
            <a:r>
              <a:rPr lang="en-US" sz="2800" b="1" i="1" dirty="0" smtClean="0"/>
              <a:t> </a:t>
            </a:r>
            <a:r>
              <a:rPr lang="en-US" sz="2400" b="1" dirty="0" smtClean="0"/>
              <a:t>seems to have the edge when we are dealing with angles and arc lengths.</a:t>
            </a:r>
            <a:endParaRPr lang="en-US" sz="2400" b="1" dirty="0"/>
          </a:p>
        </p:txBody>
      </p:sp>
    </p:spTree>
    <p:extLst>
      <p:ext uri="{BB962C8B-B14F-4D97-AF65-F5344CB8AC3E}">
        <p14:creationId xmlns:p14="http://schemas.microsoft.com/office/powerpoint/2010/main" val="1948084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49</a:t>
            </a:fld>
            <a:endParaRPr lang="en-US"/>
          </a:p>
        </p:txBody>
      </p:sp>
      <p:sp>
        <p:nvSpPr>
          <p:cNvPr id="3" name="TextBox 2"/>
          <p:cNvSpPr txBox="1"/>
          <p:nvPr/>
        </p:nvSpPr>
        <p:spPr>
          <a:xfrm>
            <a:off x="1776754" y="825500"/>
            <a:ext cx="5590493" cy="584776"/>
          </a:xfrm>
          <a:prstGeom prst="rect">
            <a:avLst/>
          </a:prstGeom>
          <a:noFill/>
        </p:spPr>
        <p:txBody>
          <a:bodyPr wrap="square" rtlCol="0">
            <a:spAutoFit/>
          </a:bodyPr>
          <a:lstStyle/>
          <a:p>
            <a:pPr algn="ctr"/>
            <a:r>
              <a:rPr lang="en-US" sz="2800" b="1" dirty="0" smtClean="0"/>
              <a:t>That pesky </a:t>
            </a:r>
            <a:r>
              <a:rPr lang="en-US" sz="3200" b="1" dirty="0" smtClean="0"/>
              <a:t>“2”</a:t>
            </a:r>
            <a:endParaRPr lang="en-US" sz="3200" b="1" dirty="0"/>
          </a:p>
        </p:txBody>
      </p:sp>
      <p:sp>
        <p:nvSpPr>
          <p:cNvPr id="5" name="TextBox 4"/>
          <p:cNvSpPr txBox="1"/>
          <p:nvPr/>
        </p:nvSpPr>
        <p:spPr>
          <a:xfrm>
            <a:off x="133350" y="1854200"/>
            <a:ext cx="8877300" cy="1576842"/>
          </a:xfrm>
          <a:prstGeom prst="rect">
            <a:avLst/>
          </a:prstGeom>
          <a:noFill/>
        </p:spPr>
        <p:txBody>
          <a:bodyPr wrap="square" rtlCol="0">
            <a:spAutoFit/>
          </a:bodyPr>
          <a:lstStyle/>
          <a:p>
            <a:pPr algn="ctr">
              <a:lnSpc>
                <a:spcPct val="110000"/>
              </a:lnSpc>
            </a:pPr>
            <a:r>
              <a:rPr lang="en-US" sz="2000" b="1" dirty="0" smtClean="0"/>
              <a:t>Traditionalists:  Dividing by </a:t>
            </a:r>
            <a:r>
              <a:rPr lang="en-US" sz="2400" b="1" i="1" dirty="0" smtClean="0"/>
              <a:t>“2” </a:t>
            </a:r>
            <a:r>
              <a:rPr lang="en-US" sz="2000" b="1" dirty="0" smtClean="0"/>
              <a:t>is a lot nastier than multiplying by </a:t>
            </a:r>
            <a:r>
              <a:rPr lang="en-US" sz="2400" b="1" i="1" dirty="0" smtClean="0"/>
              <a:t>“2”</a:t>
            </a:r>
            <a:r>
              <a:rPr lang="en-US" sz="2000" b="1" dirty="0" smtClean="0"/>
              <a:t>.</a:t>
            </a:r>
          </a:p>
          <a:p>
            <a:pPr algn="ctr">
              <a:lnSpc>
                <a:spcPct val="110000"/>
              </a:lnSpc>
            </a:pPr>
            <a:endParaRPr lang="en-US" sz="2000" b="1" dirty="0" smtClean="0"/>
          </a:p>
          <a:p>
            <a:pPr algn="ctr">
              <a:lnSpc>
                <a:spcPct val="110000"/>
              </a:lnSpc>
            </a:pPr>
            <a:r>
              <a:rPr lang="en-US" sz="2000" b="1" dirty="0" smtClean="0"/>
              <a:t>Reformers:  Good point, but the half-circle aspect of </a:t>
            </a:r>
            <a:r>
              <a:rPr lang="en-US" sz="2400" b="1" i="1" dirty="0" smtClean="0"/>
              <a:t>π</a:t>
            </a:r>
            <a:r>
              <a:rPr lang="en-US" sz="2000" b="1" dirty="0" smtClean="0"/>
              <a:t> obscures the </a:t>
            </a:r>
          </a:p>
          <a:p>
            <a:pPr algn="ctr">
              <a:lnSpc>
                <a:spcPct val="110000"/>
              </a:lnSpc>
            </a:pPr>
            <a:r>
              <a:rPr lang="en-US" sz="2000" b="1" dirty="0" smtClean="0"/>
              <a:t> fundamental nature of arc length, angle, and ultimately area. </a:t>
            </a:r>
            <a:endParaRPr lang="en-US" sz="2000" b="1" dirty="0"/>
          </a:p>
        </p:txBody>
      </p:sp>
      <p:sp>
        <p:nvSpPr>
          <p:cNvPr id="6" name="TextBox 5"/>
          <p:cNvSpPr txBox="1"/>
          <p:nvPr/>
        </p:nvSpPr>
        <p:spPr>
          <a:xfrm>
            <a:off x="698500" y="3848100"/>
            <a:ext cx="7747000" cy="832023"/>
          </a:xfrm>
          <a:prstGeom prst="rect">
            <a:avLst/>
          </a:prstGeom>
          <a:noFill/>
        </p:spPr>
        <p:txBody>
          <a:bodyPr wrap="square" rtlCol="0">
            <a:spAutoFit/>
          </a:bodyPr>
          <a:lstStyle/>
          <a:p>
            <a:pPr algn="ctr">
              <a:lnSpc>
                <a:spcPct val="110000"/>
              </a:lnSpc>
            </a:pPr>
            <a:r>
              <a:rPr lang="en-US" sz="2000" b="1" dirty="0" smtClean="0"/>
              <a:t>Earlier we saw how </a:t>
            </a:r>
            <a:r>
              <a:rPr lang="en-US" sz="2400" b="1" i="1" dirty="0" smtClean="0"/>
              <a:t>(1/2)kR</a:t>
            </a:r>
            <a:r>
              <a:rPr lang="en-US" sz="2400" b="1" i="1" baseline="30000" dirty="0" smtClean="0"/>
              <a:t>2</a:t>
            </a:r>
            <a:r>
              <a:rPr lang="en-US" sz="2400" b="1" i="1" dirty="0" smtClean="0"/>
              <a:t> </a:t>
            </a:r>
            <a:r>
              <a:rPr lang="en-US" sz="2000" b="1" dirty="0" smtClean="0"/>
              <a:t>emerged when we calculated the</a:t>
            </a:r>
          </a:p>
          <a:p>
            <a:pPr algn="ctr">
              <a:lnSpc>
                <a:spcPct val="110000"/>
              </a:lnSpc>
            </a:pPr>
            <a:r>
              <a:rPr lang="en-US" sz="2000" b="1" dirty="0" smtClean="0"/>
              <a:t> area of a circle via unwinding the circular disc into a triangle.</a:t>
            </a:r>
            <a:endParaRPr lang="en-US" sz="2000" b="1" dirty="0"/>
          </a:p>
        </p:txBody>
      </p:sp>
      <p:sp>
        <p:nvSpPr>
          <p:cNvPr id="7" name="TextBox 6"/>
          <p:cNvSpPr txBox="1"/>
          <p:nvPr/>
        </p:nvSpPr>
        <p:spPr>
          <a:xfrm>
            <a:off x="698500" y="5270501"/>
            <a:ext cx="7747000" cy="461665"/>
          </a:xfrm>
          <a:prstGeom prst="rect">
            <a:avLst/>
          </a:prstGeom>
          <a:noFill/>
        </p:spPr>
        <p:txBody>
          <a:bodyPr wrap="square" rtlCol="0">
            <a:spAutoFit/>
          </a:bodyPr>
          <a:lstStyle/>
          <a:p>
            <a:pPr algn="ctr"/>
            <a:r>
              <a:rPr lang="en-US" sz="2000" b="1" dirty="0" smtClean="0"/>
              <a:t>The </a:t>
            </a:r>
            <a:r>
              <a:rPr lang="en-US" sz="2400" b="1" i="1" dirty="0" smtClean="0"/>
              <a:t>“1/2” </a:t>
            </a:r>
            <a:r>
              <a:rPr lang="en-US" sz="2000" b="1" dirty="0" smtClean="0"/>
              <a:t>also emerges when we calculate area via calculus.</a:t>
            </a:r>
            <a:endParaRPr lang="en-US" sz="2000" b="1" dirty="0"/>
          </a:p>
        </p:txBody>
      </p:sp>
    </p:spTree>
    <p:extLst>
      <p:ext uri="{BB962C8B-B14F-4D97-AF65-F5344CB8AC3E}">
        <p14:creationId xmlns:p14="http://schemas.microsoft.com/office/powerpoint/2010/main" val="2178630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7881"/>
            <a:ext cx="8229600" cy="1416268"/>
          </a:xfrm>
        </p:spPr>
        <p:txBody>
          <a:bodyPr>
            <a:normAutofit/>
          </a:bodyPr>
          <a:lstStyle/>
          <a:p>
            <a:r>
              <a:rPr lang="en-US" sz="3200" b="1" dirty="0" smtClean="0"/>
              <a:t>You </a:t>
            </a:r>
            <a:r>
              <a:rPr lang="en-US" sz="3200" b="1" dirty="0"/>
              <a:t>are interested in circles</a:t>
            </a:r>
            <a:r>
              <a:rPr lang="en-US" sz="2800" b="1" dirty="0"/>
              <a:t>.</a:t>
            </a:r>
            <a:br>
              <a:rPr lang="en-US" sz="2800" b="1" dirty="0"/>
            </a:br>
            <a:endParaRPr lang="en-US" sz="2800" b="1" dirty="0"/>
          </a:p>
        </p:txBody>
      </p:sp>
      <p:sp>
        <p:nvSpPr>
          <p:cNvPr id="3" name="Content Placeholder 2"/>
          <p:cNvSpPr>
            <a:spLocks noGrp="1"/>
          </p:cNvSpPr>
          <p:nvPr>
            <p:ph idx="1"/>
          </p:nvPr>
        </p:nvSpPr>
        <p:spPr>
          <a:xfrm>
            <a:off x="457200" y="1661934"/>
            <a:ext cx="8229600" cy="4525963"/>
          </a:xfrm>
        </p:spPr>
        <p:txBody>
          <a:bodyPr>
            <a:normAutofit/>
          </a:bodyPr>
          <a:lstStyle/>
          <a:p>
            <a:r>
              <a:rPr lang="en-US" sz="2400" b="1" dirty="0" smtClean="0"/>
              <a:t>What properties of circles, if any, are invariant to change in circle “size”? </a:t>
            </a:r>
          </a:p>
          <a:p>
            <a:endParaRPr lang="en-US" sz="2400" b="1" dirty="0" smtClean="0"/>
          </a:p>
          <a:p>
            <a:pPr>
              <a:lnSpc>
                <a:spcPct val="110000"/>
              </a:lnSpc>
            </a:pPr>
            <a:r>
              <a:rPr lang="en-US" sz="2400" b="1" dirty="0" smtClean="0"/>
              <a:t>Important special question: What is the relation between the length of the radius of a circle and the length of its circumference?  If curves have “length”?</a:t>
            </a:r>
          </a:p>
          <a:p>
            <a:pPr marL="0" indent="0">
              <a:buNone/>
            </a:pPr>
            <a:endParaRPr lang="en-US" sz="2400" b="1" dirty="0" smtClean="0"/>
          </a:p>
          <a:p>
            <a:r>
              <a:rPr lang="en-US" sz="2400" b="1" dirty="0" smtClean="0"/>
              <a:t>Observe: you have no concept of real number; no algebra; you do have a limited notion of ratio.  </a:t>
            </a:r>
          </a:p>
        </p:txBody>
      </p:sp>
      <p:sp>
        <p:nvSpPr>
          <p:cNvPr id="5" name="Slide Number Placeholder 4"/>
          <p:cNvSpPr>
            <a:spLocks noGrp="1"/>
          </p:cNvSpPr>
          <p:nvPr>
            <p:ph type="sldNum" sz="quarter" idx="12"/>
          </p:nvPr>
        </p:nvSpPr>
        <p:spPr/>
        <p:txBody>
          <a:bodyPr/>
          <a:lstStyle/>
          <a:p>
            <a:fld id="{9376C632-22A3-094E-9097-F3E297A2CAC0}" type="slidenum">
              <a:rPr lang="en-US" smtClean="0"/>
              <a:t>5</a:t>
            </a:fld>
            <a:endParaRPr lang="en-US"/>
          </a:p>
        </p:txBody>
      </p:sp>
    </p:spTree>
    <p:extLst>
      <p:ext uri="{BB962C8B-B14F-4D97-AF65-F5344CB8AC3E}">
        <p14:creationId xmlns:p14="http://schemas.microsoft.com/office/powerpoint/2010/main" val="904076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50</a:t>
            </a:fld>
            <a:endParaRPr lang="en-US"/>
          </a:p>
        </p:txBody>
      </p:sp>
      <p:pic>
        <p:nvPicPr>
          <p:cNvPr id="3" name="Picture 2"/>
          <p:cNvPicPr>
            <a:picLocks noChangeAspect="1"/>
          </p:cNvPicPr>
          <p:nvPr/>
        </p:nvPicPr>
        <p:blipFill>
          <a:blip r:embed="rId2"/>
          <a:stretch>
            <a:fillRect/>
          </a:stretch>
        </p:blipFill>
        <p:spPr>
          <a:xfrm>
            <a:off x="127000" y="0"/>
            <a:ext cx="8875059" cy="6858000"/>
          </a:xfrm>
          <a:prstGeom prst="rect">
            <a:avLst/>
          </a:prstGeom>
        </p:spPr>
      </p:pic>
      <p:sp>
        <p:nvSpPr>
          <p:cNvPr id="4" name="TextBox 3"/>
          <p:cNvSpPr txBox="1"/>
          <p:nvPr/>
        </p:nvSpPr>
        <p:spPr>
          <a:xfrm>
            <a:off x="336550" y="495300"/>
            <a:ext cx="8470900" cy="830997"/>
          </a:xfrm>
          <a:prstGeom prst="rect">
            <a:avLst/>
          </a:prstGeom>
          <a:noFill/>
        </p:spPr>
        <p:txBody>
          <a:bodyPr wrap="square" rtlCol="0">
            <a:spAutoFit/>
          </a:bodyPr>
          <a:lstStyle/>
          <a:p>
            <a:pPr algn="ctr"/>
            <a:r>
              <a:rPr lang="en-US" sz="2000" b="1" dirty="0" smtClean="0"/>
              <a:t>The </a:t>
            </a:r>
            <a:r>
              <a:rPr lang="en-US" sz="2400" b="1" i="1" dirty="0" smtClean="0"/>
              <a:t>“(1/2)</a:t>
            </a:r>
            <a:r>
              <a:rPr lang="en-US" sz="2800" b="1" i="1" dirty="0" err="1" smtClean="0"/>
              <a:t>τ</a:t>
            </a:r>
            <a:r>
              <a:rPr lang="en-US" sz="2400" b="1" i="1" dirty="0" smtClean="0"/>
              <a:t>” </a:t>
            </a:r>
            <a:r>
              <a:rPr lang="en-US" sz="2000" b="1" dirty="0" smtClean="0"/>
              <a:t>cluster</a:t>
            </a:r>
            <a:r>
              <a:rPr lang="en-US" sz="2400" b="1" i="1" dirty="0" smtClean="0"/>
              <a:t> </a:t>
            </a:r>
            <a:r>
              <a:rPr lang="en-US" sz="2000" b="1" dirty="0" smtClean="0"/>
              <a:t>emerges naturally when we calculate the area of a circle via calculus</a:t>
            </a:r>
            <a:r>
              <a:rPr lang="en-US" sz="2000" b="1" dirty="0" smtClean="0"/>
              <a:t>.  (I)</a:t>
            </a:r>
            <a:endParaRPr lang="en-US" sz="2000" b="1" dirty="0"/>
          </a:p>
        </p:txBody>
      </p:sp>
      <p:sp>
        <p:nvSpPr>
          <p:cNvPr id="5" name="TextBox 4"/>
          <p:cNvSpPr txBox="1"/>
          <p:nvPr/>
        </p:nvSpPr>
        <p:spPr>
          <a:xfrm>
            <a:off x="6108700" y="3352800"/>
            <a:ext cx="2571750" cy="707886"/>
          </a:xfrm>
          <a:prstGeom prst="rect">
            <a:avLst/>
          </a:prstGeom>
          <a:noFill/>
        </p:spPr>
        <p:txBody>
          <a:bodyPr wrap="square" rtlCol="0">
            <a:spAutoFit/>
          </a:bodyPr>
          <a:lstStyle/>
          <a:p>
            <a:pPr algn="ctr"/>
            <a:r>
              <a:rPr lang="en-US" sz="2000" b="1" dirty="0" smtClean="0"/>
              <a:t>The ultimate Rope Procedure?</a:t>
            </a:r>
            <a:endParaRPr lang="en-US" sz="2000" b="1" dirty="0"/>
          </a:p>
        </p:txBody>
      </p:sp>
    </p:spTree>
    <p:extLst>
      <p:ext uri="{BB962C8B-B14F-4D97-AF65-F5344CB8AC3E}">
        <p14:creationId xmlns:p14="http://schemas.microsoft.com/office/powerpoint/2010/main" val="35176421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51</a:t>
            </a:fld>
            <a:endParaRPr lang="en-US"/>
          </a:p>
        </p:txBody>
      </p:sp>
      <p:pic>
        <p:nvPicPr>
          <p:cNvPr id="3" name="Picture 2"/>
          <p:cNvPicPr>
            <a:picLocks noChangeAspect="1"/>
          </p:cNvPicPr>
          <p:nvPr/>
        </p:nvPicPr>
        <p:blipFill>
          <a:blip r:embed="rId2"/>
          <a:stretch>
            <a:fillRect/>
          </a:stretch>
        </p:blipFill>
        <p:spPr>
          <a:xfrm>
            <a:off x="127000" y="0"/>
            <a:ext cx="8875059" cy="6858000"/>
          </a:xfrm>
          <a:prstGeom prst="rect">
            <a:avLst/>
          </a:prstGeom>
        </p:spPr>
      </p:pic>
      <p:sp>
        <p:nvSpPr>
          <p:cNvPr id="4" name="TextBox 3"/>
          <p:cNvSpPr txBox="1"/>
          <p:nvPr/>
        </p:nvSpPr>
        <p:spPr>
          <a:xfrm>
            <a:off x="7594600" y="304800"/>
            <a:ext cx="555110" cy="400110"/>
          </a:xfrm>
          <a:prstGeom prst="rect">
            <a:avLst/>
          </a:prstGeom>
          <a:noFill/>
        </p:spPr>
        <p:txBody>
          <a:bodyPr wrap="none" rtlCol="0">
            <a:spAutoFit/>
          </a:bodyPr>
          <a:lstStyle/>
          <a:p>
            <a:r>
              <a:rPr lang="en-US" sz="2000" b="1" dirty="0" smtClean="0"/>
              <a:t>(II)</a:t>
            </a:r>
            <a:endParaRPr lang="en-US" sz="2000" b="1" dirty="0"/>
          </a:p>
        </p:txBody>
      </p:sp>
    </p:spTree>
    <p:extLst>
      <p:ext uri="{BB962C8B-B14F-4D97-AF65-F5344CB8AC3E}">
        <p14:creationId xmlns:p14="http://schemas.microsoft.com/office/powerpoint/2010/main" val="388449107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52</a:t>
            </a:fld>
            <a:endParaRPr lang="en-US"/>
          </a:p>
        </p:txBody>
      </p:sp>
      <p:sp>
        <p:nvSpPr>
          <p:cNvPr id="3" name="TextBox 2"/>
          <p:cNvSpPr txBox="1"/>
          <p:nvPr/>
        </p:nvSpPr>
        <p:spPr>
          <a:xfrm>
            <a:off x="1231900" y="647700"/>
            <a:ext cx="6997700" cy="523220"/>
          </a:xfrm>
          <a:prstGeom prst="rect">
            <a:avLst/>
          </a:prstGeom>
          <a:noFill/>
        </p:spPr>
        <p:txBody>
          <a:bodyPr wrap="square" rtlCol="0">
            <a:spAutoFit/>
          </a:bodyPr>
          <a:lstStyle/>
          <a:p>
            <a:pPr algn="ctr"/>
            <a:r>
              <a:rPr lang="en-US" sz="2800" b="1" dirty="0" smtClean="0"/>
              <a:t>And the area of a sector?</a:t>
            </a:r>
            <a:endParaRPr lang="en-US" sz="2800" b="1" dirty="0"/>
          </a:p>
        </p:txBody>
      </p:sp>
      <p:sp>
        <p:nvSpPr>
          <p:cNvPr id="4" name="TextBox 3"/>
          <p:cNvSpPr txBox="1"/>
          <p:nvPr/>
        </p:nvSpPr>
        <p:spPr>
          <a:xfrm>
            <a:off x="2044700" y="2222500"/>
            <a:ext cx="5054600" cy="523220"/>
          </a:xfrm>
          <a:prstGeom prst="rect">
            <a:avLst/>
          </a:prstGeom>
          <a:noFill/>
        </p:spPr>
        <p:txBody>
          <a:bodyPr wrap="square" rtlCol="0">
            <a:spAutoFit/>
          </a:bodyPr>
          <a:lstStyle/>
          <a:p>
            <a:pPr algn="ctr"/>
            <a:r>
              <a:rPr lang="en-US" sz="2800" b="1" i="1" dirty="0" smtClean="0"/>
              <a:t>A=(1/2)θr</a:t>
            </a:r>
            <a:r>
              <a:rPr lang="en-US" sz="2800" b="1" i="1" baseline="30000" dirty="0" smtClean="0"/>
              <a:t>2</a:t>
            </a:r>
            <a:endParaRPr lang="en-US" sz="2800" b="1" i="1" baseline="30000" dirty="0"/>
          </a:p>
        </p:txBody>
      </p:sp>
      <p:sp>
        <p:nvSpPr>
          <p:cNvPr id="5" name="TextBox 4"/>
          <p:cNvSpPr txBox="1"/>
          <p:nvPr/>
        </p:nvSpPr>
        <p:spPr>
          <a:xfrm>
            <a:off x="666750" y="3543300"/>
            <a:ext cx="7810500" cy="523220"/>
          </a:xfrm>
          <a:prstGeom prst="rect">
            <a:avLst/>
          </a:prstGeom>
          <a:noFill/>
        </p:spPr>
        <p:txBody>
          <a:bodyPr wrap="square" rtlCol="0">
            <a:spAutoFit/>
          </a:bodyPr>
          <a:lstStyle/>
          <a:p>
            <a:pPr algn="ctr"/>
            <a:r>
              <a:rPr lang="en-US" sz="2400" b="1" dirty="0" smtClean="0"/>
              <a:t>See how setting </a:t>
            </a:r>
            <a:r>
              <a:rPr lang="en-US" sz="2800" b="1" i="1" dirty="0" err="1" smtClean="0"/>
              <a:t>θ</a:t>
            </a:r>
            <a:r>
              <a:rPr lang="en-US" sz="2400" b="1" dirty="0" smtClean="0"/>
              <a:t> equal to </a:t>
            </a:r>
            <a:r>
              <a:rPr lang="en-US" sz="2800" b="1" i="1" dirty="0" smtClean="0"/>
              <a:t>2π</a:t>
            </a:r>
            <a:r>
              <a:rPr lang="en-US" sz="2400" b="1" dirty="0" smtClean="0"/>
              <a:t> obscures the situation?</a:t>
            </a:r>
            <a:endParaRPr lang="en-US" sz="2400" b="1" dirty="0"/>
          </a:p>
        </p:txBody>
      </p:sp>
    </p:spTree>
    <p:extLst>
      <p:ext uri="{BB962C8B-B14F-4D97-AF65-F5344CB8AC3E}">
        <p14:creationId xmlns:p14="http://schemas.microsoft.com/office/powerpoint/2010/main" val="2703751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53</a:t>
            </a:fld>
            <a:endParaRPr lang="en-US"/>
          </a:p>
        </p:txBody>
      </p:sp>
      <p:sp>
        <p:nvSpPr>
          <p:cNvPr id="4" name="TextBox 3"/>
          <p:cNvSpPr txBox="1"/>
          <p:nvPr/>
        </p:nvSpPr>
        <p:spPr>
          <a:xfrm>
            <a:off x="431800" y="558801"/>
            <a:ext cx="8255000" cy="830997"/>
          </a:xfrm>
          <a:prstGeom prst="rect">
            <a:avLst/>
          </a:prstGeom>
          <a:noFill/>
        </p:spPr>
        <p:txBody>
          <a:bodyPr wrap="square" rtlCol="0">
            <a:spAutoFit/>
          </a:bodyPr>
          <a:lstStyle/>
          <a:p>
            <a:pPr algn="ctr"/>
            <a:r>
              <a:rPr lang="en-US" sz="2400" b="1" dirty="0" smtClean="0"/>
              <a:t>And the sector-area quadratic form has a lot of company in elementary physics.</a:t>
            </a:r>
            <a:endParaRPr lang="en-US" sz="2400" b="1" dirty="0"/>
          </a:p>
        </p:txBody>
      </p:sp>
      <p:sp>
        <p:nvSpPr>
          <p:cNvPr id="5" name="TextBox 4"/>
          <p:cNvSpPr txBox="1"/>
          <p:nvPr/>
        </p:nvSpPr>
        <p:spPr>
          <a:xfrm>
            <a:off x="1752600" y="4572000"/>
            <a:ext cx="647700" cy="369332"/>
          </a:xfrm>
          <a:prstGeom prst="rect">
            <a:avLst/>
          </a:prstGeom>
          <a:noFill/>
        </p:spPr>
        <p:txBody>
          <a:bodyPr wrap="square" rtlCol="0">
            <a:spAutoFit/>
          </a:bodyPr>
          <a:lstStyle/>
          <a:p>
            <a:r>
              <a:rPr lang="en-US" dirty="0" smtClean="0">
                <a:latin typeface="Wingdings"/>
                <a:ea typeface="Wingdings"/>
                <a:cs typeface="Wingdings"/>
                <a:sym typeface="Wingdings"/>
              </a:rPr>
              <a:t></a:t>
            </a:r>
            <a:endParaRPr lang="en-US" dirty="0"/>
          </a:p>
        </p:txBody>
      </p:sp>
      <p:sp>
        <p:nvSpPr>
          <p:cNvPr id="6" name="TextBox 5"/>
          <p:cNvSpPr txBox="1"/>
          <p:nvPr/>
        </p:nvSpPr>
        <p:spPr>
          <a:xfrm>
            <a:off x="6553200" y="4622800"/>
            <a:ext cx="825500" cy="369332"/>
          </a:xfrm>
          <a:prstGeom prst="rect">
            <a:avLst/>
          </a:prstGeom>
          <a:noFill/>
        </p:spPr>
        <p:txBody>
          <a:bodyPr wrap="square" rtlCol="0">
            <a:spAutoFit/>
          </a:bodyPr>
          <a:lstStyle/>
          <a:p>
            <a:r>
              <a:rPr lang="en-US" dirty="0" smtClean="0">
                <a:latin typeface="Wingdings"/>
                <a:ea typeface="Wingdings"/>
                <a:cs typeface="Wingdings"/>
                <a:sym typeface="Wingdings"/>
              </a:rPr>
              <a:t></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28879759"/>
              </p:ext>
            </p:extLst>
          </p:nvPr>
        </p:nvGraphicFramePr>
        <p:xfrm>
          <a:off x="152400" y="2076450"/>
          <a:ext cx="8839200" cy="3289300"/>
        </p:xfrm>
        <a:graphic>
          <a:graphicData uri="http://schemas.openxmlformats.org/presentationml/2006/ole">
            <mc:AlternateContent xmlns:mc="http://schemas.openxmlformats.org/markup-compatibility/2006">
              <mc:Choice xmlns:v="urn:schemas-microsoft-com:vml" Requires="v">
                <p:oleObj spid="_x0000_s7320" name="Document" r:id="rId4" imgW="8839200" imgH="3289300" progId="Word.Document.12">
                  <p:embed/>
                </p:oleObj>
              </mc:Choice>
              <mc:Fallback>
                <p:oleObj name="Document" r:id="rId4" imgW="8839200" imgH="3289300" progId="Word.Document.12">
                  <p:embed/>
                  <p:pic>
                    <p:nvPicPr>
                      <p:cNvPr id="0" name=""/>
                      <p:cNvPicPr/>
                      <p:nvPr/>
                    </p:nvPicPr>
                    <p:blipFill>
                      <a:blip r:embed="rId5"/>
                      <a:stretch>
                        <a:fillRect/>
                      </a:stretch>
                    </p:blipFill>
                    <p:spPr>
                      <a:xfrm>
                        <a:off x="152400" y="2076450"/>
                        <a:ext cx="8839200" cy="3289300"/>
                      </a:xfrm>
                      <a:prstGeom prst="rect">
                        <a:avLst/>
                      </a:prstGeom>
                    </p:spPr>
                  </p:pic>
                </p:oleObj>
              </mc:Fallback>
            </mc:AlternateContent>
          </a:graphicData>
        </a:graphic>
      </p:graphicFrame>
    </p:spTree>
    <p:extLst>
      <p:ext uri="{BB962C8B-B14F-4D97-AF65-F5344CB8AC3E}">
        <p14:creationId xmlns:p14="http://schemas.microsoft.com/office/powerpoint/2010/main" val="192861288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54</a:t>
            </a:fld>
            <a:endParaRPr lang="en-US"/>
          </a:p>
        </p:txBody>
      </p:sp>
      <p:sp>
        <p:nvSpPr>
          <p:cNvPr id="3" name="TextBox 2"/>
          <p:cNvSpPr txBox="1"/>
          <p:nvPr/>
        </p:nvSpPr>
        <p:spPr>
          <a:xfrm>
            <a:off x="971550" y="1689100"/>
            <a:ext cx="7200900" cy="1629164"/>
          </a:xfrm>
          <a:prstGeom prst="rect">
            <a:avLst/>
          </a:prstGeom>
          <a:noFill/>
        </p:spPr>
        <p:txBody>
          <a:bodyPr wrap="square" rtlCol="0">
            <a:spAutoFit/>
          </a:bodyPr>
          <a:lstStyle/>
          <a:p>
            <a:pPr algn="ctr">
              <a:lnSpc>
                <a:spcPct val="120000"/>
              </a:lnSpc>
            </a:pPr>
            <a:r>
              <a:rPr lang="en-US" sz="2800" b="1" dirty="0" smtClean="0"/>
              <a:t>Plots of the basic trigonometric functions are particularly nice if we use TAU as </a:t>
            </a:r>
          </a:p>
          <a:p>
            <a:pPr algn="ctr">
              <a:lnSpc>
                <a:spcPct val="120000"/>
              </a:lnSpc>
            </a:pPr>
            <a:r>
              <a:rPr lang="en-US" sz="2800" b="1" dirty="0" smtClean="0"/>
              <a:t>unit for the abscissa.</a:t>
            </a:r>
            <a:endParaRPr lang="en-US" sz="2800" b="1" dirty="0"/>
          </a:p>
        </p:txBody>
      </p:sp>
    </p:spTree>
    <p:extLst>
      <p:ext uri="{BB962C8B-B14F-4D97-AF65-F5344CB8AC3E}">
        <p14:creationId xmlns:p14="http://schemas.microsoft.com/office/powerpoint/2010/main" val="6784387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55</a:t>
            </a:fld>
            <a:endParaRPr lang="en-US"/>
          </a:p>
        </p:txBody>
      </p:sp>
      <p:sp>
        <p:nvSpPr>
          <p:cNvPr id="5" name="Rectangle 4"/>
          <p:cNvSpPr/>
          <p:nvPr/>
        </p:nvSpPr>
        <p:spPr>
          <a:xfrm>
            <a:off x="2092066" y="2971800"/>
            <a:ext cx="3534034" cy="369332"/>
          </a:xfrm>
          <a:prstGeom prst="rect">
            <a:avLst/>
          </a:prstGeom>
        </p:spPr>
        <p:txBody>
          <a:bodyPr wrap="square">
            <a:spAutoFit/>
          </a:bodyPr>
          <a:lstStyle/>
          <a:p>
            <a:r>
              <a:rPr lang="en-US" dirty="0"/>
              <a:t> </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879600"/>
            <a:ext cx="5029200" cy="3454400"/>
          </a:xfrm>
          <a:prstGeom prst="rect">
            <a:avLst/>
          </a:prstGeom>
          <a:noFill/>
          <a:ln>
            <a:noFill/>
          </a:ln>
        </p:spPr>
      </p:pic>
      <p:sp>
        <p:nvSpPr>
          <p:cNvPr id="3" name="TextBox 2"/>
          <p:cNvSpPr txBox="1"/>
          <p:nvPr/>
        </p:nvSpPr>
        <p:spPr>
          <a:xfrm>
            <a:off x="247650" y="800101"/>
            <a:ext cx="8648700" cy="523220"/>
          </a:xfrm>
          <a:prstGeom prst="rect">
            <a:avLst/>
          </a:prstGeom>
          <a:noFill/>
        </p:spPr>
        <p:txBody>
          <a:bodyPr wrap="square" rtlCol="0">
            <a:spAutoFit/>
          </a:bodyPr>
          <a:lstStyle/>
          <a:p>
            <a:pPr algn="ctr"/>
            <a:r>
              <a:rPr lang="en-US" sz="2400" b="1" dirty="0" smtClean="0"/>
              <a:t>One of the two most important trig functions: the </a:t>
            </a:r>
            <a:r>
              <a:rPr lang="en-US" sz="2800" b="1" i="1" dirty="0" err="1" smtClean="0"/>
              <a:t>τ</a:t>
            </a:r>
            <a:r>
              <a:rPr lang="en-US" sz="2400" b="1" dirty="0" smtClean="0"/>
              <a:t> version</a:t>
            </a:r>
            <a:endParaRPr lang="en-US" sz="2400" b="1" dirty="0"/>
          </a:p>
        </p:txBody>
      </p:sp>
    </p:spTree>
    <p:extLst>
      <p:ext uri="{BB962C8B-B14F-4D97-AF65-F5344CB8AC3E}">
        <p14:creationId xmlns:p14="http://schemas.microsoft.com/office/powerpoint/2010/main" val="290067921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56</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651000"/>
            <a:ext cx="5003800" cy="3454400"/>
          </a:xfrm>
          <a:prstGeom prst="rect">
            <a:avLst/>
          </a:prstGeom>
          <a:noFill/>
          <a:ln>
            <a:noFill/>
          </a:ln>
        </p:spPr>
      </p:pic>
      <p:sp>
        <p:nvSpPr>
          <p:cNvPr id="4" name="TextBox 3"/>
          <p:cNvSpPr txBox="1"/>
          <p:nvPr/>
        </p:nvSpPr>
        <p:spPr>
          <a:xfrm>
            <a:off x="1403350" y="787400"/>
            <a:ext cx="6337300" cy="461665"/>
          </a:xfrm>
          <a:prstGeom prst="rect">
            <a:avLst/>
          </a:prstGeom>
          <a:noFill/>
        </p:spPr>
        <p:txBody>
          <a:bodyPr wrap="square" rtlCol="0">
            <a:spAutoFit/>
          </a:bodyPr>
          <a:lstStyle/>
          <a:p>
            <a:pPr algn="ctr"/>
            <a:r>
              <a:rPr lang="en-US" sz="2400" b="1" dirty="0" smtClean="0"/>
              <a:t>The other one</a:t>
            </a:r>
            <a:endParaRPr lang="en-US" sz="2400" b="1" dirty="0"/>
          </a:p>
        </p:txBody>
      </p:sp>
      <p:sp>
        <p:nvSpPr>
          <p:cNvPr id="5" name="TextBox 4"/>
          <p:cNvSpPr txBox="1"/>
          <p:nvPr/>
        </p:nvSpPr>
        <p:spPr>
          <a:xfrm>
            <a:off x="1809750" y="5537200"/>
            <a:ext cx="5524500" cy="400110"/>
          </a:xfrm>
          <a:prstGeom prst="rect">
            <a:avLst/>
          </a:prstGeom>
          <a:noFill/>
        </p:spPr>
        <p:txBody>
          <a:bodyPr wrap="square" rtlCol="0">
            <a:spAutoFit/>
          </a:bodyPr>
          <a:lstStyle/>
          <a:p>
            <a:pPr algn="ctr"/>
            <a:r>
              <a:rPr lang="en-US" sz="2000" b="1" dirty="0" smtClean="0"/>
              <a:t>Aren’t they beautiful?</a:t>
            </a:r>
            <a:endParaRPr lang="en-US" sz="2000" b="1" dirty="0"/>
          </a:p>
        </p:txBody>
      </p:sp>
    </p:spTree>
    <p:extLst>
      <p:ext uri="{BB962C8B-B14F-4D97-AF65-F5344CB8AC3E}">
        <p14:creationId xmlns:p14="http://schemas.microsoft.com/office/powerpoint/2010/main" val="1583591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57</a:t>
            </a:fld>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822450" y="1016000"/>
            <a:ext cx="5499100" cy="5537200"/>
          </a:xfrm>
          <a:prstGeom prst="rect">
            <a:avLst/>
          </a:prstGeom>
          <a:noFill/>
          <a:ln>
            <a:noFill/>
          </a:ln>
        </p:spPr>
      </p:pic>
      <p:sp>
        <p:nvSpPr>
          <p:cNvPr id="3" name="TextBox 2"/>
          <p:cNvSpPr txBox="1"/>
          <p:nvPr/>
        </p:nvSpPr>
        <p:spPr>
          <a:xfrm>
            <a:off x="1193800" y="393700"/>
            <a:ext cx="6756400" cy="461665"/>
          </a:xfrm>
          <a:prstGeom prst="rect">
            <a:avLst/>
          </a:prstGeom>
          <a:noFill/>
        </p:spPr>
        <p:txBody>
          <a:bodyPr wrap="square" rtlCol="0">
            <a:spAutoFit/>
          </a:bodyPr>
          <a:lstStyle/>
          <a:p>
            <a:pPr algn="ctr"/>
            <a:r>
              <a:rPr lang="en-US" sz="2400" b="1" dirty="0" smtClean="0"/>
              <a:t>The TAU version of instructors’ favorite angles</a:t>
            </a:r>
            <a:endParaRPr lang="en-US" sz="2400" b="1" dirty="0"/>
          </a:p>
        </p:txBody>
      </p:sp>
    </p:spTree>
    <p:extLst>
      <p:ext uri="{BB962C8B-B14F-4D97-AF65-F5344CB8AC3E}">
        <p14:creationId xmlns:p14="http://schemas.microsoft.com/office/powerpoint/2010/main" val="299996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58</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673100" y="1581150"/>
            <a:ext cx="7797800" cy="3695700"/>
          </a:xfrm>
          <a:prstGeom prst="rect">
            <a:avLst/>
          </a:prstGeom>
          <a:noFill/>
          <a:ln>
            <a:noFill/>
          </a:ln>
        </p:spPr>
      </p:pic>
      <p:sp>
        <p:nvSpPr>
          <p:cNvPr id="4" name="TextBox 3"/>
          <p:cNvSpPr txBox="1"/>
          <p:nvPr/>
        </p:nvSpPr>
        <p:spPr>
          <a:xfrm>
            <a:off x="908050" y="698500"/>
            <a:ext cx="7327900" cy="461665"/>
          </a:xfrm>
          <a:prstGeom prst="rect">
            <a:avLst/>
          </a:prstGeom>
          <a:noFill/>
        </p:spPr>
        <p:txBody>
          <a:bodyPr wrap="square" rtlCol="0">
            <a:spAutoFit/>
          </a:bodyPr>
          <a:lstStyle/>
          <a:p>
            <a:pPr algn="ctr"/>
            <a:r>
              <a:rPr lang="en-US" sz="2400" b="1" dirty="0" smtClean="0"/>
              <a:t>Instructors’ favorite angles: two versions</a:t>
            </a:r>
            <a:endParaRPr lang="en-US" sz="2400" b="1" dirty="0"/>
          </a:p>
        </p:txBody>
      </p:sp>
      <p:sp>
        <p:nvSpPr>
          <p:cNvPr id="5" name="TextBox 4"/>
          <p:cNvSpPr txBox="1"/>
          <p:nvPr/>
        </p:nvSpPr>
        <p:spPr>
          <a:xfrm>
            <a:off x="1079500" y="5276850"/>
            <a:ext cx="2476500" cy="523220"/>
          </a:xfrm>
          <a:prstGeom prst="rect">
            <a:avLst/>
          </a:prstGeom>
          <a:noFill/>
        </p:spPr>
        <p:txBody>
          <a:bodyPr wrap="square" rtlCol="0">
            <a:spAutoFit/>
          </a:bodyPr>
          <a:lstStyle/>
          <a:p>
            <a:pPr algn="ctr"/>
            <a:r>
              <a:rPr lang="en-US" sz="2800" b="1" i="1" dirty="0" err="1" smtClean="0"/>
              <a:t>τ</a:t>
            </a:r>
            <a:r>
              <a:rPr lang="en-US" sz="2400" dirty="0" smtClean="0"/>
              <a:t> version</a:t>
            </a:r>
            <a:endParaRPr lang="en-US" sz="2400" dirty="0"/>
          </a:p>
        </p:txBody>
      </p:sp>
      <p:sp>
        <p:nvSpPr>
          <p:cNvPr id="6" name="TextBox 5"/>
          <p:cNvSpPr txBox="1"/>
          <p:nvPr/>
        </p:nvSpPr>
        <p:spPr>
          <a:xfrm>
            <a:off x="5283200" y="5289550"/>
            <a:ext cx="1955800" cy="523220"/>
          </a:xfrm>
          <a:prstGeom prst="rect">
            <a:avLst/>
          </a:prstGeom>
          <a:noFill/>
        </p:spPr>
        <p:txBody>
          <a:bodyPr wrap="square" rtlCol="0">
            <a:spAutoFit/>
          </a:bodyPr>
          <a:lstStyle/>
          <a:p>
            <a:pPr algn="ctr"/>
            <a:r>
              <a:rPr lang="en-US" sz="2800" b="1" i="1" dirty="0" smtClean="0"/>
              <a:t>π</a:t>
            </a:r>
            <a:r>
              <a:rPr lang="en-US" sz="2400" dirty="0" smtClean="0"/>
              <a:t> version</a:t>
            </a:r>
            <a:endParaRPr lang="en-US" sz="2400" dirty="0"/>
          </a:p>
        </p:txBody>
      </p:sp>
    </p:spTree>
    <p:extLst>
      <p:ext uri="{BB962C8B-B14F-4D97-AF65-F5344CB8AC3E}">
        <p14:creationId xmlns:p14="http://schemas.microsoft.com/office/powerpoint/2010/main" val="605775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59</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104900"/>
            <a:ext cx="6616700" cy="5588000"/>
          </a:xfrm>
          <a:prstGeom prst="rect">
            <a:avLst/>
          </a:prstGeom>
          <a:noFill/>
          <a:ln>
            <a:noFill/>
          </a:ln>
        </p:spPr>
      </p:pic>
      <p:sp>
        <p:nvSpPr>
          <p:cNvPr id="4" name="TextBox 3"/>
          <p:cNvSpPr txBox="1"/>
          <p:nvPr/>
        </p:nvSpPr>
        <p:spPr>
          <a:xfrm>
            <a:off x="165100" y="355601"/>
            <a:ext cx="8801100" cy="584776"/>
          </a:xfrm>
          <a:prstGeom prst="rect">
            <a:avLst/>
          </a:prstGeom>
          <a:noFill/>
        </p:spPr>
        <p:txBody>
          <a:bodyPr wrap="square" rtlCol="0">
            <a:spAutoFit/>
          </a:bodyPr>
          <a:lstStyle/>
          <a:p>
            <a:pPr algn="ctr"/>
            <a:r>
              <a:rPr lang="en-US" sz="2400" b="1" dirty="0" smtClean="0"/>
              <a:t>Multiplication by</a:t>
            </a:r>
            <a:r>
              <a:rPr lang="en-US" sz="3200" b="1" dirty="0" smtClean="0"/>
              <a:t> </a:t>
            </a:r>
            <a:r>
              <a:rPr lang="en-US" sz="3200" b="1" i="1" dirty="0" err="1" smtClean="0"/>
              <a:t>e</a:t>
            </a:r>
            <a:r>
              <a:rPr lang="en-US" sz="3200" b="1" i="1" baseline="30000" dirty="0" err="1" smtClean="0"/>
              <a:t>iθ</a:t>
            </a:r>
            <a:r>
              <a:rPr lang="en-US" sz="3200" b="1" i="1" dirty="0" smtClean="0"/>
              <a:t> </a:t>
            </a:r>
            <a:r>
              <a:rPr lang="en-US" sz="2400" b="1" dirty="0" smtClean="0"/>
              <a:t>for favorite values of </a:t>
            </a:r>
            <a:r>
              <a:rPr lang="en-US" sz="2800" b="1" i="1" dirty="0" err="1" smtClean="0"/>
              <a:t>θ</a:t>
            </a:r>
            <a:r>
              <a:rPr lang="en-US" sz="2400" b="1" i="1" dirty="0" smtClean="0"/>
              <a:t>:</a:t>
            </a:r>
            <a:r>
              <a:rPr lang="en-US" sz="2400" b="1" dirty="0" smtClean="0"/>
              <a:t> TAU version</a:t>
            </a:r>
            <a:r>
              <a:rPr lang="en-US" sz="2400" b="1" i="1" dirty="0" smtClean="0"/>
              <a:t> </a:t>
            </a:r>
            <a:r>
              <a:rPr lang="en-US" sz="2400" b="1" dirty="0" smtClean="0"/>
              <a:t> </a:t>
            </a:r>
            <a:endParaRPr lang="en-US" sz="2400" b="1" i="1" dirty="0"/>
          </a:p>
        </p:txBody>
      </p:sp>
    </p:spTree>
    <p:extLst>
      <p:ext uri="{BB962C8B-B14F-4D97-AF65-F5344CB8AC3E}">
        <p14:creationId xmlns:p14="http://schemas.microsoft.com/office/powerpoint/2010/main" val="336508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The</a:t>
            </a:r>
            <a:r>
              <a:rPr lang="en-US" b="1" dirty="0" smtClean="0"/>
              <a:t> </a:t>
            </a:r>
            <a:r>
              <a:rPr lang="en-US" sz="2800" b="1" dirty="0" smtClean="0"/>
              <a:t>Rope Procedure</a:t>
            </a:r>
            <a:endParaRPr lang="en-US" sz="2800" b="1" dirty="0"/>
          </a:p>
        </p:txBody>
      </p:sp>
      <p:sp>
        <p:nvSpPr>
          <p:cNvPr id="3" name="Content Placeholder 2"/>
          <p:cNvSpPr>
            <a:spLocks noGrp="1"/>
          </p:cNvSpPr>
          <p:nvPr>
            <p:ph idx="1"/>
          </p:nvPr>
        </p:nvSpPr>
        <p:spPr>
          <a:xfrm>
            <a:off x="355758" y="1600200"/>
            <a:ext cx="8572803" cy="4525963"/>
          </a:xfrm>
        </p:spPr>
        <p:txBody>
          <a:bodyPr>
            <a:normAutofit/>
          </a:bodyPr>
          <a:lstStyle/>
          <a:p>
            <a:r>
              <a:rPr lang="en-US" sz="2400" b="1" dirty="0" smtClean="0"/>
              <a:t>So you score a circular trench in the soil with an </a:t>
            </a:r>
            <a:r>
              <a:rPr lang="en-US" sz="2400" b="1" i="1" dirty="0" smtClean="0"/>
              <a:t>R-rope </a:t>
            </a:r>
            <a:r>
              <a:rPr lang="en-US" sz="2400" b="1" dirty="0" smtClean="0"/>
              <a:t>that has eyes at both ends.</a:t>
            </a:r>
          </a:p>
          <a:p>
            <a:r>
              <a:rPr lang="en-US" sz="2400" b="1" dirty="0" smtClean="0"/>
              <a:t>Determine how many </a:t>
            </a:r>
            <a:r>
              <a:rPr lang="en-US" sz="2400" b="1" i="1" dirty="0" smtClean="0"/>
              <a:t>R-rope </a:t>
            </a:r>
            <a:r>
              <a:rPr lang="en-US" sz="2400" b="1" dirty="0" smtClean="0"/>
              <a:t>lengths fit into the </a:t>
            </a:r>
            <a:r>
              <a:rPr lang="en-US" sz="2400" b="1" i="1" dirty="0" smtClean="0"/>
              <a:t>C-trench.</a:t>
            </a:r>
          </a:p>
          <a:p>
            <a:r>
              <a:rPr lang="en-US" sz="2400" b="1" dirty="0" smtClean="0"/>
              <a:t>You find six plus about one-fourth or six plus about one-third.</a:t>
            </a:r>
          </a:p>
          <a:p>
            <a:r>
              <a:rPr lang="en-US" sz="2400" b="1" dirty="0" smtClean="0"/>
              <a:t>Repeat for many different “size” circles.</a:t>
            </a:r>
          </a:p>
          <a:p>
            <a:endParaRPr lang="en-US" sz="2400" b="1" dirty="0" smtClean="0"/>
          </a:p>
          <a:p>
            <a:r>
              <a:rPr lang="en-US" sz="2400" b="1" i="1" dirty="0" smtClean="0"/>
              <a:t>You get a list of results that seem to cluster about a common value.</a:t>
            </a:r>
            <a:endParaRPr lang="en-US" sz="2400" b="1" i="1" dirty="0"/>
          </a:p>
        </p:txBody>
      </p:sp>
      <p:sp>
        <p:nvSpPr>
          <p:cNvPr id="5" name="Slide Number Placeholder 4"/>
          <p:cNvSpPr>
            <a:spLocks noGrp="1"/>
          </p:cNvSpPr>
          <p:nvPr>
            <p:ph type="sldNum" sz="quarter" idx="12"/>
          </p:nvPr>
        </p:nvSpPr>
        <p:spPr/>
        <p:txBody>
          <a:bodyPr/>
          <a:lstStyle/>
          <a:p>
            <a:fld id="{9376C632-22A3-094E-9097-F3E297A2CAC0}" type="slidenum">
              <a:rPr lang="en-US" smtClean="0"/>
              <a:t>6</a:t>
            </a:fld>
            <a:endParaRPr lang="en-US"/>
          </a:p>
        </p:txBody>
      </p:sp>
    </p:spTree>
    <p:extLst>
      <p:ext uri="{BB962C8B-B14F-4D97-AF65-F5344CB8AC3E}">
        <p14:creationId xmlns:p14="http://schemas.microsoft.com/office/powerpoint/2010/main" val="3466977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60</a:t>
            </a:fld>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739900"/>
            <a:ext cx="5765800" cy="3225800"/>
          </a:xfrm>
          <a:prstGeom prst="rect">
            <a:avLst/>
          </a:prstGeom>
          <a:noFill/>
          <a:ln>
            <a:noFill/>
          </a:ln>
        </p:spPr>
      </p:pic>
      <p:sp>
        <p:nvSpPr>
          <p:cNvPr id="3" name="TextBox 2"/>
          <p:cNvSpPr txBox="1"/>
          <p:nvPr/>
        </p:nvSpPr>
        <p:spPr>
          <a:xfrm>
            <a:off x="381000" y="596901"/>
            <a:ext cx="8382000" cy="461665"/>
          </a:xfrm>
          <a:prstGeom prst="rect">
            <a:avLst/>
          </a:prstGeom>
          <a:noFill/>
        </p:spPr>
        <p:txBody>
          <a:bodyPr wrap="square" rtlCol="0">
            <a:spAutoFit/>
          </a:bodyPr>
          <a:lstStyle/>
          <a:p>
            <a:pPr algn="ctr"/>
            <a:r>
              <a:rPr lang="en-US" sz="2400" b="1" dirty="0" smtClean="0"/>
              <a:t>“We can draw pretty pictures too”, </a:t>
            </a:r>
            <a:r>
              <a:rPr lang="en-US" sz="2400" b="1" dirty="0"/>
              <a:t>say the PI defenders</a:t>
            </a:r>
            <a:r>
              <a:rPr lang="en-US" sz="2400" b="1" dirty="0" smtClean="0"/>
              <a:t>.</a:t>
            </a:r>
          </a:p>
        </p:txBody>
      </p:sp>
      <p:sp>
        <p:nvSpPr>
          <p:cNvPr id="6" name="TextBox 5"/>
          <p:cNvSpPr txBox="1">
            <a:spLocks noChangeAspect="1"/>
          </p:cNvSpPr>
          <p:nvPr/>
        </p:nvSpPr>
        <p:spPr>
          <a:xfrm>
            <a:off x="2359129" y="5346693"/>
            <a:ext cx="4425742" cy="556664"/>
          </a:xfrm>
          <a:prstGeom prst="rect">
            <a:avLst/>
          </a:prstGeom>
          <a:noFill/>
        </p:spPr>
        <p:txBody>
          <a:bodyPr wrap="square" rtlCol="0">
            <a:spAutoFit/>
          </a:bodyPr>
          <a:lstStyle/>
          <a:p>
            <a:pPr algn="ctr"/>
            <a:r>
              <a:rPr lang="en-US" sz="2400" b="1" dirty="0" smtClean="0"/>
              <a:t>Now </a:t>
            </a:r>
            <a:r>
              <a:rPr lang="en-US" sz="2400" b="1" dirty="0"/>
              <a:t>which do you prefer</a:t>
            </a:r>
            <a:r>
              <a:rPr lang="en-US" sz="2400" b="1" dirty="0" smtClean="0"/>
              <a:t>?</a:t>
            </a:r>
            <a:endParaRPr lang="en-US" sz="2400" b="1" dirty="0"/>
          </a:p>
          <a:p>
            <a:endParaRPr lang="en-US" sz="2400" dirty="0"/>
          </a:p>
        </p:txBody>
      </p:sp>
      <p:sp>
        <p:nvSpPr>
          <p:cNvPr id="5" name="TextBox 4"/>
          <p:cNvSpPr txBox="1"/>
          <p:nvPr/>
        </p:nvSpPr>
        <p:spPr>
          <a:xfrm>
            <a:off x="3479800" y="3175000"/>
            <a:ext cx="2006600" cy="369332"/>
          </a:xfrm>
          <a:prstGeom prst="rect">
            <a:avLst/>
          </a:prstGeom>
          <a:noFill/>
        </p:spPr>
        <p:txBody>
          <a:bodyPr wrap="square" rtlCol="0">
            <a:spAutoFit/>
          </a:bodyPr>
          <a:lstStyle/>
          <a:p>
            <a:pPr algn="ctr"/>
            <a:r>
              <a:rPr lang="en-US" b="1" dirty="0" smtClean="0"/>
              <a:t>Unit-circle areas</a:t>
            </a:r>
            <a:endParaRPr lang="en-US" b="1" dirty="0"/>
          </a:p>
        </p:txBody>
      </p:sp>
    </p:spTree>
    <p:extLst>
      <p:ext uri="{BB962C8B-B14F-4D97-AF65-F5344CB8AC3E}">
        <p14:creationId xmlns:p14="http://schemas.microsoft.com/office/powerpoint/2010/main" val="872334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61</a:t>
            </a:fld>
            <a:endParaRPr lang="en-US"/>
          </a:p>
        </p:txBody>
      </p:sp>
      <p:sp>
        <p:nvSpPr>
          <p:cNvPr id="3" name="TextBox 2"/>
          <p:cNvSpPr txBox="1">
            <a:spLocks/>
          </p:cNvSpPr>
          <p:nvPr/>
        </p:nvSpPr>
        <p:spPr>
          <a:xfrm>
            <a:off x="1447102" y="609600"/>
            <a:ext cx="6249797" cy="420628"/>
          </a:xfrm>
          <a:prstGeom prst="rect">
            <a:avLst/>
          </a:prstGeom>
          <a:noFill/>
        </p:spPr>
        <p:txBody>
          <a:bodyPr wrap="square" rtlCol="0">
            <a:spAutoFit/>
          </a:bodyPr>
          <a:lstStyle/>
          <a:p>
            <a:pPr algn="ctr"/>
            <a:r>
              <a:rPr lang="en-US" sz="3200" b="1" baseline="30000" dirty="0" smtClean="0"/>
              <a:t>How </a:t>
            </a:r>
            <a:r>
              <a:rPr lang="en-US" sz="3200" b="1" baseline="30000" dirty="0"/>
              <a:t>about the “most beautiful” equation?</a:t>
            </a:r>
            <a:endParaRPr lang="en-US" sz="3200" dirty="0"/>
          </a:p>
        </p:txBody>
      </p:sp>
      <p:sp>
        <p:nvSpPr>
          <p:cNvPr id="4" name="TextBox 3"/>
          <p:cNvSpPr txBox="1">
            <a:spLocks noChangeAspect="1"/>
          </p:cNvSpPr>
          <p:nvPr/>
        </p:nvSpPr>
        <p:spPr>
          <a:xfrm>
            <a:off x="3460353" y="1206501"/>
            <a:ext cx="2223294" cy="691384"/>
          </a:xfrm>
          <a:prstGeom prst="rect">
            <a:avLst/>
          </a:prstGeom>
          <a:noFill/>
        </p:spPr>
        <p:txBody>
          <a:bodyPr wrap="square" rtlCol="0">
            <a:spAutoFit/>
          </a:bodyPr>
          <a:lstStyle/>
          <a:p>
            <a:pPr algn="ctr"/>
            <a:r>
              <a:rPr lang="en-US" sz="2400" dirty="0"/>
              <a:t>The </a:t>
            </a:r>
            <a:r>
              <a:rPr lang="en-US" sz="2800" b="1" i="1" dirty="0"/>
              <a:t>π</a:t>
            </a:r>
            <a:r>
              <a:rPr lang="en-US" sz="2400" i="1" dirty="0"/>
              <a:t> </a:t>
            </a:r>
            <a:r>
              <a:rPr lang="en-US" sz="2400" dirty="0"/>
              <a:t>version </a:t>
            </a:r>
          </a:p>
          <a:p>
            <a:endParaRPr lang="en-US" sz="2400" dirty="0"/>
          </a:p>
        </p:txBody>
      </p:sp>
      <p:sp>
        <p:nvSpPr>
          <p:cNvPr id="5" name="TextBox 4"/>
          <p:cNvSpPr txBox="1"/>
          <p:nvPr/>
        </p:nvSpPr>
        <p:spPr>
          <a:xfrm>
            <a:off x="889000" y="2590800"/>
            <a:ext cx="6210300" cy="369332"/>
          </a:xfrm>
          <a:prstGeom prst="rect">
            <a:avLst/>
          </a:prstGeom>
          <a:noFill/>
        </p:spPr>
        <p:txBody>
          <a:bodyPr wrap="square" rtlCol="0">
            <a:spAutoFit/>
          </a:bodyPr>
          <a:lstStyle/>
          <a:p>
            <a:endParaRPr lang="en-US"/>
          </a:p>
        </p:txBody>
      </p:sp>
      <p:sp>
        <p:nvSpPr>
          <p:cNvPr id="6" name="TextBox 5"/>
          <p:cNvSpPr txBox="1"/>
          <p:nvPr/>
        </p:nvSpPr>
        <p:spPr>
          <a:xfrm>
            <a:off x="2304288" y="1897885"/>
            <a:ext cx="4533861" cy="1569660"/>
          </a:xfrm>
          <a:prstGeom prst="rect">
            <a:avLst/>
          </a:prstGeom>
          <a:noFill/>
          <a:ln w="28575" cmpd="sng">
            <a:solidFill>
              <a:schemeClr val="tx1"/>
            </a:solidFill>
          </a:ln>
        </p:spPr>
        <p:txBody>
          <a:bodyPr wrap="square" rtlCol="0">
            <a:spAutoFit/>
          </a:bodyPr>
          <a:lstStyle/>
          <a:p>
            <a:r>
              <a:rPr lang="en-US" sz="2400" dirty="0" smtClean="0"/>
              <a:t>			</a:t>
            </a:r>
            <a:r>
              <a:rPr lang="mr-IN" sz="2400" dirty="0" smtClean="0"/>
              <a:t>𝒆</a:t>
            </a:r>
            <a:r>
              <a:rPr lang="mr-IN" sz="2400" baseline="30000" dirty="0" smtClean="0"/>
              <a:t>𝒊𝝅 </a:t>
            </a:r>
            <a:r>
              <a:rPr lang="mr-IN" sz="2400" dirty="0"/>
              <a:t>= </a:t>
            </a:r>
            <a:r>
              <a:rPr lang="mr-IN" sz="2400" dirty="0" smtClean="0"/>
              <a:t>−𝟏</a:t>
            </a:r>
            <a:r>
              <a:rPr lang="en-US" sz="2400" dirty="0" smtClean="0"/>
              <a:t>      </a:t>
            </a:r>
            <a:r>
              <a:rPr lang="en-US" sz="2000" dirty="0" smtClean="0"/>
              <a:t>Not so pretty</a:t>
            </a:r>
          </a:p>
          <a:p>
            <a:r>
              <a:rPr lang="en-US" sz="2400" dirty="0" smtClean="0"/>
              <a:t> </a:t>
            </a:r>
          </a:p>
          <a:p>
            <a:r>
              <a:rPr lang="en-US" sz="2400" dirty="0"/>
              <a:t>	</a:t>
            </a:r>
            <a:r>
              <a:rPr lang="en-US" sz="2400" dirty="0" smtClean="0"/>
              <a:t>	</a:t>
            </a:r>
            <a:r>
              <a:rPr lang="mr-IN" sz="2400" dirty="0" smtClean="0"/>
              <a:t>𝒆</a:t>
            </a:r>
            <a:r>
              <a:rPr lang="mr-IN" sz="2400" baseline="30000" dirty="0" smtClean="0"/>
              <a:t>𝒊𝝅</a:t>
            </a:r>
            <a:r>
              <a:rPr lang="mr-IN" sz="2400" dirty="0" smtClean="0"/>
              <a:t> </a:t>
            </a:r>
            <a:r>
              <a:rPr lang="mr-IN" sz="2400" dirty="0"/>
              <a:t>+ 𝟏 = </a:t>
            </a:r>
            <a:r>
              <a:rPr lang="mr-IN" sz="2400" dirty="0" smtClean="0"/>
              <a:t>𝟎</a:t>
            </a:r>
            <a:r>
              <a:rPr lang="en-US" sz="2400" dirty="0" smtClean="0"/>
              <a:t>         </a:t>
            </a:r>
            <a:r>
              <a:rPr lang="en-US" sz="2000" dirty="0" smtClean="0"/>
              <a:t>Classic</a:t>
            </a:r>
            <a:r>
              <a:rPr lang="en-US" sz="2400" dirty="0" smtClean="0"/>
              <a:t>          </a:t>
            </a:r>
            <a:r>
              <a:rPr lang="mr-IN" sz="2400" dirty="0" smtClean="0"/>
              <a:t> </a:t>
            </a:r>
            <a:endParaRPr lang="mr-IN" sz="2400" dirty="0"/>
          </a:p>
          <a:p>
            <a:endParaRPr lang="en-US" sz="2400" dirty="0"/>
          </a:p>
        </p:txBody>
      </p:sp>
      <p:sp>
        <p:nvSpPr>
          <p:cNvPr id="7" name="TextBox 6"/>
          <p:cNvSpPr txBox="1"/>
          <p:nvPr/>
        </p:nvSpPr>
        <p:spPr>
          <a:xfrm>
            <a:off x="3511550" y="3898901"/>
            <a:ext cx="2120900" cy="547533"/>
          </a:xfrm>
          <a:prstGeom prst="rect">
            <a:avLst/>
          </a:prstGeom>
          <a:noFill/>
        </p:spPr>
        <p:txBody>
          <a:bodyPr wrap="square" rtlCol="0">
            <a:spAutoFit/>
          </a:bodyPr>
          <a:lstStyle/>
          <a:p>
            <a:r>
              <a:rPr lang="en-US" sz="2400" dirty="0"/>
              <a:t>The </a:t>
            </a:r>
            <a:r>
              <a:rPr lang="en-US" sz="2400" b="1" i="1" dirty="0" err="1"/>
              <a:t>τ</a:t>
            </a:r>
            <a:r>
              <a:rPr lang="en-US" sz="2400" b="1" i="1" dirty="0"/>
              <a:t> </a:t>
            </a:r>
            <a:r>
              <a:rPr lang="en-US" sz="2400" dirty="0"/>
              <a:t>version </a:t>
            </a:r>
          </a:p>
          <a:p>
            <a:endParaRPr lang="en-US" sz="2400" dirty="0"/>
          </a:p>
        </p:txBody>
      </p:sp>
      <p:sp>
        <p:nvSpPr>
          <p:cNvPr id="8" name="TextBox 7"/>
          <p:cNvSpPr txBox="1"/>
          <p:nvPr/>
        </p:nvSpPr>
        <p:spPr>
          <a:xfrm>
            <a:off x="2304288" y="4628298"/>
            <a:ext cx="4535424" cy="1477327"/>
          </a:xfrm>
          <a:prstGeom prst="rect">
            <a:avLst/>
          </a:prstGeom>
          <a:noFill/>
          <a:ln w="28575" cmpd="sng">
            <a:solidFill>
              <a:schemeClr val="tx1"/>
            </a:solidFill>
          </a:ln>
        </p:spPr>
        <p:txBody>
          <a:bodyPr wrap="square" rtlCol="0">
            <a:spAutoFit/>
          </a:bodyPr>
          <a:lstStyle/>
          <a:p>
            <a:r>
              <a:rPr lang="en-US" sz="2400" dirty="0" smtClean="0">
                <a:latin typeface="CambriaMath"/>
              </a:rPr>
              <a:t>		 </a:t>
            </a:r>
            <a:r>
              <a:rPr lang="mr-IN" sz="2400" dirty="0" smtClean="0">
                <a:latin typeface="CambriaMath"/>
              </a:rPr>
              <a:t>𝒆</a:t>
            </a:r>
            <a:r>
              <a:rPr lang="mr-IN" sz="2800" baseline="30000" dirty="0" smtClean="0">
                <a:latin typeface="CambriaMath"/>
              </a:rPr>
              <a:t>𝒊𝝉</a:t>
            </a:r>
            <a:r>
              <a:rPr lang="mr-IN" sz="1400" dirty="0" smtClean="0">
                <a:latin typeface="CambriaMath"/>
              </a:rPr>
              <a:t> </a:t>
            </a:r>
            <a:r>
              <a:rPr lang="mr-IN" sz="2400" dirty="0">
                <a:latin typeface="CambriaMath"/>
              </a:rPr>
              <a:t>= </a:t>
            </a:r>
            <a:r>
              <a:rPr lang="mr-IN" sz="2400" dirty="0" smtClean="0">
                <a:latin typeface="CambriaMath"/>
              </a:rPr>
              <a:t>𝟏</a:t>
            </a:r>
            <a:r>
              <a:rPr lang="en-US" sz="2400" dirty="0" smtClean="0">
                <a:latin typeface="CambriaMath"/>
              </a:rPr>
              <a:t>       </a:t>
            </a:r>
            <a:r>
              <a:rPr lang="en-US" sz="2000" dirty="0" smtClean="0">
                <a:latin typeface="Palatino Linotype"/>
                <a:cs typeface="Palatino Linotype"/>
              </a:rPr>
              <a:t>Pretty, but no zero</a:t>
            </a:r>
            <a:r>
              <a:rPr lang="en-US" sz="2400" dirty="0" smtClean="0">
                <a:latin typeface="Palatino Linotype"/>
                <a:cs typeface="Palatino Linotype"/>
              </a:rPr>
              <a:t> </a:t>
            </a:r>
            <a:r>
              <a:rPr lang="mr-IN" sz="2400" dirty="0">
                <a:latin typeface="CambriaMath"/>
              </a:rPr>
              <a:t/>
            </a:r>
            <a:br>
              <a:rPr lang="mr-IN" sz="2400" dirty="0">
                <a:latin typeface="CambriaMath"/>
              </a:rPr>
            </a:br>
            <a:endParaRPr lang="en-US" sz="2400" dirty="0" smtClean="0">
              <a:latin typeface="CambriaMath"/>
            </a:endParaRPr>
          </a:p>
          <a:p>
            <a:r>
              <a:rPr lang="en-US" sz="2400" dirty="0" smtClean="0">
                <a:latin typeface="CambriaMath"/>
              </a:rPr>
              <a:t>		</a:t>
            </a:r>
            <a:r>
              <a:rPr lang="mr-IN" sz="2400" dirty="0" smtClean="0">
                <a:latin typeface="CambriaMath"/>
              </a:rPr>
              <a:t>𝒆</a:t>
            </a:r>
            <a:r>
              <a:rPr lang="mr-IN" sz="2800" baseline="30000" dirty="0" smtClean="0">
                <a:latin typeface="CambriaMath"/>
              </a:rPr>
              <a:t>𝒊𝝉</a:t>
            </a:r>
            <a:r>
              <a:rPr lang="mr-IN" sz="2400" dirty="0" smtClean="0">
                <a:latin typeface="CambriaMath"/>
              </a:rPr>
              <a:t> =</a:t>
            </a:r>
            <a:r>
              <a:rPr lang="en-US" sz="2400" dirty="0" smtClean="0">
                <a:latin typeface="CambriaMath"/>
              </a:rPr>
              <a:t> </a:t>
            </a:r>
            <a:r>
              <a:rPr lang="mr-IN" sz="2400" dirty="0" smtClean="0">
                <a:latin typeface="CambriaMath"/>
              </a:rPr>
              <a:t>𝟏</a:t>
            </a:r>
            <a:r>
              <a:rPr lang="mr-IN" sz="2400" dirty="0">
                <a:latin typeface="CambriaMath"/>
              </a:rPr>
              <a:t>+</a:t>
            </a:r>
            <a:r>
              <a:rPr lang="mr-IN" sz="2400" dirty="0" smtClean="0">
                <a:latin typeface="CambriaMath"/>
              </a:rPr>
              <a:t>𝟎</a:t>
            </a:r>
            <a:r>
              <a:rPr lang="en-US" sz="2400" dirty="0" smtClean="0">
                <a:latin typeface="CambriaMath"/>
              </a:rPr>
              <a:t>   </a:t>
            </a:r>
            <a:r>
              <a:rPr lang="en-US" sz="2000" dirty="0" smtClean="0">
                <a:latin typeface="CambriaMath"/>
              </a:rPr>
              <a:t>No problem</a:t>
            </a:r>
            <a:r>
              <a:rPr lang="mr-IN" sz="2000" dirty="0" smtClean="0">
                <a:latin typeface="CambriaMath"/>
              </a:rPr>
              <a:t> </a:t>
            </a:r>
            <a:endParaRPr lang="mr-IN" sz="2000" dirty="0"/>
          </a:p>
          <a:p>
            <a:endParaRPr lang="en-US" dirty="0"/>
          </a:p>
        </p:txBody>
      </p:sp>
    </p:spTree>
    <p:extLst>
      <p:ext uri="{BB962C8B-B14F-4D97-AF65-F5344CB8AC3E}">
        <p14:creationId xmlns:p14="http://schemas.microsoft.com/office/powerpoint/2010/main" val="604063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62</a:t>
            </a:fld>
            <a:endParaRPr lang="en-US"/>
          </a:p>
        </p:txBody>
      </p:sp>
      <p:sp>
        <p:nvSpPr>
          <p:cNvPr id="3" name="TextBox 2"/>
          <p:cNvSpPr txBox="1"/>
          <p:nvPr/>
        </p:nvSpPr>
        <p:spPr>
          <a:xfrm>
            <a:off x="793750" y="406400"/>
            <a:ext cx="7556500" cy="523220"/>
          </a:xfrm>
          <a:prstGeom prst="rect">
            <a:avLst/>
          </a:prstGeom>
          <a:noFill/>
        </p:spPr>
        <p:txBody>
          <a:bodyPr wrap="square" rtlCol="0">
            <a:spAutoFit/>
          </a:bodyPr>
          <a:lstStyle/>
          <a:p>
            <a:pPr algn="ctr"/>
            <a:r>
              <a:rPr lang="en-US" sz="2800" b="1" dirty="0" smtClean="0"/>
              <a:t>Puns, groaners, potpourri </a:t>
            </a:r>
            <a:endParaRPr lang="en-US" sz="2800" b="1" dirty="0"/>
          </a:p>
        </p:txBody>
      </p:sp>
      <p:sp>
        <p:nvSpPr>
          <p:cNvPr id="6" name="TextBox 5"/>
          <p:cNvSpPr txBox="1"/>
          <p:nvPr/>
        </p:nvSpPr>
        <p:spPr>
          <a:xfrm>
            <a:off x="457200" y="1003300"/>
            <a:ext cx="8229600" cy="5421997"/>
          </a:xfrm>
          <a:prstGeom prst="rect">
            <a:avLst/>
          </a:prstGeom>
          <a:noFill/>
        </p:spPr>
        <p:txBody>
          <a:bodyPr wrap="square" rtlCol="0">
            <a:spAutoFit/>
          </a:bodyPr>
          <a:lstStyle/>
          <a:p>
            <a:pPr algn="ctr">
              <a:lnSpc>
                <a:spcPct val="150000"/>
              </a:lnSpc>
            </a:pPr>
            <a:r>
              <a:rPr lang="en-US" sz="2000" b="1" dirty="0" smtClean="0"/>
              <a:t>PI in the sky (yeah, cute)</a:t>
            </a:r>
          </a:p>
          <a:p>
            <a:pPr algn="ctr">
              <a:lnSpc>
                <a:spcPct val="150000"/>
              </a:lnSpc>
            </a:pPr>
            <a:r>
              <a:rPr lang="en-US" sz="2000" b="1" dirty="0" smtClean="0"/>
              <a:t>PI is a piece of TAU, not the other way around. </a:t>
            </a:r>
          </a:p>
          <a:p>
            <a:pPr algn="ctr">
              <a:lnSpc>
                <a:spcPct val="150000"/>
              </a:lnSpc>
            </a:pPr>
            <a:r>
              <a:rPr lang="en-US" sz="2400" b="1" i="1" dirty="0" err="1" smtClean="0"/>
              <a:t>e</a:t>
            </a:r>
            <a:r>
              <a:rPr lang="en-US" sz="2400" b="1" i="1" baseline="30000" dirty="0" err="1" smtClean="0"/>
              <a:t>iτ</a:t>
            </a:r>
            <a:r>
              <a:rPr lang="en-US" sz="2000" b="1" i="1" dirty="0" smtClean="0"/>
              <a:t>=1 </a:t>
            </a:r>
            <a:r>
              <a:rPr lang="en-US" sz="2000" b="1" dirty="0" smtClean="0"/>
              <a:t>says “ Be one with the </a:t>
            </a:r>
            <a:r>
              <a:rPr lang="en-US" sz="2400" b="1" i="1" dirty="0" err="1" smtClean="0"/>
              <a:t>τ</a:t>
            </a:r>
            <a:r>
              <a:rPr lang="en-US" sz="2000" b="1" dirty="0" smtClean="0"/>
              <a:t>.”</a:t>
            </a:r>
          </a:p>
          <a:p>
            <a:pPr algn="ctr">
              <a:lnSpc>
                <a:spcPct val="150000"/>
              </a:lnSpc>
            </a:pPr>
            <a:r>
              <a:rPr lang="en-US" sz="2000" b="1" dirty="0" smtClean="0"/>
              <a:t>“A rotation by one turn is </a:t>
            </a:r>
            <a:r>
              <a:rPr lang="en-US" sz="2000" b="1" i="1" dirty="0" smtClean="0"/>
              <a:t>1</a:t>
            </a:r>
            <a:r>
              <a:rPr lang="en-US" sz="2000" b="1" dirty="0" smtClean="0"/>
              <a:t>” sounds like a </a:t>
            </a:r>
            <a:r>
              <a:rPr lang="en-US" sz="2400" b="1" i="1" dirty="0" err="1" smtClean="0"/>
              <a:t>τ</a:t>
            </a:r>
            <a:r>
              <a:rPr lang="en-US" sz="2000" b="1" dirty="0" err="1" smtClean="0"/>
              <a:t>-tology</a:t>
            </a:r>
            <a:r>
              <a:rPr lang="en-US" sz="2000" b="1" dirty="0" smtClean="0"/>
              <a:t>, but it reveals the true nature of </a:t>
            </a:r>
            <a:r>
              <a:rPr lang="en-US" sz="2400" b="1" i="1" dirty="0" err="1" smtClean="0"/>
              <a:t>τ</a:t>
            </a:r>
            <a:r>
              <a:rPr lang="en-US" sz="2000" b="1" dirty="0" smtClean="0"/>
              <a:t>.</a:t>
            </a:r>
          </a:p>
          <a:p>
            <a:pPr algn="ctr">
              <a:lnSpc>
                <a:spcPct val="150000"/>
              </a:lnSpc>
            </a:pPr>
            <a:r>
              <a:rPr lang="en-US" sz="2000" b="1" dirty="0" smtClean="0"/>
              <a:t>TAU-ism is based on reason, not faith.  TAU-</a:t>
            </a:r>
            <a:r>
              <a:rPr lang="en-US" sz="2000" b="1" dirty="0" err="1" smtClean="0"/>
              <a:t>ists</a:t>
            </a:r>
            <a:r>
              <a:rPr lang="en-US" sz="2000" b="1" dirty="0" smtClean="0"/>
              <a:t> are not PI-</a:t>
            </a:r>
            <a:r>
              <a:rPr lang="en-US" sz="2000" b="1" dirty="0" err="1" smtClean="0"/>
              <a:t>ous</a:t>
            </a:r>
            <a:r>
              <a:rPr lang="en-US" sz="2000" b="1" dirty="0" smtClean="0"/>
              <a:t>.</a:t>
            </a:r>
          </a:p>
          <a:p>
            <a:pPr algn="ctr">
              <a:lnSpc>
                <a:spcPct val="150000"/>
              </a:lnSpc>
            </a:pPr>
            <a:r>
              <a:rPr lang="en-US" sz="2000" b="1" dirty="0" smtClean="0"/>
              <a:t>But perhaps they are TWO-pious.</a:t>
            </a:r>
          </a:p>
          <a:p>
            <a:pPr algn="ctr">
              <a:lnSpc>
                <a:spcPct val="150000"/>
              </a:lnSpc>
            </a:pPr>
            <a:r>
              <a:rPr lang="en-US" sz="2000" b="1" dirty="0" smtClean="0"/>
              <a:t>On TAU-day you can eat two pieces of pie.</a:t>
            </a:r>
          </a:p>
          <a:p>
            <a:pPr algn="ctr">
              <a:lnSpc>
                <a:spcPct val="150000"/>
              </a:lnSpc>
            </a:pPr>
            <a:r>
              <a:rPr lang="en-US" sz="2000" b="1" dirty="0" smtClean="0"/>
              <a:t>Clearly TAU is spiritually superior to PI.  Why?</a:t>
            </a:r>
          </a:p>
          <a:p>
            <a:pPr algn="ctr">
              <a:lnSpc>
                <a:spcPct val="150000"/>
              </a:lnSpc>
            </a:pPr>
            <a:r>
              <a:rPr lang="en-US" sz="2000" b="1" i="1" dirty="0" smtClean="0"/>
              <a:t>6.28</a:t>
            </a:r>
            <a:r>
              <a:rPr lang="en-US" sz="2000" b="1" dirty="0" smtClean="0"/>
              <a:t> contains the first two perfect numbers {</a:t>
            </a:r>
            <a:r>
              <a:rPr lang="en-US" sz="2000" b="1" i="1" dirty="0" smtClean="0"/>
              <a:t>6, 28</a:t>
            </a:r>
            <a:r>
              <a:rPr lang="en-US" sz="2000" b="1" dirty="0" smtClean="0"/>
              <a:t>}.</a:t>
            </a:r>
          </a:p>
          <a:p>
            <a:pPr algn="ctr">
              <a:lnSpc>
                <a:spcPct val="150000"/>
              </a:lnSpc>
            </a:pPr>
            <a:r>
              <a:rPr lang="en-US" sz="2000" b="1" i="1" dirty="0" smtClean="0"/>
              <a:t>3.14</a:t>
            </a:r>
            <a:r>
              <a:rPr lang="en-US" sz="2000" b="1" dirty="0" smtClean="0"/>
              <a:t>: boring.</a:t>
            </a:r>
            <a:endParaRPr lang="en-US" sz="2000" b="1" dirty="0"/>
          </a:p>
        </p:txBody>
      </p:sp>
    </p:spTree>
    <p:extLst>
      <p:ext uri="{BB962C8B-B14F-4D97-AF65-F5344CB8AC3E}">
        <p14:creationId xmlns:p14="http://schemas.microsoft.com/office/powerpoint/2010/main" val="3607691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63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18" y="800110"/>
            <a:ext cx="5172165" cy="5207997"/>
          </a:xfrm>
          <a:prstGeom prst="rect">
            <a:avLst/>
          </a:prstGeom>
          <a:noFill/>
          <a:ln>
            <a:noFill/>
          </a:ln>
        </p:spPr>
      </p:pic>
      <p:sp>
        <p:nvSpPr>
          <p:cNvPr id="6" name="TextBox 5"/>
          <p:cNvSpPr txBox="1"/>
          <p:nvPr/>
        </p:nvSpPr>
        <p:spPr>
          <a:xfrm>
            <a:off x="361950" y="431801"/>
            <a:ext cx="8420100" cy="461665"/>
          </a:xfrm>
          <a:prstGeom prst="rect">
            <a:avLst/>
          </a:prstGeom>
          <a:noFill/>
        </p:spPr>
        <p:txBody>
          <a:bodyPr wrap="square" rtlCol="0">
            <a:spAutoFit/>
          </a:bodyPr>
          <a:lstStyle/>
          <a:p>
            <a:pPr algn="ctr"/>
            <a:r>
              <a:rPr lang="en-US" sz="2400" b="1" dirty="0" smtClean="0"/>
              <a:t>And the TAU-</a:t>
            </a:r>
            <a:r>
              <a:rPr lang="en-US" sz="2400" b="1" dirty="0" err="1" smtClean="0"/>
              <a:t>ists</a:t>
            </a:r>
            <a:r>
              <a:rPr lang="en-US" sz="2400" b="1" dirty="0" smtClean="0"/>
              <a:t> can appropriate a cool, ancient symbol.</a:t>
            </a:r>
            <a:endParaRPr lang="en-US" sz="2400" b="1" dirty="0"/>
          </a:p>
        </p:txBody>
      </p:sp>
      <p:sp>
        <p:nvSpPr>
          <p:cNvPr id="7" name="TextBox 6"/>
          <p:cNvSpPr txBox="1"/>
          <p:nvPr/>
        </p:nvSpPr>
        <p:spPr>
          <a:xfrm>
            <a:off x="812800" y="6008107"/>
            <a:ext cx="7518400" cy="523220"/>
          </a:xfrm>
          <a:prstGeom prst="rect">
            <a:avLst/>
          </a:prstGeom>
          <a:noFill/>
        </p:spPr>
        <p:txBody>
          <a:bodyPr wrap="square" rtlCol="0">
            <a:spAutoFit/>
          </a:bodyPr>
          <a:lstStyle/>
          <a:p>
            <a:pPr algn="ctr"/>
            <a:r>
              <a:rPr lang="en-US" sz="2400" b="1" dirty="0" smtClean="0"/>
              <a:t>Followers of TAU-ism seek the way of the </a:t>
            </a:r>
            <a:r>
              <a:rPr lang="en-US" sz="2800" b="1" i="1" dirty="0" err="1" smtClean="0"/>
              <a:t>τ</a:t>
            </a:r>
            <a:r>
              <a:rPr lang="en-US" sz="2400" b="1" dirty="0" smtClean="0"/>
              <a:t>. </a:t>
            </a:r>
            <a:endParaRPr lang="en-US" sz="2400" b="1" dirty="0"/>
          </a:p>
        </p:txBody>
      </p:sp>
    </p:spTree>
    <p:extLst>
      <p:ext uri="{BB962C8B-B14F-4D97-AF65-F5344CB8AC3E}">
        <p14:creationId xmlns:p14="http://schemas.microsoft.com/office/powerpoint/2010/main" val="2463316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64</a:t>
            </a:fld>
            <a:endParaRPr lang="en-US"/>
          </a:p>
        </p:txBody>
      </p:sp>
      <p:sp>
        <p:nvSpPr>
          <p:cNvPr id="3" name="TextBox 2"/>
          <p:cNvSpPr txBox="1"/>
          <p:nvPr/>
        </p:nvSpPr>
        <p:spPr>
          <a:xfrm>
            <a:off x="1054100" y="965200"/>
            <a:ext cx="7213600" cy="954107"/>
          </a:xfrm>
          <a:prstGeom prst="rect">
            <a:avLst/>
          </a:prstGeom>
          <a:noFill/>
        </p:spPr>
        <p:txBody>
          <a:bodyPr wrap="square" rtlCol="0">
            <a:spAutoFit/>
          </a:bodyPr>
          <a:lstStyle/>
          <a:p>
            <a:pPr algn="ctr"/>
            <a:r>
              <a:rPr lang="en-US" sz="2800" b="1" dirty="0" smtClean="0"/>
              <a:t>As you struggle with the weighty problem of TAU </a:t>
            </a:r>
            <a:r>
              <a:rPr lang="en-US" sz="2800" b="1" dirty="0" err="1" smtClean="0"/>
              <a:t>vs</a:t>
            </a:r>
            <a:r>
              <a:rPr lang="en-US" sz="2800" b="1" dirty="0" smtClean="0"/>
              <a:t> PI, beware of a common trap.</a:t>
            </a:r>
            <a:endParaRPr lang="en-US" sz="2800" b="1" dirty="0"/>
          </a:p>
        </p:txBody>
      </p:sp>
      <p:sp>
        <p:nvSpPr>
          <p:cNvPr id="4" name="TextBox 3"/>
          <p:cNvSpPr txBox="1"/>
          <p:nvPr/>
        </p:nvSpPr>
        <p:spPr>
          <a:xfrm>
            <a:off x="1938547" y="2819400"/>
            <a:ext cx="5266907" cy="523220"/>
          </a:xfrm>
          <a:prstGeom prst="rect">
            <a:avLst/>
          </a:prstGeom>
          <a:noFill/>
          <a:ln w="19050" cmpd="sng">
            <a:solidFill>
              <a:schemeClr val="tx1"/>
            </a:solidFill>
          </a:ln>
        </p:spPr>
        <p:txBody>
          <a:bodyPr wrap="square" rtlCol="0">
            <a:spAutoFit/>
          </a:bodyPr>
          <a:lstStyle/>
          <a:p>
            <a:pPr algn="ctr"/>
            <a:r>
              <a:rPr lang="en-US" sz="2800" b="1" dirty="0" smtClean="0"/>
              <a:t>Avoid circular reasoning.</a:t>
            </a:r>
            <a:endParaRPr lang="en-US" sz="2800" b="1" dirty="0"/>
          </a:p>
        </p:txBody>
      </p:sp>
    </p:spTree>
    <p:extLst>
      <p:ext uri="{BB962C8B-B14F-4D97-AF65-F5344CB8AC3E}">
        <p14:creationId xmlns:p14="http://schemas.microsoft.com/office/powerpoint/2010/main" val="3684457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65</a:t>
            </a:fld>
            <a:endParaRPr lang="en-US"/>
          </a:p>
        </p:txBody>
      </p:sp>
      <p:pic>
        <p:nvPicPr>
          <p:cNvPr id="3" name="Picture 2"/>
          <p:cNvPicPr>
            <a:picLocks noChangeAspect="1"/>
          </p:cNvPicPr>
          <p:nvPr/>
        </p:nvPicPr>
        <p:blipFill>
          <a:blip r:embed="rId2"/>
          <a:stretch>
            <a:fillRect/>
          </a:stretch>
        </p:blipFill>
        <p:spPr>
          <a:xfrm>
            <a:off x="127000" y="0"/>
            <a:ext cx="8875059" cy="6858000"/>
          </a:xfrm>
          <a:prstGeom prst="rect">
            <a:avLst/>
          </a:prstGeom>
        </p:spPr>
      </p:pic>
      <p:sp>
        <p:nvSpPr>
          <p:cNvPr id="4" name="TextBox 3"/>
          <p:cNvSpPr txBox="1"/>
          <p:nvPr/>
        </p:nvSpPr>
        <p:spPr>
          <a:xfrm>
            <a:off x="127000" y="698501"/>
            <a:ext cx="8875059" cy="954107"/>
          </a:xfrm>
          <a:prstGeom prst="rect">
            <a:avLst/>
          </a:prstGeom>
          <a:noFill/>
        </p:spPr>
        <p:txBody>
          <a:bodyPr wrap="square" rtlCol="0">
            <a:spAutoFit/>
          </a:bodyPr>
          <a:lstStyle/>
          <a:p>
            <a:pPr algn="ctr"/>
            <a:r>
              <a:rPr lang="en-US" sz="2800" b="1" dirty="0" smtClean="0"/>
              <a:t>And if you have trouble deciding between PI and TAU, consider the following:</a:t>
            </a:r>
            <a:endParaRPr lang="en-US" sz="2800" b="1" dirty="0"/>
          </a:p>
        </p:txBody>
      </p:sp>
      <p:sp>
        <p:nvSpPr>
          <p:cNvPr id="5" name="TextBox 4"/>
          <p:cNvSpPr txBox="1"/>
          <p:nvPr/>
        </p:nvSpPr>
        <p:spPr>
          <a:xfrm>
            <a:off x="1003300" y="5499100"/>
            <a:ext cx="7137400" cy="523220"/>
          </a:xfrm>
          <a:prstGeom prst="rect">
            <a:avLst/>
          </a:prstGeom>
          <a:noFill/>
        </p:spPr>
        <p:txBody>
          <a:bodyPr wrap="square" rtlCol="0">
            <a:spAutoFit/>
          </a:bodyPr>
          <a:lstStyle/>
          <a:p>
            <a:pPr algn="ctr"/>
            <a:r>
              <a:rPr lang="en-US" sz="2800" b="1" dirty="0" smtClean="0"/>
              <a:t>Thank you for attending!</a:t>
            </a:r>
            <a:endParaRPr lang="en-US" sz="2800" b="1" dirty="0"/>
          </a:p>
        </p:txBody>
      </p:sp>
    </p:spTree>
    <p:extLst>
      <p:ext uri="{BB962C8B-B14F-4D97-AF65-F5344CB8AC3E}">
        <p14:creationId xmlns:p14="http://schemas.microsoft.com/office/powerpoint/2010/main" val="388410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76C632-22A3-094E-9097-F3E297A2CAC0}" type="slidenum">
              <a:rPr lang="en-US" smtClean="0"/>
              <a:t>66</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324824553"/>
              </p:ext>
            </p:extLst>
          </p:nvPr>
        </p:nvGraphicFramePr>
        <p:xfrm>
          <a:off x="228600" y="1079500"/>
          <a:ext cx="8686800" cy="4699000"/>
        </p:xfrm>
        <a:graphic>
          <a:graphicData uri="http://schemas.openxmlformats.org/presentationml/2006/ole">
            <mc:AlternateContent xmlns:mc="http://schemas.openxmlformats.org/markup-compatibility/2006">
              <mc:Choice xmlns:v="urn:schemas-microsoft-com:vml" Requires="v">
                <p:oleObj spid="_x0000_s2550" name="Document" r:id="rId4" imgW="8686800" imgH="4699000" progId="Word.Document.12">
                  <p:embed/>
                </p:oleObj>
              </mc:Choice>
              <mc:Fallback>
                <p:oleObj name="Document" r:id="rId4" imgW="8686800" imgH="4699000" progId="Word.Document.12">
                  <p:embed/>
                  <p:pic>
                    <p:nvPicPr>
                      <p:cNvPr id="0" name=""/>
                      <p:cNvPicPr/>
                      <p:nvPr/>
                    </p:nvPicPr>
                    <p:blipFill>
                      <a:blip r:embed="rId5"/>
                      <a:stretch>
                        <a:fillRect/>
                      </a:stretch>
                    </p:blipFill>
                    <p:spPr>
                      <a:xfrm>
                        <a:off x="228600" y="1079500"/>
                        <a:ext cx="8686800" cy="4699000"/>
                      </a:xfrm>
                      <a:prstGeom prst="rect">
                        <a:avLst/>
                      </a:prstGeom>
                    </p:spPr>
                  </p:pic>
                </p:oleObj>
              </mc:Fallback>
            </mc:AlternateContent>
          </a:graphicData>
        </a:graphic>
      </p:graphicFrame>
      <p:sp>
        <p:nvSpPr>
          <p:cNvPr id="4" name="TextBox 3"/>
          <p:cNvSpPr txBox="1"/>
          <p:nvPr/>
        </p:nvSpPr>
        <p:spPr>
          <a:xfrm>
            <a:off x="1231900" y="1130301"/>
            <a:ext cx="6680200" cy="646331"/>
          </a:xfrm>
          <a:prstGeom prst="rect">
            <a:avLst/>
          </a:prstGeom>
          <a:noFill/>
        </p:spPr>
        <p:txBody>
          <a:bodyPr wrap="square" rtlCol="0">
            <a:spAutoFit/>
          </a:bodyPr>
          <a:lstStyle/>
          <a:p>
            <a:pPr algn="ctr"/>
            <a:r>
              <a:rPr lang="en-US" b="1" dirty="0" smtClean="0"/>
              <a:t>End points of the circumference of a generic uncoiled circle</a:t>
            </a:r>
          </a:p>
          <a:p>
            <a:pPr algn="ctr"/>
            <a:r>
              <a:rPr lang="en-US" b="1" dirty="0" smtClean="0"/>
              <a:t> lie on the triangle sides</a:t>
            </a:r>
            <a:endParaRPr lang="en-US" b="1" dirty="0"/>
          </a:p>
        </p:txBody>
      </p:sp>
      <p:sp>
        <p:nvSpPr>
          <p:cNvPr id="5" name="TextBox 4"/>
          <p:cNvSpPr txBox="1"/>
          <p:nvPr/>
        </p:nvSpPr>
        <p:spPr>
          <a:xfrm>
            <a:off x="1784350" y="546100"/>
            <a:ext cx="5575300" cy="369332"/>
          </a:xfrm>
          <a:prstGeom prst="rect">
            <a:avLst/>
          </a:prstGeom>
          <a:noFill/>
        </p:spPr>
        <p:txBody>
          <a:bodyPr wrap="square" rtlCol="0">
            <a:spAutoFit/>
          </a:bodyPr>
          <a:lstStyle/>
          <a:p>
            <a:pPr algn="ctr"/>
            <a:r>
              <a:rPr lang="en-US" b="1" dirty="0" smtClean="0"/>
              <a:t>Appendix I</a:t>
            </a:r>
            <a:endParaRPr lang="en-US" b="1" dirty="0"/>
          </a:p>
        </p:txBody>
      </p:sp>
    </p:spTree>
    <p:extLst>
      <p:ext uri="{BB962C8B-B14F-4D97-AF65-F5344CB8AC3E}">
        <p14:creationId xmlns:p14="http://schemas.microsoft.com/office/powerpoint/2010/main" val="29584758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7743371"/>
              </p:ext>
            </p:extLst>
          </p:nvPr>
        </p:nvGraphicFramePr>
        <p:xfrm>
          <a:off x="228600" y="266700"/>
          <a:ext cx="8686800" cy="6324600"/>
        </p:xfrm>
        <a:graphic>
          <a:graphicData uri="http://schemas.openxmlformats.org/presentationml/2006/ole">
            <mc:AlternateContent xmlns:mc="http://schemas.openxmlformats.org/markup-compatibility/2006">
              <mc:Choice xmlns:v="urn:schemas-microsoft-com:vml" Requires="v">
                <p:oleObj spid="_x0000_s1577" name="Document" r:id="rId4" imgW="8686800" imgH="6324600" progId="Word.Document.12">
                  <p:embed/>
                </p:oleObj>
              </mc:Choice>
              <mc:Fallback>
                <p:oleObj name="Document" r:id="rId4" imgW="8686800" imgH="6324600" progId="Word.Document.12">
                  <p:embed/>
                  <p:pic>
                    <p:nvPicPr>
                      <p:cNvPr id="0" name=""/>
                      <p:cNvPicPr/>
                      <p:nvPr/>
                    </p:nvPicPr>
                    <p:blipFill>
                      <a:blip r:embed="rId5"/>
                      <a:stretch>
                        <a:fillRect/>
                      </a:stretch>
                    </p:blipFill>
                    <p:spPr>
                      <a:xfrm>
                        <a:off x="228600" y="266700"/>
                        <a:ext cx="8686800" cy="6324600"/>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9376C632-22A3-094E-9097-F3E297A2CAC0}" type="slidenum">
              <a:rPr lang="en-US" smtClean="0"/>
              <a:t>67</a:t>
            </a:fld>
            <a:endParaRPr lang="en-US"/>
          </a:p>
        </p:txBody>
      </p:sp>
      <p:sp>
        <p:nvSpPr>
          <p:cNvPr id="3" name="TextBox 2"/>
          <p:cNvSpPr txBox="1"/>
          <p:nvPr/>
        </p:nvSpPr>
        <p:spPr>
          <a:xfrm>
            <a:off x="6477000" y="1206500"/>
            <a:ext cx="2019300" cy="646331"/>
          </a:xfrm>
          <a:prstGeom prst="rect">
            <a:avLst/>
          </a:prstGeom>
          <a:noFill/>
        </p:spPr>
        <p:txBody>
          <a:bodyPr wrap="square" rtlCol="0">
            <a:spAutoFit/>
          </a:bodyPr>
          <a:lstStyle/>
          <a:p>
            <a:pPr algn="ctr"/>
            <a:r>
              <a:rPr lang="en-US" b="1" dirty="0" smtClean="0"/>
              <a:t>Area of a straight planar rope</a:t>
            </a:r>
            <a:endParaRPr lang="en-US" b="1" dirty="0"/>
          </a:p>
        </p:txBody>
      </p:sp>
      <p:sp>
        <p:nvSpPr>
          <p:cNvPr id="5" name="TextBox 4"/>
          <p:cNvSpPr txBox="1"/>
          <p:nvPr/>
        </p:nvSpPr>
        <p:spPr>
          <a:xfrm>
            <a:off x="292100" y="2286000"/>
            <a:ext cx="2349500" cy="369332"/>
          </a:xfrm>
          <a:prstGeom prst="rect">
            <a:avLst/>
          </a:prstGeom>
          <a:noFill/>
        </p:spPr>
        <p:txBody>
          <a:bodyPr wrap="square" rtlCol="0">
            <a:spAutoFit/>
          </a:bodyPr>
          <a:lstStyle/>
          <a:p>
            <a:pPr algn="ctr"/>
            <a:r>
              <a:rPr lang="en-US" b="1" dirty="0" err="1" smtClean="0"/>
              <a:t>AppendixII</a:t>
            </a:r>
            <a:endParaRPr lang="en-US" b="1" dirty="0"/>
          </a:p>
        </p:txBody>
      </p:sp>
    </p:spTree>
    <p:extLst>
      <p:ext uri="{BB962C8B-B14F-4D97-AF65-F5344CB8AC3E}">
        <p14:creationId xmlns:p14="http://schemas.microsoft.com/office/powerpoint/2010/main" val="26656240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2800" b="1" dirty="0" smtClean="0"/>
              <a:t>On subsequent notation</a:t>
            </a:r>
            <a:endParaRPr lang="en-US" sz="2800" b="1" dirty="0"/>
          </a:p>
        </p:txBody>
      </p:sp>
      <p:sp>
        <p:nvSpPr>
          <p:cNvPr id="3" name="Content Placeholder 2"/>
          <p:cNvSpPr>
            <a:spLocks noGrp="1"/>
          </p:cNvSpPr>
          <p:nvPr>
            <p:ph idx="1"/>
          </p:nvPr>
        </p:nvSpPr>
        <p:spPr>
          <a:xfrm>
            <a:off x="514553" y="2248099"/>
            <a:ext cx="8114895" cy="1548583"/>
          </a:xfrm>
        </p:spPr>
        <p:txBody>
          <a:bodyPr>
            <a:noAutofit/>
          </a:bodyPr>
          <a:lstStyle/>
          <a:p>
            <a:pPr marL="0" indent="0">
              <a:lnSpc>
                <a:spcPct val="120000"/>
              </a:lnSpc>
              <a:buNone/>
            </a:pPr>
            <a:r>
              <a:rPr lang="en-US" sz="2400" b="1" dirty="0" smtClean="0"/>
              <a:t>I will, in what follows, frequently use modern-day algebraic notation for brevity and clarity.  Keep in mind that the ancients did not have such a convenience. </a:t>
            </a:r>
            <a:endParaRPr lang="en-US" sz="2400" b="1" dirty="0"/>
          </a:p>
        </p:txBody>
      </p:sp>
      <p:sp>
        <p:nvSpPr>
          <p:cNvPr id="5" name="Slide Number Placeholder 4"/>
          <p:cNvSpPr>
            <a:spLocks noGrp="1"/>
          </p:cNvSpPr>
          <p:nvPr>
            <p:ph type="sldNum" sz="quarter" idx="12"/>
          </p:nvPr>
        </p:nvSpPr>
        <p:spPr/>
        <p:txBody>
          <a:bodyPr/>
          <a:lstStyle/>
          <a:p>
            <a:fld id="{9376C632-22A3-094E-9097-F3E297A2CAC0}" type="slidenum">
              <a:rPr lang="en-US" smtClean="0"/>
              <a:t>7</a:t>
            </a:fld>
            <a:endParaRPr lang="en-US"/>
          </a:p>
        </p:txBody>
      </p:sp>
    </p:spTree>
    <p:extLst>
      <p:ext uri="{BB962C8B-B14F-4D97-AF65-F5344CB8AC3E}">
        <p14:creationId xmlns:p14="http://schemas.microsoft.com/office/powerpoint/2010/main" val="40085965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Algebraic version of what you discovered in </a:t>
            </a:r>
            <a:r>
              <a:rPr lang="en-US" sz="2800" b="1" dirty="0"/>
              <a:t>A</a:t>
            </a:r>
            <a:r>
              <a:rPr lang="en-US" sz="2800" b="1" dirty="0" smtClean="0"/>
              <a:t>ncient Egypt</a:t>
            </a:r>
            <a:endParaRPr lang="en-US" sz="2800" b="1" dirty="0"/>
          </a:p>
        </p:txBody>
      </p:sp>
      <p:sp>
        <p:nvSpPr>
          <p:cNvPr id="3" name="Content Placeholder 2"/>
          <p:cNvSpPr>
            <a:spLocks noGrp="1"/>
          </p:cNvSpPr>
          <p:nvPr>
            <p:ph idx="1"/>
          </p:nvPr>
        </p:nvSpPr>
        <p:spPr>
          <a:xfrm>
            <a:off x="457200" y="1600200"/>
            <a:ext cx="8509000" cy="4525963"/>
          </a:xfrm>
        </p:spPr>
        <p:txBody>
          <a:bodyPr>
            <a:normAutofit/>
          </a:bodyPr>
          <a:lstStyle/>
          <a:p>
            <a:pPr marL="0" indent="0">
              <a:lnSpc>
                <a:spcPct val="110000"/>
              </a:lnSpc>
              <a:buNone/>
            </a:pPr>
            <a:r>
              <a:rPr lang="en-US" sz="2400" b="1" dirty="0" smtClean="0"/>
              <a:t>So, in modern mathematical jargon, you surmise that there exists a number </a:t>
            </a:r>
            <a:r>
              <a:rPr lang="en-US" sz="2400" b="1" i="1" dirty="0" smtClean="0"/>
              <a:t>k</a:t>
            </a:r>
            <a:r>
              <a:rPr lang="en-US" sz="2400" b="1" dirty="0" smtClean="0"/>
              <a:t>, independent of circle size, such that </a:t>
            </a:r>
          </a:p>
          <a:p>
            <a:pPr marL="0" indent="0">
              <a:lnSpc>
                <a:spcPct val="110000"/>
              </a:lnSpc>
              <a:buNone/>
            </a:pPr>
            <a:endParaRPr lang="en-US" sz="2400" b="1" dirty="0"/>
          </a:p>
          <a:p>
            <a:pPr marL="0" indent="0" algn="ctr">
              <a:lnSpc>
                <a:spcPct val="110000"/>
              </a:lnSpc>
              <a:buNone/>
            </a:pPr>
            <a:r>
              <a:rPr lang="en-US" sz="2400" b="1" i="1" dirty="0" smtClean="0"/>
              <a:t>C = </a:t>
            </a:r>
            <a:r>
              <a:rPr lang="en-US" sz="2400" b="1" i="1" dirty="0" err="1" smtClean="0"/>
              <a:t>k</a:t>
            </a:r>
            <a:r>
              <a:rPr lang="en-US" sz="2400" b="1" i="1" dirty="0" err="1" smtClean="0">
                <a:latin typeface="ＭＳ ゴシック"/>
                <a:ea typeface="ＭＳ ゴシック"/>
                <a:cs typeface="ＭＳ ゴシック"/>
                <a:sym typeface="Wingdings"/>
              </a:rPr>
              <a:t>×</a:t>
            </a:r>
            <a:r>
              <a:rPr lang="en-US" sz="2400" b="1" i="1" dirty="0" err="1" smtClean="0"/>
              <a:t>R</a:t>
            </a:r>
            <a:endParaRPr lang="en-US" sz="2400" b="1" i="1" dirty="0" smtClean="0"/>
          </a:p>
          <a:p>
            <a:pPr marL="0" indent="0" algn="ctr">
              <a:lnSpc>
                <a:spcPct val="110000"/>
              </a:lnSpc>
              <a:buNone/>
            </a:pPr>
            <a:endParaRPr lang="en-US" sz="2400" b="1" dirty="0"/>
          </a:p>
          <a:p>
            <a:pPr marL="0" indent="0">
              <a:lnSpc>
                <a:spcPct val="110000"/>
              </a:lnSpc>
              <a:buNone/>
            </a:pPr>
            <a:r>
              <a:rPr lang="en-US" sz="2400" b="1" dirty="0"/>
              <a:t>w</a:t>
            </a:r>
            <a:r>
              <a:rPr lang="en-US" sz="2400" b="1" dirty="0" smtClean="0"/>
              <a:t>here </a:t>
            </a:r>
            <a:r>
              <a:rPr lang="en-US" sz="2400" b="1" i="1" dirty="0" smtClean="0"/>
              <a:t>C</a:t>
            </a:r>
            <a:r>
              <a:rPr lang="en-US" sz="2400" b="1" dirty="0" smtClean="0"/>
              <a:t> represents circumference and </a:t>
            </a:r>
            <a:r>
              <a:rPr lang="en-US" sz="2400" b="1" i="1" dirty="0" smtClean="0"/>
              <a:t>R</a:t>
            </a:r>
            <a:r>
              <a:rPr lang="en-US" sz="2400" b="1" dirty="0" smtClean="0"/>
              <a:t> represents radius.</a:t>
            </a:r>
          </a:p>
          <a:p>
            <a:pPr marL="0" indent="0">
              <a:lnSpc>
                <a:spcPct val="110000"/>
              </a:lnSpc>
              <a:buNone/>
            </a:pPr>
            <a:r>
              <a:rPr lang="en-US" sz="2400" b="1" dirty="0" smtClean="0"/>
              <a:t>And the value of </a:t>
            </a:r>
            <a:r>
              <a:rPr lang="en-US" sz="2400" b="1" i="1" dirty="0" smtClean="0"/>
              <a:t>k </a:t>
            </a:r>
            <a:r>
              <a:rPr lang="en-US" sz="2400" b="1" dirty="0" smtClean="0"/>
              <a:t>is between six and one fourth and six and one third.</a:t>
            </a:r>
          </a:p>
          <a:p>
            <a:pPr marL="0" indent="0" algn="ctr">
              <a:lnSpc>
                <a:spcPct val="110000"/>
              </a:lnSpc>
              <a:buNone/>
            </a:pPr>
            <a:endParaRPr lang="en-US" sz="2400" b="1" dirty="0"/>
          </a:p>
          <a:p>
            <a:pPr marL="0" indent="0" algn="ctr">
              <a:buNone/>
            </a:pPr>
            <a:endParaRPr lang="en-US" sz="2400" b="1" dirty="0"/>
          </a:p>
        </p:txBody>
      </p:sp>
      <p:sp>
        <p:nvSpPr>
          <p:cNvPr id="5" name="Slide Number Placeholder 4"/>
          <p:cNvSpPr>
            <a:spLocks noGrp="1"/>
          </p:cNvSpPr>
          <p:nvPr>
            <p:ph type="sldNum" sz="quarter" idx="12"/>
          </p:nvPr>
        </p:nvSpPr>
        <p:spPr/>
        <p:txBody>
          <a:bodyPr/>
          <a:lstStyle/>
          <a:p>
            <a:fld id="{9376C632-22A3-094E-9097-F3E297A2CAC0}" type="slidenum">
              <a:rPr lang="en-US" smtClean="0"/>
              <a:t>8</a:t>
            </a:fld>
            <a:endParaRPr lang="en-US"/>
          </a:p>
        </p:txBody>
      </p:sp>
    </p:spTree>
    <p:extLst>
      <p:ext uri="{BB962C8B-B14F-4D97-AF65-F5344CB8AC3E}">
        <p14:creationId xmlns:p14="http://schemas.microsoft.com/office/powerpoint/2010/main" val="4149891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060" y="507425"/>
            <a:ext cx="8513881" cy="523220"/>
          </a:xfrm>
          <a:prstGeom prst="rect">
            <a:avLst/>
          </a:prstGeom>
          <a:noFill/>
        </p:spPr>
        <p:txBody>
          <a:bodyPr wrap="square" rtlCol="0">
            <a:spAutoFit/>
          </a:bodyPr>
          <a:lstStyle/>
          <a:p>
            <a:pPr algn="ctr"/>
            <a:r>
              <a:rPr lang="en-US" sz="2800" b="1" dirty="0" smtClean="0"/>
              <a:t>A couple of facts, if historical  accounts are reliable</a:t>
            </a:r>
            <a:endParaRPr lang="en-US" sz="2800" b="1" dirty="0"/>
          </a:p>
        </p:txBody>
      </p:sp>
      <p:sp>
        <p:nvSpPr>
          <p:cNvPr id="3" name="TextBox 2"/>
          <p:cNvSpPr txBox="1"/>
          <p:nvPr/>
        </p:nvSpPr>
        <p:spPr>
          <a:xfrm>
            <a:off x="182030" y="1258470"/>
            <a:ext cx="8779940" cy="2997744"/>
          </a:xfrm>
          <a:prstGeom prst="rect">
            <a:avLst/>
          </a:prstGeom>
          <a:noFill/>
        </p:spPr>
        <p:txBody>
          <a:bodyPr wrap="square" rtlCol="0">
            <a:spAutoFit/>
          </a:bodyPr>
          <a:lstStyle/>
          <a:p>
            <a:pPr marL="457200" indent="-457200">
              <a:lnSpc>
                <a:spcPct val="110000"/>
              </a:lnSpc>
              <a:buFont typeface="+mj-lt"/>
              <a:buAutoNum type="arabicPeriod"/>
            </a:pPr>
            <a:r>
              <a:rPr lang="en-US" sz="2400" b="1" dirty="0" smtClean="0"/>
              <a:t>The existence of </a:t>
            </a:r>
            <a:r>
              <a:rPr lang="en-US" sz="2800" b="1" i="1" dirty="0" smtClean="0"/>
              <a:t>k</a:t>
            </a:r>
            <a:r>
              <a:rPr lang="en-US" sz="2400" b="1" dirty="0" smtClean="0"/>
              <a:t> was known to many ancient civilizations.</a:t>
            </a:r>
          </a:p>
          <a:p>
            <a:pPr marL="457200" indent="-457200">
              <a:lnSpc>
                <a:spcPct val="110000"/>
              </a:lnSpc>
              <a:buFont typeface="+mj-lt"/>
              <a:buAutoNum type="arabicPeriod"/>
            </a:pPr>
            <a:r>
              <a:rPr lang="en-US" sz="2400" b="1" dirty="0" smtClean="0"/>
              <a:t>Aristotle (</a:t>
            </a:r>
            <a:r>
              <a:rPr lang="en-US" sz="2400" b="1" dirty="0" err="1" smtClean="0"/>
              <a:t>ca</a:t>
            </a:r>
            <a:r>
              <a:rPr lang="en-US" sz="2400" b="1" dirty="0" smtClean="0"/>
              <a:t> 385-323 BCE): ”It is impossible to compare the lengths of curves and lengths of line segments”.  Hence, one cannot discuss the ratio of the circumference to the radius.  This belief was widespread until the seventeenth century.</a:t>
            </a:r>
            <a:endParaRPr lang="en-US" sz="2400" b="1" dirty="0"/>
          </a:p>
        </p:txBody>
      </p:sp>
      <p:sp>
        <p:nvSpPr>
          <p:cNvPr id="5" name="TextBox 4"/>
          <p:cNvSpPr txBox="1"/>
          <p:nvPr/>
        </p:nvSpPr>
        <p:spPr>
          <a:xfrm>
            <a:off x="1033054" y="4260073"/>
            <a:ext cx="7077893" cy="2117503"/>
          </a:xfrm>
          <a:prstGeom prst="rect">
            <a:avLst/>
          </a:prstGeom>
          <a:noFill/>
        </p:spPr>
        <p:txBody>
          <a:bodyPr wrap="square" rtlCol="0">
            <a:spAutoFit/>
          </a:bodyPr>
          <a:lstStyle/>
          <a:p>
            <a:pPr>
              <a:lnSpc>
                <a:spcPct val="110000"/>
              </a:lnSpc>
              <a:spcAft>
                <a:spcPts val="1800"/>
              </a:spcAft>
            </a:pPr>
            <a:r>
              <a:rPr lang="en-US" sz="2400" b="1" i="1" dirty="0" smtClean="0"/>
              <a:t>Number 2 seems strange given the existence of threads and ropes and all sorts of flexible objects, but there is a subtle sense in which Aristotle was correct.  The mathematics did not mature to current standards  until the 19</a:t>
            </a:r>
            <a:r>
              <a:rPr lang="en-US" sz="2400" b="1" i="1" baseline="30000" dirty="0" smtClean="0"/>
              <a:t>th</a:t>
            </a:r>
            <a:r>
              <a:rPr lang="en-US" sz="2400" b="1" i="1" dirty="0" smtClean="0"/>
              <a:t> century.</a:t>
            </a:r>
            <a:endParaRPr lang="en-US" sz="2400" b="1" i="1" dirty="0"/>
          </a:p>
        </p:txBody>
      </p:sp>
      <p:sp>
        <p:nvSpPr>
          <p:cNvPr id="6" name="Slide Number Placeholder 5"/>
          <p:cNvSpPr>
            <a:spLocks noGrp="1"/>
          </p:cNvSpPr>
          <p:nvPr>
            <p:ph type="sldNum" sz="quarter" idx="12"/>
          </p:nvPr>
        </p:nvSpPr>
        <p:spPr/>
        <p:txBody>
          <a:bodyPr/>
          <a:lstStyle/>
          <a:p>
            <a:fld id="{9376C632-22A3-094E-9097-F3E297A2CAC0}" type="slidenum">
              <a:rPr lang="en-US" smtClean="0"/>
              <a:t>9</a:t>
            </a:fld>
            <a:endParaRPr lang="en-US"/>
          </a:p>
        </p:txBody>
      </p:sp>
    </p:spTree>
    <p:extLst>
      <p:ext uri="{BB962C8B-B14F-4D97-AF65-F5344CB8AC3E}">
        <p14:creationId xmlns:p14="http://schemas.microsoft.com/office/powerpoint/2010/main" val="2014677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3328</TotalTime>
  <Words>2928</Words>
  <Application>Microsoft Macintosh PowerPoint</Application>
  <PresentationFormat>On-screen Show (4:3)</PresentationFormat>
  <Paragraphs>362</Paragraphs>
  <Slides>67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Default Theme</vt:lpstr>
      <vt:lpstr>Document</vt:lpstr>
      <vt:lpstr>Ancient Egypt, Archimedes, The Circle’s Triangle Subtitle: 2π beats π as a circle constant</vt:lpstr>
      <vt:lpstr>PowerPoint Presentation</vt:lpstr>
      <vt:lpstr>PowerPoint Presentation</vt:lpstr>
      <vt:lpstr>You are in Ancient Egypt  circa 3100 BCE </vt:lpstr>
      <vt:lpstr>You are interested in circles. </vt:lpstr>
      <vt:lpstr>The Rope Procedure</vt:lpstr>
      <vt:lpstr>On subsequent notation</vt:lpstr>
      <vt:lpstr>Algebraic version of what you discovered in Ancient Egypt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 Newton and his fluxions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to be honest, I cherry picked.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Barnett</dc:creator>
  <cp:lastModifiedBy>Chuck Barnett</cp:lastModifiedBy>
  <cp:revision>503</cp:revision>
  <cp:lastPrinted>2017-03-28T23:54:30Z</cp:lastPrinted>
  <dcterms:created xsi:type="dcterms:W3CDTF">2016-03-22T21:05:59Z</dcterms:created>
  <dcterms:modified xsi:type="dcterms:W3CDTF">2017-04-16T01:00:37Z</dcterms:modified>
</cp:coreProperties>
</file>