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4" r:id="rId2"/>
    <p:sldId id="256" r:id="rId3"/>
    <p:sldId id="261" r:id="rId4"/>
    <p:sldId id="271" r:id="rId5"/>
    <p:sldId id="262" r:id="rId6"/>
    <p:sldId id="272" r:id="rId7"/>
    <p:sldId id="260" r:id="rId8"/>
    <p:sldId id="270" r:id="rId9"/>
    <p:sldId id="263" r:id="rId10"/>
    <p:sldId id="273" r:id="rId11"/>
    <p:sldId id="264" r:id="rId12"/>
    <p:sldId id="265" r:id="rId13"/>
    <p:sldId id="266" r:id="rId14"/>
    <p:sldId id="267" r:id="rId15"/>
    <p:sldId id="268" r:id="rId16"/>
    <p:sldId id="269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91" autoAdjust="0"/>
    <p:restoredTop sz="94660"/>
  </p:normalViewPr>
  <p:slideViewPr>
    <p:cSldViewPr>
      <p:cViewPr>
        <p:scale>
          <a:sx n="75" d="100"/>
          <a:sy n="75" d="100"/>
        </p:scale>
        <p:origin x="-1296" y="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668 w 1722"/>
                <a:gd name="T1" fmla="*/ 39 h 66"/>
                <a:gd name="T2" fmla="*/ 1668 w 1722"/>
                <a:gd name="T3" fmla="*/ 33 h 66"/>
                <a:gd name="T4" fmla="*/ 0 w 1722"/>
                <a:gd name="T5" fmla="*/ 0 h 66"/>
                <a:gd name="T6" fmla="*/ 0 w 1722"/>
                <a:gd name="T7" fmla="*/ 33 h 66"/>
                <a:gd name="T8" fmla="*/ 1668 w 1722"/>
                <a:gd name="T9" fmla="*/ 39 h 66"/>
                <a:gd name="T10" fmla="*/ 1668 w 1722"/>
                <a:gd name="T11" fmla="*/ 39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dirty="0">
                <a:solidFill>
                  <a:srgbClr val="FFFFFF"/>
                </a:solidFill>
                <a:latin typeface="Arial" pitchFamily="34" charset="0"/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4 w 4789"/>
                <a:gd name="T3" fmla="*/ 77 h 329"/>
                <a:gd name="T4" fmla="*/ 4784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rgbClr val="00007D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dirty="0">
                <a:solidFill>
                  <a:srgbClr val="FFFFFF"/>
                </a:solidFill>
                <a:latin typeface="Arial" pitchFamily="34" charset="0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48 w 975"/>
                <a:gd name="T1" fmla="*/ 48 h 101"/>
                <a:gd name="T2" fmla="*/ 948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48 w 975"/>
                <a:gd name="T9" fmla="*/ 48 h 101"/>
                <a:gd name="T10" fmla="*/ 948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dirty="0">
                <a:solidFill>
                  <a:srgbClr val="FFFFFF"/>
                </a:solidFill>
                <a:latin typeface="Arial" pitchFamily="34" charset="0"/>
              </a:endParaRPr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087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087 w 2141"/>
                <a:gd name="T7" fmla="*/ 0 h 198"/>
                <a:gd name="T8" fmla="*/ 2087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dirty="0">
                <a:solidFill>
                  <a:srgbClr val="FFFFFF"/>
                </a:solidFill>
                <a:latin typeface="Arial" pitchFamily="34" charset="0"/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01 w 2517"/>
                <a:gd name="T1" fmla="*/ 276 h 276"/>
                <a:gd name="T2" fmla="*/ 2436 w 2517"/>
                <a:gd name="T3" fmla="*/ 204 h 276"/>
                <a:gd name="T4" fmla="*/ 2179 w 2517"/>
                <a:gd name="T5" fmla="*/ 0 h 276"/>
                <a:gd name="T6" fmla="*/ 0 w 2517"/>
                <a:gd name="T7" fmla="*/ 276 h 276"/>
                <a:gd name="T8" fmla="*/ 2101 w 2517"/>
                <a:gd name="T9" fmla="*/ 276 h 276"/>
                <a:gd name="T10" fmla="*/ 2101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dirty="0">
                <a:solidFill>
                  <a:srgbClr val="FFFFFF"/>
                </a:solidFill>
                <a:latin typeface="Arial" pitchFamily="34" charset="0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02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02 w 729"/>
                <a:gd name="T7" fmla="*/ 240 h 240"/>
                <a:gd name="T8" fmla="*/ 702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dirty="0">
                <a:solidFill>
                  <a:srgbClr val="FFFFFF"/>
                </a:solidFill>
                <a:latin typeface="Arial" pitchFamily="34" charset="0"/>
              </a:endParaRPr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02 w 729"/>
                <a:gd name="T1" fmla="*/ 318 h 318"/>
                <a:gd name="T2" fmla="*/ 702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02 w 729"/>
                <a:gd name="T9" fmla="*/ 318 h 318"/>
                <a:gd name="T10" fmla="*/ 702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dirty="0">
                <a:solidFill>
                  <a:srgbClr val="FFFFFF"/>
                </a:solidFill>
                <a:latin typeface="Arial" pitchFamily="34" charset="0"/>
              </a:endParaRPr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dirty="0">
                <a:solidFill>
                  <a:srgbClr val="FFFFFF"/>
                </a:solidFill>
                <a:latin typeface="Arial" pitchFamily="34" charset="0"/>
              </a:endParaRPr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dirty="0">
                <a:solidFill>
                  <a:srgbClr val="FFFFFF"/>
                </a:solidFill>
                <a:latin typeface="Arial" pitchFamily="34" charset="0"/>
              </a:endParaRPr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6 w 2200"/>
                <a:gd name="T3" fmla="*/ 2480 h 2482"/>
                <a:gd name="T4" fmla="*/ 2198 w 2200"/>
                <a:gd name="T5" fmla="*/ 2474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5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dirty="0">
                <a:solidFill>
                  <a:srgbClr val="FFFFFF"/>
                </a:solidFill>
                <a:latin typeface="Arial" pitchFamily="34" charset="0"/>
              </a:endParaRPr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dirty="0">
                <a:solidFill>
                  <a:srgbClr val="FFFFFF"/>
                </a:solidFill>
                <a:latin typeface="Arial" pitchFamily="34" charset="0"/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285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dirty="0">
                <a:solidFill>
                  <a:srgbClr val="FFFFFF"/>
                </a:solidFill>
                <a:latin typeface="Arial" pitchFamily="34" charset="0"/>
              </a:endParaRPr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dirty="0">
                <a:solidFill>
                  <a:srgbClr val="FFFFFF"/>
                </a:solidFill>
                <a:latin typeface="Arial" pitchFamily="34" charset="0"/>
              </a:endParaRPr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Arial" charset="0"/>
              </a:endParaRPr>
            </a:p>
          </p:txBody>
        </p:sp>
        <p:grpSp>
          <p:nvGrpSpPr>
            <p:cNvPr id="41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dirty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4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dirty="0">
                  <a:solidFill>
                    <a:srgbClr val="FFFFFF"/>
                  </a:solidFill>
                  <a:latin typeface="Arial" charset="0"/>
                </a:endParaRPr>
              </a:p>
            </p:txBody>
          </p:sp>
        </p:grpSp>
      </p:grpSp>
      <p:sp>
        <p:nvSpPr>
          <p:cNvPr id="867370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867371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charset="0"/>
              <a:buNone/>
              <a:defRPr sz="36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2AA3DC-6B3A-4526-986C-7616B5248CC2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5398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2EB766-EAE7-413C-BEAB-2ADC5A34E032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1313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639C01-60F0-4F3D-B9B3-47FBEF9829D2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93388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AD9C4D-A84D-4CB9-AF6B-11D29DEB0EF3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0357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04AE78-4EE8-4100-ADD4-3B8A9CAFCDE3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5857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5AB851-CF64-462C-9AF0-388955B0B20E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0474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7796A6-2C4E-4E8F-88D1-63452C3E20F5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5442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EAC127-0652-413A-B4C0-FFB3DF716184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420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0911FA-EBE9-473B-BEB4-95B3010D01E3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6641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D9C676-BFC8-4D9B-A5B2-C3E3BCA1A328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1716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D0BDAB-8A95-4455-B223-53DA6845EFFF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4236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9F905C-C45A-49AE-A1DF-F9F1A8F2B07C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3226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57647"/>
                <a:invGamma/>
              </a:schemeClr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866307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866308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866309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035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668 w 1722"/>
                <a:gd name="T1" fmla="*/ 39 h 66"/>
                <a:gd name="T2" fmla="*/ 1668 w 1722"/>
                <a:gd name="T3" fmla="*/ 33 h 66"/>
                <a:gd name="T4" fmla="*/ 0 w 1722"/>
                <a:gd name="T5" fmla="*/ 0 h 66"/>
                <a:gd name="T6" fmla="*/ 0 w 1722"/>
                <a:gd name="T7" fmla="*/ 33 h 66"/>
                <a:gd name="T8" fmla="*/ 1668 w 1722"/>
                <a:gd name="T9" fmla="*/ 39 h 66"/>
                <a:gd name="T10" fmla="*/ 1668 w 1722"/>
                <a:gd name="T11" fmla="*/ 39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dirty="0">
                <a:solidFill>
                  <a:srgbClr val="FFFFFF"/>
                </a:solidFill>
                <a:latin typeface="Arial" pitchFamily="34" charset="0"/>
              </a:endParaRPr>
            </a:p>
          </p:txBody>
        </p:sp>
        <p:sp>
          <p:nvSpPr>
            <p:cNvPr id="866311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4 w 4789"/>
                <a:gd name="T3" fmla="*/ 77 h 329"/>
                <a:gd name="T4" fmla="*/ 4784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rgbClr val="00007D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dirty="0">
                <a:solidFill>
                  <a:srgbClr val="FFFFFF"/>
                </a:solidFill>
                <a:latin typeface="Arial" pitchFamily="34" charset="0"/>
              </a:endParaRPr>
            </a:p>
          </p:txBody>
        </p:sp>
        <p:sp>
          <p:nvSpPr>
            <p:cNvPr id="1037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48 w 975"/>
                <a:gd name="T1" fmla="*/ 48 h 101"/>
                <a:gd name="T2" fmla="*/ 948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48 w 975"/>
                <a:gd name="T9" fmla="*/ 48 h 101"/>
                <a:gd name="T10" fmla="*/ 948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dirty="0">
                <a:solidFill>
                  <a:srgbClr val="FFFFFF"/>
                </a:solidFill>
                <a:latin typeface="Arial" pitchFamily="34" charset="0"/>
              </a:endParaRPr>
            </a:p>
          </p:txBody>
        </p:sp>
        <p:sp>
          <p:nvSpPr>
            <p:cNvPr id="1038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087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087 w 2141"/>
                <a:gd name="T7" fmla="*/ 0 h 198"/>
                <a:gd name="T8" fmla="*/ 2087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dirty="0">
                <a:solidFill>
                  <a:srgbClr val="FFFFFF"/>
                </a:solidFill>
                <a:latin typeface="Arial" pitchFamily="34" charset="0"/>
              </a:endParaRPr>
            </a:p>
          </p:txBody>
        </p:sp>
        <p:sp>
          <p:nvSpPr>
            <p:cNvPr id="866314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040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01 w 2517"/>
                <a:gd name="T1" fmla="*/ 276 h 276"/>
                <a:gd name="T2" fmla="*/ 2436 w 2517"/>
                <a:gd name="T3" fmla="*/ 204 h 276"/>
                <a:gd name="T4" fmla="*/ 2179 w 2517"/>
                <a:gd name="T5" fmla="*/ 0 h 276"/>
                <a:gd name="T6" fmla="*/ 0 w 2517"/>
                <a:gd name="T7" fmla="*/ 276 h 276"/>
                <a:gd name="T8" fmla="*/ 2101 w 2517"/>
                <a:gd name="T9" fmla="*/ 276 h 276"/>
                <a:gd name="T10" fmla="*/ 2101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dirty="0">
                <a:solidFill>
                  <a:srgbClr val="FFFFFF"/>
                </a:solidFill>
                <a:latin typeface="Arial" pitchFamily="34" charset="0"/>
              </a:endParaRPr>
            </a:p>
          </p:txBody>
        </p:sp>
        <p:sp>
          <p:nvSpPr>
            <p:cNvPr id="866316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042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02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02 w 729"/>
                <a:gd name="T7" fmla="*/ 240 h 240"/>
                <a:gd name="T8" fmla="*/ 702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dirty="0">
                <a:solidFill>
                  <a:srgbClr val="FFFFFF"/>
                </a:solidFill>
                <a:latin typeface="Arial" pitchFamily="34" charset="0"/>
              </a:endParaRPr>
            </a:p>
          </p:txBody>
        </p:sp>
        <p:sp>
          <p:nvSpPr>
            <p:cNvPr id="866318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044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02 w 729"/>
                <a:gd name="T1" fmla="*/ 318 h 318"/>
                <a:gd name="T2" fmla="*/ 702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02 w 729"/>
                <a:gd name="T9" fmla="*/ 318 h 318"/>
                <a:gd name="T10" fmla="*/ 702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dirty="0">
                <a:solidFill>
                  <a:srgbClr val="FFFFFF"/>
                </a:solidFill>
                <a:latin typeface="Arial" pitchFamily="34" charset="0"/>
              </a:endParaRPr>
            </a:p>
          </p:txBody>
        </p:sp>
        <p:sp>
          <p:nvSpPr>
            <p:cNvPr id="866320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866321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866322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048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dirty="0">
                <a:solidFill>
                  <a:srgbClr val="FFFFFF"/>
                </a:solidFill>
                <a:latin typeface="Arial" pitchFamily="34" charset="0"/>
              </a:endParaRPr>
            </a:p>
          </p:txBody>
        </p:sp>
        <p:sp>
          <p:nvSpPr>
            <p:cNvPr id="866324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050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dirty="0">
                <a:solidFill>
                  <a:srgbClr val="FFFFFF"/>
                </a:solidFill>
                <a:latin typeface="Arial" pitchFamily="34" charset="0"/>
              </a:endParaRPr>
            </a:p>
          </p:txBody>
        </p:sp>
        <p:sp>
          <p:nvSpPr>
            <p:cNvPr id="866326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866327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6 w 2200"/>
                <a:gd name="T3" fmla="*/ 2480 h 2482"/>
                <a:gd name="T4" fmla="*/ 2198 w 2200"/>
                <a:gd name="T5" fmla="*/ 2474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5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 dirty="0">
                <a:solidFill>
                  <a:srgbClr val="FFFFFF"/>
                </a:solidFill>
                <a:latin typeface="Arial" pitchFamily="34" charset="0"/>
              </a:endParaRPr>
            </a:p>
          </p:txBody>
        </p:sp>
        <p:sp>
          <p:nvSpPr>
            <p:cNvPr id="866328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054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dirty="0">
                <a:solidFill>
                  <a:srgbClr val="FFFFFF"/>
                </a:solidFill>
                <a:latin typeface="Arial" pitchFamily="34" charset="0"/>
              </a:endParaRPr>
            </a:p>
          </p:txBody>
        </p:sp>
        <p:sp>
          <p:nvSpPr>
            <p:cNvPr id="866330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866331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057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285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dirty="0">
                <a:solidFill>
                  <a:srgbClr val="FFFFFF"/>
                </a:solidFill>
                <a:latin typeface="Arial" pitchFamily="34" charset="0"/>
              </a:endParaRPr>
            </a:p>
          </p:txBody>
        </p:sp>
        <p:sp>
          <p:nvSpPr>
            <p:cNvPr id="866333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059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dirty="0">
                <a:solidFill>
                  <a:srgbClr val="FFFFFF"/>
                </a:solidFill>
                <a:latin typeface="Arial" pitchFamily="34" charset="0"/>
              </a:endParaRPr>
            </a:p>
          </p:txBody>
        </p:sp>
        <p:sp>
          <p:nvSpPr>
            <p:cNvPr id="866335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866336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866337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866338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866339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866340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866341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866342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Arial" charset="0"/>
              </a:endParaRPr>
            </a:p>
          </p:txBody>
        </p:sp>
        <p:grpSp>
          <p:nvGrpSpPr>
            <p:cNvPr id="1068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866344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dirty="0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866345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dirty="0">
                  <a:solidFill>
                    <a:srgbClr val="FFFFFF"/>
                  </a:solidFill>
                  <a:latin typeface="Arial" charset="0"/>
                </a:endParaRPr>
              </a:p>
            </p:txBody>
          </p:sp>
        </p:grpSp>
      </p:grpSp>
      <p:sp>
        <p:nvSpPr>
          <p:cNvPr id="866346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66347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66348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66349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66350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A0EEB38-F4BC-400E-9B61-C45E4627D4D8}" type="slidenum">
              <a:rPr lang="en-US">
                <a:solidFill>
                  <a:srgbClr val="FFFFFF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FFFFFF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8149853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4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5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charset="0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charset="0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charset="0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charset="0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>
          <a:xfrm>
            <a:off x="685800" y="381000"/>
            <a:ext cx="7772400" cy="1676399"/>
          </a:xfrm>
        </p:spPr>
        <p:txBody>
          <a:bodyPr>
            <a:normAutofit/>
          </a:bodyPr>
          <a:lstStyle/>
          <a:p>
            <a:r>
              <a:rPr lang="en-US" sz="4400" b="1" i="1" dirty="0"/>
              <a:t>Learning to Learn in Developmental </a:t>
            </a:r>
            <a:r>
              <a:rPr lang="en-US" sz="4400" b="1" i="1" dirty="0" smtClean="0"/>
              <a:t>Math </a:t>
            </a:r>
            <a:r>
              <a:rPr lang="en-US" sz="4400" b="1" i="1" dirty="0"/>
              <a:t>Courses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>
          <a:xfrm>
            <a:off x="1295400" y="2133600"/>
            <a:ext cx="6400800" cy="1219200"/>
          </a:xfrm>
        </p:spPr>
        <p:txBody>
          <a:bodyPr/>
          <a:lstStyle/>
          <a:p>
            <a:r>
              <a:rPr lang="en-US" dirty="0" smtClean="0"/>
              <a:t>Wade Ellis</a:t>
            </a:r>
          </a:p>
          <a:p>
            <a:r>
              <a:rPr lang="en-US" dirty="0" smtClean="0"/>
              <a:t>West Valley College (retired</a:t>
            </a:r>
            <a:r>
              <a:rPr lang="en-US" dirty="0" smtClean="0"/>
              <a:t>)</a:t>
            </a:r>
          </a:p>
          <a:p>
            <a:r>
              <a:rPr lang="en-US" sz="2800" dirty="0" smtClean="0"/>
              <a:t>wade25@sbcglobal.net</a:t>
            </a:r>
            <a:endParaRPr lang="en-US" sz="28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762000" y="6324600"/>
            <a:ext cx="541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schemeClr val="tx2"/>
                </a:solidFill>
              </a:rPr>
              <a:t>Fall CMC</a:t>
            </a:r>
            <a:r>
              <a:rPr lang="en-US" i="1" baseline="30000" dirty="0" smtClean="0">
                <a:solidFill>
                  <a:schemeClr val="tx2"/>
                </a:solidFill>
              </a:rPr>
              <a:t>3</a:t>
            </a:r>
            <a:r>
              <a:rPr lang="en-US" i="1" dirty="0" smtClean="0">
                <a:solidFill>
                  <a:schemeClr val="tx2"/>
                </a:solidFill>
              </a:rPr>
              <a:t> Conference, Monterey, California</a:t>
            </a:r>
            <a:endParaRPr lang="en-US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6773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1380510"/>
            <a:ext cx="81534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				</a:t>
            </a:r>
            <a:r>
              <a:rPr lang="en-US" sz="3200" dirty="0" smtClean="0">
                <a:solidFill>
                  <a:srgbClr val="00B050"/>
                </a:solidFill>
              </a:rPr>
              <a:t>OR</a:t>
            </a:r>
          </a:p>
          <a:p>
            <a:r>
              <a:rPr lang="en-US" sz="3200" dirty="0" smtClean="0"/>
              <a:t>Students explore </a:t>
            </a:r>
            <a:r>
              <a:rPr lang="en-US" sz="3200" dirty="0"/>
              <a:t>why something works when confused </a:t>
            </a:r>
            <a:r>
              <a:rPr lang="en-US" sz="3200" dirty="0" smtClean="0"/>
              <a:t>rather than </a:t>
            </a:r>
            <a:r>
              <a:rPr lang="en-US" sz="3200" dirty="0"/>
              <a:t>memorizing something </a:t>
            </a:r>
            <a:r>
              <a:rPr lang="en-US" sz="3200" dirty="0" smtClean="0"/>
              <a:t>they </a:t>
            </a:r>
            <a:r>
              <a:rPr lang="en-US" sz="3200" dirty="0"/>
              <a:t>don’t understand.</a:t>
            </a:r>
          </a:p>
        </p:txBody>
      </p:sp>
    </p:spTree>
    <p:extLst>
      <p:ext uri="{BB962C8B-B14F-4D97-AF65-F5344CB8AC3E}">
        <p14:creationId xmlns:p14="http://schemas.microsoft.com/office/powerpoint/2010/main" val="8684355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2551837"/>
            <a:ext cx="83058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Students can assure the accuracy of their work only by the answers at the back of the book or approval by an instructor </a:t>
            </a:r>
            <a:r>
              <a:rPr lang="en-US" sz="3200" dirty="0"/>
              <a:t>because </a:t>
            </a:r>
            <a:r>
              <a:rPr lang="en-US" sz="3200" dirty="0" smtClean="0"/>
              <a:t>they </a:t>
            </a:r>
            <a:r>
              <a:rPr lang="en-US" sz="3200" dirty="0"/>
              <a:t>can’t validate </a:t>
            </a:r>
            <a:r>
              <a:rPr lang="en-US" sz="3200" dirty="0" smtClean="0"/>
              <a:t>their </a:t>
            </a:r>
            <a:r>
              <a:rPr lang="en-US" sz="3200" dirty="0"/>
              <a:t>own </a:t>
            </a:r>
            <a:r>
              <a:rPr lang="en-US" sz="3200" dirty="0" smtClean="0"/>
              <a:t>work or the work of others. 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866201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1405910"/>
            <a:ext cx="80010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				</a:t>
            </a:r>
            <a:r>
              <a:rPr lang="en-US" sz="3200" dirty="0" smtClean="0">
                <a:solidFill>
                  <a:srgbClr val="00B050"/>
                </a:solidFill>
              </a:rPr>
              <a:t>OR</a:t>
            </a:r>
          </a:p>
          <a:p>
            <a:r>
              <a:rPr lang="en-US" sz="3200" dirty="0" smtClean="0"/>
              <a:t>H</a:t>
            </a:r>
            <a:r>
              <a:rPr lang="en-US" sz="3200" dirty="0" smtClean="0"/>
              <a:t>old students accountable on problem solutions by validating their own work – i.e., an answer without validation has little value.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681098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2690336"/>
            <a:ext cx="8077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200" dirty="0"/>
              <a:t>There are only right </a:t>
            </a:r>
            <a:r>
              <a:rPr lang="en-US" sz="3200" dirty="0" smtClean="0"/>
              <a:t>answers. Thus, </a:t>
            </a:r>
            <a:r>
              <a:rPr lang="en-US" sz="3200" dirty="0"/>
              <a:t>measuring the quality of </a:t>
            </a:r>
            <a:r>
              <a:rPr lang="en-US" sz="3200" dirty="0" smtClean="0"/>
              <a:t>a problem solving performance is </a:t>
            </a:r>
            <a:r>
              <a:rPr lang="en-US" sz="3200" dirty="0"/>
              <a:t>not </a:t>
            </a:r>
            <a:r>
              <a:rPr lang="en-US" sz="3200" dirty="0" smtClean="0"/>
              <a:t>valuable or needed</a:t>
            </a:r>
            <a:r>
              <a:rPr lang="en-US" sz="3200" dirty="0"/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7160410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1397675"/>
            <a:ext cx="83058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				</a:t>
            </a:r>
            <a:r>
              <a:rPr lang="en-US" sz="3200" dirty="0" smtClean="0">
                <a:solidFill>
                  <a:srgbClr val="00B050"/>
                </a:solidFill>
              </a:rPr>
              <a:t>OR</a:t>
            </a:r>
          </a:p>
          <a:p>
            <a:r>
              <a:rPr lang="en-US" sz="3200" dirty="0" smtClean="0"/>
              <a:t>Very seldom is a problem cut and dry.  </a:t>
            </a:r>
            <a:r>
              <a:rPr lang="en-US" sz="3200" dirty="0"/>
              <a:t>T</a:t>
            </a:r>
            <a:r>
              <a:rPr lang="en-US" sz="3200" dirty="0" smtClean="0"/>
              <a:t>he focus should be on the quality of mathematical reasoning and its application to the context.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099203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2551837"/>
            <a:ext cx="81534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200" dirty="0"/>
              <a:t>When </a:t>
            </a:r>
            <a:r>
              <a:rPr lang="en-US" sz="3200" dirty="0" smtClean="0"/>
              <a:t>modeling/demonstrating </a:t>
            </a:r>
            <a:r>
              <a:rPr lang="en-US" sz="3200" dirty="0"/>
              <a:t>what you want students to do, </a:t>
            </a:r>
            <a:r>
              <a:rPr lang="en-US" sz="3200" dirty="0" smtClean="0"/>
              <a:t>you can’t </a:t>
            </a:r>
            <a:r>
              <a:rPr lang="en-US" sz="3200" dirty="0"/>
              <a:t>have students do </a:t>
            </a:r>
            <a:r>
              <a:rPr lang="en-US" sz="3200" dirty="0" smtClean="0"/>
              <a:t>it.  Student presentations will </a:t>
            </a:r>
            <a:r>
              <a:rPr lang="en-US" sz="3200" dirty="0"/>
              <a:t>cause other students to get confused. </a:t>
            </a:r>
          </a:p>
        </p:txBody>
      </p:sp>
    </p:spTree>
    <p:extLst>
      <p:ext uri="{BB962C8B-B14F-4D97-AF65-F5344CB8AC3E}">
        <p14:creationId xmlns:p14="http://schemas.microsoft.com/office/powerpoint/2010/main" val="41214731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1380510"/>
            <a:ext cx="81534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200" dirty="0" smtClean="0"/>
              <a:t>				</a:t>
            </a:r>
            <a:r>
              <a:rPr lang="en-US" sz="3200" dirty="0" smtClean="0">
                <a:solidFill>
                  <a:srgbClr val="00B050"/>
                </a:solidFill>
              </a:rPr>
              <a:t>OR</a:t>
            </a:r>
          </a:p>
          <a:p>
            <a:pPr lvl="0"/>
            <a:r>
              <a:rPr lang="en-US" sz="3200" dirty="0"/>
              <a:t>S</a:t>
            </a:r>
            <a:r>
              <a:rPr lang="en-US" sz="3200" dirty="0" smtClean="0"/>
              <a:t>tudents making false moves </a:t>
            </a:r>
            <a:r>
              <a:rPr lang="en-US" sz="3200" dirty="0"/>
              <a:t>or errors is fertile ground for collective understanding for all students.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00555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 smtClean="0"/>
              <a:t>Ideas about learning mathematics.  </a:t>
            </a:r>
            <a:br>
              <a:rPr lang="en-US" dirty="0" smtClean="0"/>
            </a:br>
            <a:r>
              <a:rPr lang="en-US" sz="2400" dirty="0" smtClean="0"/>
              <a:t>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This </a:t>
            </a:r>
            <a:r>
              <a:rPr lang="en-US" dirty="0" smtClean="0">
                <a:solidFill>
                  <a:srgbClr val="00B050"/>
                </a:solidFill>
              </a:rPr>
              <a:t>OR</a:t>
            </a:r>
            <a:r>
              <a:rPr lang="en-US" dirty="0" smtClean="0"/>
              <a:t> That.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>
          <a:xfrm>
            <a:off x="1371600" y="4648200"/>
            <a:ext cx="6400800" cy="1752600"/>
          </a:xfrm>
        </p:spPr>
        <p:txBody>
          <a:bodyPr/>
          <a:lstStyle/>
          <a:p>
            <a:r>
              <a:rPr lang="en-US" dirty="0" smtClean="0"/>
              <a:t>Wade Ellis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510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85800" y="3352800"/>
            <a:ext cx="7848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200" dirty="0"/>
              <a:t>The only way to build strong knowledge </a:t>
            </a:r>
            <a:r>
              <a:rPr lang="en-US" sz="3200" dirty="0" smtClean="0"/>
              <a:t>about a mathematical skill </a:t>
            </a:r>
            <a:r>
              <a:rPr lang="en-US" sz="3200" dirty="0"/>
              <a:t>is by drill and practice with a large set of </a:t>
            </a:r>
            <a:r>
              <a:rPr lang="en-US" sz="3200" dirty="0" smtClean="0"/>
              <a:t>problems. </a:t>
            </a:r>
            <a:endParaRPr lang="en-US" sz="32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0567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5600" y="1676400"/>
            <a:ext cx="8382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				</a:t>
            </a:r>
            <a:r>
              <a:rPr lang="en-US" sz="3200" dirty="0" smtClean="0">
                <a:solidFill>
                  <a:srgbClr val="00B050"/>
                </a:solidFill>
              </a:rPr>
              <a:t>OR</a:t>
            </a:r>
          </a:p>
          <a:p>
            <a:r>
              <a:rPr lang="en-US" sz="3200" dirty="0" smtClean="0"/>
              <a:t>Students analyze and generalize </a:t>
            </a:r>
            <a:r>
              <a:rPr lang="en-US" sz="3200" dirty="0"/>
              <a:t>from a few </a:t>
            </a:r>
            <a:r>
              <a:rPr lang="en-US" sz="3200" dirty="0" smtClean="0"/>
              <a:t>problems.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35796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0" y="2967335"/>
            <a:ext cx="75438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The skills of reading math books can only be done by </a:t>
            </a:r>
            <a:r>
              <a:rPr lang="en-US" sz="3200" dirty="0" smtClean="0"/>
              <a:t>faculty. Thus, the </a:t>
            </a:r>
            <a:r>
              <a:rPr lang="en-US" sz="3200" dirty="0"/>
              <a:t>faculty member </a:t>
            </a:r>
            <a:r>
              <a:rPr lang="en-US" sz="3200" dirty="0" smtClean="0"/>
              <a:t>feels obliged to </a:t>
            </a:r>
            <a:r>
              <a:rPr lang="en-US" sz="3200" dirty="0"/>
              <a:t>explain the book through a lecture. </a:t>
            </a:r>
          </a:p>
        </p:txBody>
      </p:sp>
    </p:spTree>
    <p:extLst>
      <p:ext uri="{BB962C8B-B14F-4D97-AF65-F5344CB8AC3E}">
        <p14:creationId xmlns:p14="http://schemas.microsoft.com/office/powerpoint/2010/main" val="2256658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1397675"/>
            <a:ext cx="79248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				</a:t>
            </a:r>
            <a:r>
              <a:rPr lang="en-US" sz="3200" dirty="0" smtClean="0">
                <a:solidFill>
                  <a:srgbClr val="00B050"/>
                </a:solidFill>
              </a:rPr>
              <a:t>OR</a:t>
            </a:r>
            <a:r>
              <a:rPr lang="en-US" sz="3200" dirty="0" smtClean="0"/>
              <a:t>				</a:t>
            </a:r>
          </a:p>
          <a:p>
            <a:r>
              <a:rPr lang="en-US" sz="3200" dirty="0" smtClean="0"/>
              <a:t>Introduce </a:t>
            </a:r>
            <a:r>
              <a:rPr lang="en-US" sz="3200" dirty="0"/>
              <a:t>a </a:t>
            </a:r>
            <a:r>
              <a:rPr lang="en-US" sz="3200" dirty="0" smtClean="0"/>
              <a:t>Reading Methodology.  Have </a:t>
            </a:r>
            <a:r>
              <a:rPr lang="en-US" sz="3200" dirty="0"/>
              <a:t>students fill out a </a:t>
            </a:r>
            <a:r>
              <a:rPr lang="en-US" sz="3200" dirty="0" smtClean="0"/>
              <a:t>Reading Log </a:t>
            </a:r>
            <a:r>
              <a:rPr lang="en-US" sz="3200" dirty="0"/>
              <a:t>and </a:t>
            </a:r>
            <a:r>
              <a:rPr lang="en-US" sz="3200" dirty="0" smtClean="0"/>
              <a:t>assess </a:t>
            </a:r>
            <a:r>
              <a:rPr lang="en-US" sz="3200" dirty="0"/>
              <a:t>their reading performance.</a:t>
            </a:r>
          </a:p>
        </p:txBody>
      </p:sp>
    </p:spTree>
    <p:extLst>
      <p:ext uri="{BB962C8B-B14F-4D97-AF65-F5344CB8AC3E}">
        <p14:creationId xmlns:p14="http://schemas.microsoft.com/office/powerpoint/2010/main" val="3673346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3200400"/>
            <a:ext cx="84582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Group work is not effective.  Many students don’t like to work in groups.  Also, what students learn in groups has to be retaught be the instructor anyway.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018880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1380510"/>
            <a:ext cx="83058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				</a:t>
            </a:r>
            <a:r>
              <a:rPr lang="en-US" sz="3200" dirty="0" smtClean="0">
                <a:solidFill>
                  <a:srgbClr val="00B050"/>
                </a:solidFill>
              </a:rPr>
              <a:t>OR</a:t>
            </a:r>
          </a:p>
          <a:p>
            <a:r>
              <a:rPr lang="en-US" sz="3200" dirty="0" smtClean="0"/>
              <a:t>Group work with roles  for each student that are rotated creates a comfortable learning environment where students feel comfortable analyzing and challenging other students reasoning and developing learning skills. 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351868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3105835"/>
            <a:ext cx="7315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There are many things that students must memorize </a:t>
            </a:r>
            <a:r>
              <a:rPr lang="en-US" sz="3200" dirty="0" smtClean="0"/>
              <a:t>(without true understanding) in the math classroom.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47584706"/>
      </p:ext>
    </p:extLst>
  </p:cSld>
  <p:clrMapOvr>
    <a:masterClrMapping/>
  </p:clrMapOvr>
</p:sld>
</file>

<file path=ppt/theme/theme1.xml><?xml version="1.0" encoding="utf-8"?>
<a:theme xmlns:a="http://schemas.openxmlformats.org/drawingml/2006/main" name="Beam">
  <a:themeElements>
    <a:clrScheme name="Beam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Beam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875</TotalTime>
  <Words>214</Words>
  <Application>Microsoft Office PowerPoint</Application>
  <PresentationFormat>On-screen Show (4:3)</PresentationFormat>
  <Paragraphs>28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Beam</vt:lpstr>
      <vt:lpstr>Learning to Learn in Developmental Math Courses</vt:lpstr>
      <vt:lpstr>Ideas about learning mathematics.     This OR That.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Texas Instruments Incorporated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Misconceptions in Teaching Mathematics</dc:title>
  <dc:creator>x00ELLIS</dc:creator>
  <cp:lastModifiedBy>x00ELLIS</cp:lastModifiedBy>
  <cp:revision>8</cp:revision>
  <dcterms:created xsi:type="dcterms:W3CDTF">2015-12-12T00:41:41Z</dcterms:created>
  <dcterms:modified xsi:type="dcterms:W3CDTF">2015-12-12T15:16:57Z</dcterms:modified>
</cp:coreProperties>
</file>