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7" r:id="rId1"/>
  </p:sldMasterIdLst>
  <p:notesMasterIdLst>
    <p:notesMasterId r:id="rId38"/>
  </p:notesMasterIdLst>
  <p:handoutMasterIdLst>
    <p:handoutMasterId r:id="rId39"/>
  </p:handoutMasterIdLst>
  <p:sldIdLst>
    <p:sldId id="256" r:id="rId2"/>
    <p:sldId id="304" r:id="rId3"/>
    <p:sldId id="323" r:id="rId4"/>
    <p:sldId id="311" r:id="rId5"/>
    <p:sldId id="273" r:id="rId6"/>
    <p:sldId id="317" r:id="rId7"/>
    <p:sldId id="307" r:id="rId8"/>
    <p:sldId id="297" r:id="rId9"/>
    <p:sldId id="267" r:id="rId10"/>
    <p:sldId id="279" r:id="rId11"/>
    <p:sldId id="315" r:id="rId12"/>
    <p:sldId id="314" r:id="rId13"/>
    <p:sldId id="316" r:id="rId14"/>
    <p:sldId id="299" r:id="rId15"/>
    <p:sldId id="298" r:id="rId16"/>
    <p:sldId id="263" r:id="rId17"/>
    <p:sldId id="309" r:id="rId18"/>
    <p:sldId id="318" r:id="rId19"/>
    <p:sldId id="296" r:id="rId20"/>
    <p:sldId id="291" r:id="rId21"/>
    <p:sldId id="319" r:id="rId22"/>
    <p:sldId id="292" r:id="rId23"/>
    <p:sldId id="288" r:id="rId24"/>
    <p:sldId id="282" r:id="rId25"/>
    <p:sldId id="313" r:id="rId26"/>
    <p:sldId id="320" r:id="rId27"/>
    <p:sldId id="300" r:id="rId28"/>
    <p:sldId id="321" r:id="rId29"/>
    <p:sldId id="301" r:id="rId30"/>
    <p:sldId id="276" r:id="rId31"/>
    <p:sldId id="271" r:id="rId32"/>
    <p:sldId id="322" r:id="rId33"/>
    <p:sldId id="272" r:id="rId34"/>
    <p:sldId id="285" r:id="rId35"/>
    <p:sldId id="302" r:id="rId36"/>
    <p:sldId id="312"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32759F-BBB7-4D9C-A98A-0F1274442C24}">
          <p14:sldIdLst>
            <p14:sldId id="256"/>
            <p14:sldId id="304"/>
            <p14:sldId id="323"/>
            <p14:sldId id="311"/>
            <p14:sldId id="273"/>
            <p14:sldId id="317"/>
            <p14:sldId id="307"/>
            <p14:sldId id="297"/>
            <p14:sldId id="267"/>
            <p14:sldId id="279"/>
            <p14:sldId id="315"/>
            <p14:sldId id="314"/>
            <p14:sldId id="316"/>
            <p14:sldId id="299"/>
            <p14:sldId id="298"/>
            <p14:sldId id="263"/>
            <p14:sldId id="309"/>
            <p14:sldId id="318"/>
            <p14:sldId id="296"/>
            <p14:sldId id="291"/>
            <p14:sldId id="319"/>
            <p14:sldId id="292"/>
            <p14:sldId id="288"/>
            <p14:sldId id="282"/>
            <p14:sldId id="313"/>
            <p14:sldId id="320"/>
            <p14:sldId id="300"/>
            <p14:sldId id="321"/>
            <p14:sldId id="301"/>
            <p14:sldId id="276"/>
            <p14:sldId id="271"/>
            <p14:sldId id="322"/>
            <p14:sldId id="272"/>
            <p14:sldId id="285"/>
            <p14:sldId id="302"/>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D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9228" autoAdjust="0"/>
  </p:normalViewPr>
  <p:slideViewPr>
    <p:cSldViewPr snapToGrid="0">
      <p:cViewPr varScale="1">
        <p:scale>
          <a:sx n="63" d="100"/>
          <a:sy n="63" d="100"/>
        </p:scale>
        <p:origin x="816" y="60"/>
      </p:cViewPr>
      <p:guideLst/>
    </p:cSldViewPr>
  </p:slideViewPr>
  <p:notesTextViewPr>
    <p:cViewPr>
      <p:scale>
        <a:sx n="1" d="1"/>
        <a:sy n="1" d="1"/>
      </p:scale>
      <p:origin x="0" y="0"/>
    </p:cViewPr>
  </p:notesTextViewPr>
  <p:sorterViewPr>
    <p:cViewPr>
      <p:scale>
        <a:sx n="58" d="100"/>
        <a:sy n="58" d="100"/>
      </p:scale>
      <p:origin x="0" y="-19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C63AC1-0CC1-497E-95F4-AB2D95A17926}" type="datetimeFigureOut">
              <a:rPr lang="en-US" smtClean="0"/>
              <a:t>12/11/2015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A611EE-F465-43C9-8F4B-2B9D39EF2086}" type="slidenum">
              <a:rPr lang="en-US" smtClean="0"/>
              <a:t>‹#›</a:t>
            </a:fld>
            <a:endParaRPr lang="en-US"/>
          </a:p>
        </p:txBody>
      </p:sp>
    </p:spTree>
    <p:extLst>
      <p:ext uri="{BB962C8B-B14F-4D97-AF65-F5344CB8AC3E}">
        <p14:creationId xmlns:p14="http://schemas.microsoft.com/office/powerpoint/2010/main" val="2393476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20F827-68F7-4A7A-8976-0847CBAC1AFA}" type="datetimeFigureOut">
              <a:rPr lang="en-US" smtClean="0"/>
              <a:t>12/11/2015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1FDE1D-A0A9-446F-8B75-B70FEF4FBE6B}" type="slidenum">
              <a:rPr lang="en-US" smtClean="0"/>
              <a:t>‹#›</a:t>
            </a:fld>
            <a:endParaRPr lang="en-US"/>
          </a:p>
        </p:txBody>
      </p:sp>
    </p:spTree>
    <p:extLst>
      <p:ext uri="{BB962C8B-B14F-4D97-AF65-F5344CB8AC3E}">
        <p14:creationId xmlns:p14="http://schemas.microsoft.com/office/powerpoint/2010/main" val="383387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Big</a:t>
            </a:r>
            <a:r>
              <a:rPr lang="en-US" baseline="0" dirty="0" smtClean="0"/>
              <a:t> Data, but not the type we’re concerned with.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4</a:t>
            </a:fld>
            <a:endParaRPr lang="en-US"/>
          </a:p>
        </p:txBody>
      </p:sp>
    </p:spTree>
    <p:extLst>
      <p:ext uri="{BB962C8B-B14F-4D97-AF65-F5344CB8AC3E}">
        <p14:creationId xmlns:p14="http://schemas.microsoft.com/office/powerpoint/2010/main" val="218508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13</a:t>
            </a:fld>
            <a:endParaRPr lang="en-US"/>
          </a:p>
        </p:txBody>
      </p:sp>
    </p:spTree>
    <p:extLst>
      <p:ext uri="{BB962C8B-B14F-4D97-AF65-F5344CB8AC3E}">
        <p14:creationId xmlns:p14="http://schemas.microsoft.com/office/powerpoint/2010/main" val="125333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blend of disciplines</a:t>
            </a:r>
            <a:r>
              <a:rPr lang="en-US" baseline="0" dirty="0" smtClean="0"/>
              <a:t> and the same general feel with different hats. </a:t>
            </a:r>
          </a:p>
          <a:p>
            <a:endParaRPr lang="en-US" baseline="0" dirty="0" smtClean="0"/>
          </a:p>
          <a:p>
            <a:r>
              <a:rPr lang="en-US" baseline="0" dirty="0" smtClean="0"/>
              <a:t>Josh Willis – a Statistician turned Data Scientist for </a:t>
            </a:r>
            <a:r>
              <a:rPr lang="en-US" baseline="0" dirty="0" err="1" smtClean="0"/>
              <a:t>Cloudera</a:t>
            </a:r>
            <a:r>
              <a:rPr lang="en-US" baseline="0" dirty="0" smtClean="0"/>
              <a:t> tweeted in 2012 “A person who is better at statistics than any software engineer and better at software engineering than any statistician”. </a:t>
            </a:r>
            <a:endParaRPr lang="en-US" dirty="0"/>
          </a:p>
        </p:txBody>
      </p:sp>
      <p:sp>
        <p:nvSpPr>
          <p:cNvPr id="4" name="Slide Number Placeholder 3"/>
          <p:cNvSpPr>
            <a:spLocks noGrp="1"/>
          </p:cNvSpPr>
          <p:nvPr>
            <p:ph type="sldNum" sz="quarter" idx="10"/>
          </p:nvPr>
        </p:nvSpPr>
        <p:spPr/>
        <p:txBody>
          <a:bodyPr/>
          <a:lstStyle/>
          <a:p>
            <a:fld id="{FE779B80-5904-4454-B644-DAA3ECA1F166}" type="slidenum">
              <a:rPr lang="en-US" smtClean="0"/>
              <a:t>15</a:t>
            </a:fld>
            <a:endParaRPr lang="en-US"/>
          </a:p>
        </p:txBody>
      </p:sp>
    </p:spTree>
    <p:extLst>
      <p:ext uri="{BB962C8B-B14F-4D97-AF65-F5344CB8AC3E}">
        <p14:creationId xmlns:p14="http://schemas.microsoft.com/office/powerpoint/2010/main" val="369161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 many skills desired</a:t>
            </a:r>
            <a:r>
              <a:rPr lang="en-US" baseline="0" dirty="0" smtClean="0"/>
              <a:t> that it’s hard to comprehend. </a:t>
            </a:r>
          </a:p>
          <a:p>
            <a:r>
              <a:rPr lang="en-US" baseline="0" dirty="0" smtClean="0"/>
              <a:t>The top 1 fundamental skill is </a:t>
            </a:r>
            <a:r>
              <a:rPr lang="en-US" baseline="0" dirty="0" err="1" smtClean="0"/>
              <a:t>matricies</a:t>
            </a:r>
            <a:r>
              <a:rPr lang="en-US" baseline="0" dirty="0" smtClean="0"/>
              <a:t> and linear algebra. </a:t>
            </a:r>
          </a:p>
          <a:p>
            <a:r>
              <a:rPr lang="en-US" baseline="0" dirty="0" smtClean="0"/>
              <a:t>Then comes probability and statistics, then very basic programming. </a:t>
            </a:r>
          </a:p>
          <a:p>
            <a:r>
              <a:rPr lang="en-US" baseline="0" dirty="0" smtClean="0"/>
              <a:t>Big data is only one small part in this whole mess, but it’s what everyone has been focusing on. </a:t>
            </a:r>
            <a:endParaRPr lang="en-US" dirty="0"/>
          </a:p>
        </p:txBody>
      </p:sp>
      <p:sp>
        <p:nvSpPr>
          <p:cNvPr id="4" name="Slide Number Placeholder 3"/>
          <p:cNvSpPr>
            <a:spLocks noGrp="1"/>
          </p:cNvSpPr>
          <p:nvPr>
            <p:ph type="sldNum" sz="quarter" idx="10"/>
          </p:nvPr>
        </p:nvSpPr>
        <p:spPr/>
        <p:txBody>
          <a:bodyPr/>
          <a:lstStyle/>
          <a:p>
            <a:fld id="{FE779B80-5904-4454-B644-DAA3ECA1F166}" type="slidenum">
              <a:rPr lang="en-US" smtClean="0"/>
              <a:t>16</a:t>
            </a:fld>
            <a:endParaRPr lang="en-US"/>
          </a:p>
        </p:txBody>
      </p:sp>
    </p:spTree>
    <p:extLst>
      <p:ext uri="{BB962C8B-B14F-4D97-AF65-F5344CB8AC3E}">
        <p14:creationId xmlns:p14="http://schemas.microsoft.com/office/powerpoint/2010/main" val="291772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17</a:t>
            </a:fld>
            <a:endParaRPr lang="en-US"/>
          </a:p>
        </p:txBody>
      </p:sp>
    </p:spTree>
    <p:extLst>
      <p:ext uri="{BB962C8B-B14F-4D97-AF65-F5344CB8AC3E}">
        <p14:creationId xmlns:p14="http://schemas.microsoft.com/office/powerpoint/2010/main" val="254377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18</a:t>
            </a:fld>
            <a:endParaRPr lang="en-US"/>
          </a:p>
        </p:txBody>
      </p:sp>
    </p:spTree>
    <p:extLst>
      <p:ext uri="{BB962C8B-B14F-4D97-AF65-F5344CB8AC3E}">
        <p14:creationId xmlns:p14="http://schemas.microsoft.com/office/powerpoint/2010/main" val="239285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more recently it’s becoming more clear to the general public, that data science requires a team effort. You can’t expect one person to master all those skills. </a:t>
            </a:r>
          </a:p>
          <a:p>
            <a:r>
              <a:rPr lang="en-US" baseline="0" dirty="0" smtClean="0"/>
              <a:t>* Blue person has more math and stat skills, red person has the domain expertise and ability to create visualizations to communicate the results, and the green guy has a good amount of math but is better at computer science than the other two. </a:t>
            </a:r>
            <a:endParaRPr lang="en-US" dirty="0" smtClean="0"/>
          </a:p>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19</a:t>
            </a:fld>
            <a:endParaRPr lang="en-US"/>
          </a:p>
        </p:txBody>
      </p:sp>
    </p:spTree>
    <p:extLst>
      <p:ext uri="{BB962C8B-B14F-4D97-AF65-F5344CB8AC3E}">
        <p14:creationId xmlns:p14="http://schemas.microsoft.com/office/powerpoint/2010/main" val="169060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20</a:t>
            </a:fld>
            <a:endParaRPr lang="en-US"/>
          </a:p>
        </p:txBody>
      </p:sp>
    </p:spTree>
    <p:extLst>
      <p:ext uri="{BB962C8B-B14F-4D97-AF65-F5344CB8AC3E}">
        <p14:creationId xmlns:p14="http://schemas.microsoft.com/office/powerpoint/2010/main" val="161199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Rated on Environment (like toxic hazards and carpel</a:t>
            </a:r>
            <a:r>
              <a:rPr lang="en-US" baseline="0" dirty="0" smtClean="0"/>
              <a:t> tunnel</a:t>
            </a:r>
            <a:r>
              <a:rPr lang="en-US" dirty="0" smtClean="0"/>
              <a:t>), Income (including growth potential), Outlook (employment growth), Stress</a:t>
            </a:r>
          </a:p>
          <a:p>
            <a:r>
              <a:rPr lang="en-US" dirty="0" smtClean="0"/>
              <a:t>http://www.careercast.com/jobs-rated/best-jobs-2015</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22</a:t>
            </a:fld>
            <a:endParaRPr lang="en-US"/>
          </a:p>
        </p:txBody>
      </p:sp>
    </p:spTree>
    <p:extLst>
      <p:ext uri="{BB962C8B-B14F-4D97-AF65-F5344CB8AC3E}">
        <p14:creationId xmlns:p14="http://schemas.microsoft.com/office/powerpoint/2010/main" val="162402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defRPr/>
            </a:pPr>
            <a:r>
              <a:rPr lang="en-US" dirty="0" smtClean="0"/>
              <a:t>“Super coiling parameters [for DNA] can be computed from simultaneously solving algebraic equations”</a:t>
            </a:r>
          </a:p>
          <a:p>
            <a:pPr lvl="1"/>
            <a:r>
              <a:rPr lang="en-US" dirty="0" smtClean="0"/>
              <a:t>Creating new encryption</a:t>
            </a:r>
            <a:r>
              <a:rPr lang="en-US" baseline="0" dirty="0" smtClean="0"/>
              <a:t> methods that don’t rely on prime </a:t>
            </a:r>
            <a:r>
              <a:rPr lang="en-US" baseline="0" smtClean="0"/>
              <a:t>humbers</a:t>
            </a:r>
            <a:endParaRPr lang="en-US" dirty="0" smtClean="0"/>
          </a:p>
          <a:p>
            <a:pPr lvl="1"/>
            <a:r>
              <a:rPr lang="en-US" dirty="0" smtClean="0"/>
              <a:t>Incorporate sea ice behavior into climate change models</a:t>
            </a:r>
          </a:p>
          <a:p>
            <a:pPr lvl="1"/>
            <a:r>
              <a:rPr lang="en-US" dirty="0" smtClean="0"/>
              <a:t>Test for osteoporosis by examining pattern of bone density loss</a:t>
            </a:r>
          </a:p>
          <a:p>
            <a:pPr lvl="1"/>
            <a:r>
              <a:rPr lang="en-US" dirty="0" smtClean="0"/>
              <a:t>Understanding and predicting the structure of the internet</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23</a:t>
            </a:fld>
            <a:endParaRPr lang="en-US"/>
          </a:p>
        </p:txBody>
      </p:sp>
    </p:spTree>
    <p:extLst>
      <p:ext uri="{BB962C8B-B14F-4D97-AF65-F5344CB8AC3E}">
        <p14:creationId xmlns:p14="http://schemas.microsoft.com/office/powerpoint/2010/main" val="285460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24</a:t>
            </a:fld>
            <a:endParaRPr lang="en-US"/>
          </a:p>
        </p:txBody>
      </p:sp>
    </p:spTree>
    <p:extLst>
      <p:ext uri="{BB962C8B-B14F-4D97-AF65-F5344CB8AC3E}">
        <p14:creationId xmlns:p14="http://schemas.microsoft.com/office/powerpoint/2010/main" val="375094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if it can fit on your</a:t>
            </a:r>
            <a:r>
              <a:rPr lang="en-US" baseline="0" dirty="0" smtClean="0"/>
              <a:t> computer and you can analyze it using standard techniques, it’s not Big Data.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5</a:t>
            </a:fld>
            <a:endParaRPr lang="en-US"/>
          </a:p>
        </p:txBody>
      </p:sp>
    </p:spTree>
    <p:extLst>
      <p:ext uri="{BB962C8B-B14F-4D97-AF65-F5344CB8AC3E}">
        <p14:creationId xmlns:p14="http://schemas.microsoft.com/office/powerpoint/2010/main" val="1833116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isn’t a bandwagon. This is a real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27</a:t>
            </a:fld>
            <a:endParaRPr lang="en-US"/>
          </a:p>
        </p:txBody>
      </p:sp>
    </p:spTree>
    <p:extLst>
      <p:ext uri="{BB962C8B-B14F-4D97-AF65-F5344CB8AC3E}">
        <p14:creationId xmlns:p14="http://schemas.microsoft.com/office/powerpoint/2010/main" val="4128957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Exploratory data analysis, missing</a:t>
            </a:r>
            <a:r>
              <a:rPr lang="en-US" baseline="0" dirty="0" smtClean="0"/>
              <a:t> data, web scraping, building an API, Collaborative coding with GitHub, Reproducible research with Markdown, R,  python &amp; shell scripting, SQL databases, basic statistics, regression modeling, predictive modeling, modeling diagnostics, machine learning, decision trees, Bayesian statistics, probability models, bootstrapping, k-means clustering, dimension reduction, parallel processing, data visualization by building interactive web-based graphics, and exposure to working with big data on a supercomputer.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29</a:t>
            </a:fld>
            <a:endParaRPr lang="en-US"/>
          </a:p>
        </p:txBody>
      </p:sp>
    </p:spTree>
    <p:extLst>
      <p:ext uri="{BB962C8B-B14F-4D97-AF65-F5344CB8AC3E}">
        <p14:creationId xmlns:p14="http://schemas.microsoft.com/office/powerpoint/2010/main" val="115057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31</a:t>
            </a:fld>
            <a:endParaRPr lang="en-US"/>
          </a:p>
        </p:txBody>
      </p:sp>
    </p:spTree>
    <p:extLst>
      <p:ext uri="{BB962C8B-B14F-4D97-AF65-F5344CB8AC3E}">
        <p14:creationId xmlns:p14="http://schemas.microsoft.com/office/powerpoint/2010/main" val="186759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not often</a:t>
            </a:r>
            <a:r>
              <a:rPr lang="en-US" baseline="0" dirty="0" smtClean="0"/>
              <a:t> apply for research grants but that doesn’t mean you can’t  be a part of it. Work with your local CSU’s and UC’s to write the grants and get their help to provide funding and help to design classes, acquire software or modernize classrooms.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33</a:t>
            </a:fld>
            <a:endParaRPr lang="en-US"/>
          </a:p>
        </p:txBody>
      </p:sp>
    </p:spTree>
    <p:extLst>
      <p:ext uri="{BB962C8B-B14F-4D97-AF65-F5344CB8AC3E}">
        <p14:creationId xmlns:p14="http://schemas.microsoft.com/office/powerpoint/2010/main" val="77207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http://www.computerworld.com/article/2942728/big-data/big-data-the-100-year-old-buzzword.html</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6</a:t>
            </a:fld>
            <a:endParaRPr lang="en-US"/>
          </a:p>
        </p:txBody>
      </p:sp>
    </p:spTree>
    <p:extLst>
      <p:ext uri="{BB962C8B-B14F-4D97-AF65-F5344CB8AC3E}">
        <p14:creationId xmlns:p14="http://schemas.microsoft.com/office/powerpoint/2010/main" val="398692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infographic</a:t>
            </a:r>
            <a:r>
              <a:rPr lang="en-US" baseline="0" dirty="0" smtClean="0"/>
              <a:t> shows you in real time just how fast data is being collected and transferred. </a:t>
            </a:r>
          </a:p>
        </p:txBody>
      </p:sp>
      <p:sp>
        <p:nvSpPr>
          <p:cNvPr id="4" name="Slide Number Placeholder 3"/>
          <p:cNvSpPr>
            <a:spLocks noGrp="1"/>
          </p:cNvSpPr>
          <p:nvPr>
            <p:ph type="sldNum" sz="quarter" idx="10"/>
          </p:nvPr>
        </p:nvSpPr>
        <p:spPr/>
        <p:txBody>
          <a:bodyPr/>
          <a:lstStyle/>
          <a:p>
            <a:fld id="{971FDE1D-A0A9-446F-8B75-B70FEF4FBE6B}" type="slidenum">
              <a:rPr lang="en-US" smtClean="0"/>
              <a:t>7</a:t>
            </a:fld>
            <a:endParaRPr lang="en-US"/>
          </a:p>
        </p:txBody>
      </p:sp>
    </p:spTree>
    <p:extLst>
      <p:ext uri="{BB962C8B-B14F-4D97-AF65-F5344CB8AC3E}">
        <p14:creationId xmlns:p14="http://schemas.microsoft.com/office/powerpoint/2010/main" val="210292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 is so important to retail that in 2009</a:t>
            </a:r>
            <a:r>
              <a:rPr lang="en-US" baseline="0" dirty="0" smtClean="0"/>
              <a:t> </a:t>
            </a:r>
            <a:r>
              <a:rPr lang="en-US" dirty="0" smtClean="0"/>
              <a:t>Netflix</a:t>
            </a:r>
            <a:r>
              <a:rPr lang="en-US" baseline="0" dirty="0" smtClean="0"/>
              <a:t> offered 1M in prize money to improve the accuracy of their movie preference predictions. </a:t>
            </a:r>
          </a:p>
          <a:p>
            <a:endParaRPr lang="en-US" baseline="0" dirty="0" smtClean="0"/>
          </a:p>
          <a:p>
            <a:r>
              <a:rPr lang="en-US" baseline="0" dirty="0" smtClean="0"/>
              <a:t>The gist is that Big Data can answer some Big important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8</a:t>
            </a:fld>
            <a:endParaRPr lang="en-US"/>
          </a:p>
        </p:txBody>
      </p:sp>
    </p:spTree>
    <p:extLst>
      <p:ext uri="{BB962C8B-B14F-4D97-AF65-F5344CB8AC3E}">
        <p14:creationId xmlns:p14="http://schemas.microsoft.com/office/powerpoint/2010/main" val="267785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more importantly, it can be used for fun stuff. </a:t>
            </a:r>
            <a:endParaRPr lang="en-US" dirty="0"/>
          </a:p>
        </p:txBody>
      </p:sp>
      <p:sp>
        <p:nvSpPr>
          <p:cNvPr id="4" name="Slide Number Placeholder 3"/>
          <p:cNvSpPr>
            <a:spLocks noGrp="1"/>
          </p:cNvSpPr>
          <p:nvPr>
            <p:ph type="sldNum" sz="quarter" idx="10"/>
          </p:nvPr>
        </p:nvSpPr>
        <p:spPr/>
        <p:txBody>
          <a:bodyPr/>
          <a:lstStyle/>
          <a:p>
            <a:fld id="{FE779B80-5904-4454-B644-DAA3ECA1F166}" type="slidenum">
              <a:rPr lang="en-US" smtClean="0"/>
              <a:t>9</a:t>
            </a:fld>
            <a:endParaRPr lang="en-US"/>
          </a:p>
        </p:txBody>
      </p:sp>
    </p:spTree>
    <p:extLst>
      <p:ext uri="{BB962C8B-B14F-4D97-AF65-F5344CB8AC3E}">
        <p14:creationId xmlns:p14="http://schemas.microsoft.com/office/powerpoint/2010/main" val="315728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Where are you going to store it? </a:t>
            </a:r>
          </a:p>
          <a:p>
            <a:pPr marL="232943" indent="-232943">
              <a:buAutoNum type="arabicPeriod"/>
            </a:pPr>
            <a:r>
              <a:rPr lang="en-US" dirty="0" smtClean="0"/>
              <a:t>How</a:t>
            </a:r>
            <a:r>
              <a:rPr lang="en-US" baseline="0" dirty="0" smtClean="0"/>
              <a:t> are you going to get at it and clean it?</a:t>
            </a:r>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Algorithms that are optimized for a single machine may not be scalable with billions of rows</a:t>
            </a:r>
            <a:endParaRPr lang="en-US" baseline="0" dirty="0" smtClean="0"/>
          </a:p>
          <a:p>
            <a:pPr marL="232943" indent="-232943">
              <a:buAutoNum type="arabicPeriod"/>
            </a:pPr>
            <a:r>
              <a:rPr lang="en-US" baseline="0" dirty="0" smtClean="0"/>
              <a:t>How are you going to analyze it if it won’t fit on your machine? </a:t>
            </a:r>
          </a:p>
          <a:p>
            <a:pPr marL="232943" indent="-232943">
              <a:buAutoNum type="arabicPeriod"/>
            </a:pPr>
            <a:r>
              <a:rPr lang="en-US" baseline="0" dirty="0" smtClean="0"/>
              <a:t>Even inverting a 1000x1000 matrix will bog down most computers. </a:t>
            </a:r>
            <a:endParaRPr lang="en-US" dirty="0"/>
          </a:p>
        </p:txBody>
      </p:sp>
      <p:sp>
        <p:nvSpPr>
          <p:cNvPr id="4" name="Slide Number Placeholder 3"/>
          <p:cNvSpPr>
            <a:spLocks noGrp="1"/>
          </p:cNvSpPr>
          <p:nvPr>
            <p:ph type="sldNum" sz="quarter" idx="10"/>
          </p:nvPr>
        </p:nvSpPr>
        <p:spPr/>
        <p:txBody>
          <a:bodyPr/>
          <a:lstStyle/>
          <a:p>
            <a:fld id="{FE779B80-5904-4454-B644-DAA3ECA1F166}" type="slidenum">
              <a:rPr lang="en-US" smtClean="0"/>
              <a:t>10</a:t>
            </a:fld>
            <a:endParaRPr lang="en-US"/>
          </a:p>
        </p:txBody>
      </p:sp>
    </p:spTree>
    <p:extLst>
      <p:ext uri="{BB962C8B-B14F-4D97-AF65-F5344CB8AC3E}">
        <p14:creationId xmlns:p14="http://schemas.microsoft.com/office/powerpoint/2010/main" val="32757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11</a:t>
            </a:fld>
            <a:endParaRPr lang="en-US"/>
          </a:p>
        </p:txBody>
      </p:sp>
    </p:spTree>
    <p:extLst>
      <p:ext uri="{BB962C8B-B14F-4D97-AF65-F5344CB8AC3E}">
        <p14:creationId xmlns:p14="http://schemas.microsoft.com/office/powerpoint/2010/main" val="72548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storing and accessing data is only part of the process. Companies, </a:t>
            </a:r>
            <a:r>
              <a:rPr lang="en-US" baseline="0" dirty="0" err="1" smtClean="0"/>
              <a:t>Syncsort</a:t>
            </a:r>
            <a:r>
              <a:rPr lang="en-US" baseline="0" dirty="0" smtClean="0"/>
              <a:t> being one of them that just had the best graphic (I am not promoting the company), have built ways of removing the end user from the really hard nitty gritty computing aspect of the data. </a:t>
            </a:r>
            <a:endParaRPr lang="en-US" dirty="0"/>
          </a:p>
        </p:txBody>
      </p:sp>
      <p:sp>
        <p:nvSpPr>
          <p:cNvPr id="4" name="Slide Number Placeholder 3"/>
          <p:cNvSpPr>
            <a:spLocks noGrp="1"/>
          </p:cNvSpPr>
          <p:nvPr>
            <p:ph type="sldNum" sz="quarter" idx="10"/>
          </p:nvPr>
        </p:nvSpPr>
        <p:spPr/>
        <p:txBody>
          <a:bodyPr/>
          <a:lstStyle/>
          <a:p>
            <a:fld id="{971FDE1D-A0A9-446F-8B75-B70FEF4FBE6B}" type="slidenum">
              <a:rPr lang="en-US" smtClean="0"/>
              <a:t>12</a:t>
            </a:fld>
            <a:endParaRPr lang="en-US"/>
          </a:p>
        </p:txBody>
      </p:sp>
    </p:spTree>
    <p:extLst>
      <p:ext uri="{BB962C8B-B14F-4D97-AF65-F5344CB8AC3E}">
        <p14:creationId xmlns:p14="http://schemas.microsoft.com/office/powerpoint/2010/main" val="584617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12/11/2015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803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606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12/11/2015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14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12/11/2015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886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12/11/2015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85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87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2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561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12/11/2015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18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353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12/11/2015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15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7895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25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47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7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62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165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12/11/2015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021254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unomaha.edu/math/" TargetMode="External"/><Relationship Id="rId13" Type="http://schemas.openxmlformats.org/officeDocument/2006/relationships/image" Target="../media/image15.png"/><Relationship Id="rId3" Type="http://schemas.openxmlformats.org/officeDocument/2006/relationships/hyperlink" Target="https://tarekamr.appspot.com/slides/datascience" TargetMode="External"/><Relationship Id="rId7" Type="http://schemas.openxmlformats.org/officeDocument/2006/relationships/image" Target="../media/image12.jpeg"/><Relationship Id="rId12" Type="http://schemas.openxmlformats.org/officeDocument/2006/relationships/hyperlink" Target="http://digitheadslabnotebook.blogspot.com/2013/02/data-analysis-clas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hyperlink" Target="http://blog.zhaw.ch/datascience/the-data-science-skill-set/" TargetMode="External"/><Relationship Id="rId10" Type="http://schemas.openxmlformats.org/officeDocument/2006/relationships/hyperlink" Target="http://drewconway.com/zia/2013/3/26/the-data-science-venn-diagram" TargetMode="External"/><Relationship Id="rId4" Type="http://schemas.openxmlformats.org/officeDocument/2006/relationships/image" Target="../media/image10.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search?q=mattgattis&amp;src=typ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safaribooksonline.com/library/view/doing-data-science/9781449363871/ch01.html"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ture.com/nature/journal/v490/n7418/fig_tab/nature11412_F2.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mstat.org/meetings/jsm/2015/onlineprogram/ActivityDetails.cfm?SessionID=211266" TargetMode="External"/><Relationship Id="rId2" Type="http://schemas.openxmlformats.org/officeDocument/2006/relationships/hyperlink" Target="http://simplystatistics.org/2015/10/30/the-statistics-identity-crisis-am-i-a-data-scienti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umt.edu/datascience/" TargetMode="External"/><Relationship Id="rId13" Type="http://schemas.openxmlformats.org/officeDocument/2006/relationships/hyperlink" Target="https://www.coursera.org/specializations/jhudatascience" TargetMode="External"/><Relationship Id="rId3" Type="http://schemas.openxmlformats.org/officeDocument/2006/relationships/hyperlink" Target="https://data.experfy.com/t/130-big-data-graduate-degrees-certificates/390" TargetMode="External"/><Relationship Id="rId7" Type="http://schemas.openxmlformats.org/officeDocument/2006/relationships/hyperlink" Target="https://data-analytics.osu.edu/" TargetMode="External"/><Relationship Id="rId12" Type="http://schemas.openxmlformats.org/officeDocument/2006/relationships/hyperlink" Target="http://extension.fullerton.edu/professionaldevelopment/Certificates/Data-Scie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usfca.edu/arts-sciences/undergraduate-programs/data-science" TargetMode="External"/><Relationship Id="rId11" Type="http://schemas.openxmlformats.org/officeDocument/2006/relationships/hyperlink" Target="http://www.sjsu.edu/lucasgsb/programs/advanced-certificates/business-analytics/index.html" TargetMode="External"/><Relationship Id="rId5" Type="http://schemas.openxmlformats.org/officeDocument/2006/relationships/hyperlink" Target="http://www.statistics.calpoly.edu/data-science-minor" TargetMode="External"/><Relationship Id="rId10" Type="http://schemas.openxmlformats.org/officeDocument/2006/relationships/hyperlink" Target="http://workforce.sinclair.edu/focus/information-technology/" TargetMode="External"/><Relationship Id="rId4" Type="http://schemas.openxmlformats.org/officeDocument/2006/relationships/hyperlink" Target="http://datascience.ucdavis.edu/" TargetMode="External"/><Relationship Id="rId9" Type="http://schemas.openxmlformats.org/officeDocument/2006/relationships/hyperlink" Target="http://www.winona.edu/data-science/" TargetMode="External"/><Relationship Id="rId14" Type="http://schemas.openxmlformats.org/officeDocument/2006/relationships/hyperlink" Target="http://www.pce.uw.edu/certificates/data-science.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ennystocks.la/internet-in-real-ti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ired.com/2013/08/how-segregated-is-your-city-this-eye-opening-map-shows-yo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popvssoda.com/" TargetMode="External"/><Relationship Id="rId4" Type="http://schemas.openxmlformats.org/officeDocument/2006/relationships/hyperlink" Target="http://blogs.kcrw.com/whichwayla/dogs-of-la-fullscre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What’s the </a:t>
            </a:r>
            <a:r>
              <a:rPr lang="en-US" dirty="0" smtClean="0">
                <a:solidFill>
                  <a:schemeClr val="accent5"/>
                </a:solidFill>
                <a:effectLst>
                  <a:outerShdw blurRad="38100" dist="38100" dir="2700000" algn="tl">
                    <a:srgbClr val="000000">
                      <a:alpha val="43137"/>
                    </a:srgbClr>
                  </a:outerShdw>
                </a:effectLst>
              </a:rPr>
              <a:t>BIG</a:t>
            </a:r>
            <a:r>
              <a:rPr lang="en-US" dirty="0" smtClean="0">
                <a:effectLst>
                  <a:outerShdw blurRad="38100" dist="38100" dir="2700000" algn="tl">
                    <a:srgbClr val="000000">
                      <a:alpha val="43137"/>
                    </a:srgbClr>
                  </a:outerShdw>
                </a:effectLst>
              </a:rPr>
              <a:t> deal about </a:t>
            </a:r>
            <a:r>
              <a:rPr lang="en-US" dirty="0" smtClean="0">
                <a:solidFill>
                  <a:srgbClr val="00B0F0"/>
                </a:solidFill>
                <a:effectLst>
                  <a:outerShdw blurRad="38100" dist="38100" dir="2700000" algn="tl">
                    <a:srgbClr val="000000">
                      <a:alpha val="43137"/>
                    </a:srgbClr>
                  </a:outerShdw>
                </a:effectLst>
              </a:rPr>
              <a:t>BIG DATA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The rising importance of training new Data Scientists</a:t>
            </a:r>
            <a:endParaRPr lang="en-US" dirty="0"/>
          </a:p>
        </p:txBody>
      </p:sp>
    </p:spTree>
    <p:extLst>
      <p:ext uri="{BB962C8B-B14F-4D97-AF65-F5344CB8AC3E}">
        <p14:creationId xmlns:p14="http://schemas.microsoft.com/office/powerpoint/2010/main" val="66151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50" y="1162483"/>
            <a:ext cx="4643652" cy="1176696"/>
          </a:xfrm>
        </p:spPr>
        <p:txBody>
          <a:bodyPr>
            <a:normAutofit fontScale="90000"/>
          </a:bodyPr>
          <a:lstStyle/>
          <a:p>
            <a:r>
              <a:rPr lang="en-US" dirty="0" smtClean="0">
                <a:solidFill>
                  <a:schemeClr val="accent5"/>
                </a:solidFill>
              </a:rPr>
              <a:t>Analysis Process</a:t>
            </a:r>
            <a:endParaRPr lang="en-US" dirty="0">
              <a:solidFill>
                <a:schemeClr val="accent5"/>
              </a:solidFill>
            </a:endParaRPr>
          </a:p>
        </p:txBody>
      </p:sp>
      <p:grpSp>
        <p:nvGrpSpPr>
          <p:cNvPr id="6" name="Canvas 18"/>
          <p:cNvGrpSpPr/>
          <p:nvPr/>
        </p:nvGrpSpPr>
        <p:grpSpPr>
          <a:xfrm>
            <a:off x="1685409" y="124923"/>
            <a:ext cx="10261102" cy="6683375"/>
            <a:chOff x="-282992" y="0"/>
            <a:chExt cx="9078377" cy="6683375"/>
          </a:xfrm>
        </p:grpSpPr>
        <p:sp>
          <p:nvSpPr>
            <p:cNvPr id="7" name="Rectangle 6"/>
            <p:cNvSpPr/>
            <p:nvPr/>
          </p:nvSpPr>
          <p:spPr>
            <a:xfrm>
              <a:off x="0" y="0"/>
              <a:ext cx="8795385" cy="6683375"/>
            </a:xfrm>
            <a:prstGeom prst="rect">
              <a:avLst/>
            </a:prstGeom>
            <a:noFill/>
          </p:spPr>
        </p:sp>
        <p:sp>
          <p:nvSpPr>
            <p:cNvPr id="8" name="Rectangle 7"/>
            <p:cNvSpPr/>
            <p:nvPr/>
          </p:nvSpPr>
          <p:spPr>
            <a:xfrm>
              <a:off x="6095849" y="1080152"/>
              <a:ext cx="1598843" cy="124251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ea typeface="Calibri" panose="020F0502020204030204" pitchFamily="34" charset="0"/>
                  <a:cs typeface="Times New Roman" panose="02020603050405020304" pitchFamily="18" charset="0"/>
                </a:rPr>
                <a:t>Raw Data</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ea typeface="Calibri" panose="020F0502020204030204" pitchFamily="34" charset="0"/>
                  <a:cs typeface="Times New Roman" panose="02020603050405020304" pitchFamily="18" charset="0"/>
                </a:rPr>
                <a:t>Email, web link clicks, medical records, surveys, humidity, mineral content</a:t>
              </a:r>
            </a:p>
          </p:txBody>
        </p:sp>
        <p:grpSp>
          <p:nvGrpSpPr>
            <p:cNvPr id="9" name="Group 8"/>
            <p:cNvGrpSpPr/>
            <p:nvPr/>
          </p:nvGrpSpPr>
          <p:grpSpPr>
            <a:xfrm>
              <a:off x="3364864" y="40485"/>
              <a:ext cx="1229833" cy="1814698"/>
              <a:chOff x="2368118" y="324241"/>
              <a:chExt cx="1124093" cy="1814698"/>
            </a:xfrm>
          </p:grpSpPr>
          <p:sp>
            <p:nvSpPr>
              <p:cNvPr id="32" name="Can 31"/>
              <p:cNvSpPr/>
              <p:nvPr/>
            </p:nvSpPr>
            <p:spPr>
              <a:xfrm>
                <a:off x="2368118" y="1033008"/>
                <a:ext cx="1124093" cy="1105931"/>
              </a:xfrm>
              <a:prstGeom prst="can">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People, Financial, Animals, Weather</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274" y="324241"/>
                <a:ext cx="839781" cy="901837"/>
              </a:xfrm>
              <a:prstGeom prst="rect">
                <a:avLst/>
              </a:prstGeom>
            </p:spPr>
          </p:pic>
        </p:grpSp>
        <p:sp>
          <p:nvSpPr>
            <p:cNvPr id="10" name="Rectangle 9"/>
            <p:cNvSpPr/>
            <p:nvPr/>
          </p:nvSpPr>
          <p:spPr>
            <a:xfrm>
              <a:off x="7718971" y="1080152"/>
              <a:ext cx="1042067" cy="125199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smtClean="0">
                  <a:effectLst/>
                  <a:ea typeface="Calibri" panose="020F0502020204030204" pitchFamily="34" charset="0"/>
                  <a:cs typeface="Times New Roman" panose="02020603050405020304" pitchFamily="18" charset="0"/>
                </a:rPr>
                <a:t>Data from other sources</a:t>
              </a:r>
              <a:endParaRPr lang="en-US" sz="1200" dirty="0" smtClean="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dirty="0" smtClean="0">
                  <a:ea typeface="Calibri" panose="020F0502020204030204" pitchFamily="34" charset="0"/>
                  <a:cs typeface="Times New Roman" panose="02020603050405020304" pitchFamily="18" charset="0"/>
                </a:rPr>
                <a:t>US Census, WHO</a:t>
              </a:r>
              <a:endParaRPr lang="en-US" sz="1100" dirty="0">
                <a:effectLst/>
                <a:ea typeface="Calibri" panose="020F0502020204030204" pitchFamily="34" charset="0"/>
                <a:cs typeface="Times New Roman" panose="02020603050405020304" pitchFamily="18" charset="0"/>
              </a:endParaRPr>
            </a:p>
          </p:txBody>
        </p:sp>
        <p:sp>
          <p:nvSpPr>
            <p:cNvPr id="11" name="Rectangle 10"/>
            <p:cNvSpPr/>
            <p:nvPr/>
          </p:nvSpPr>
          <p:spPr>
            <a:xfrm>
              <a:off x="5745100" y="4996965"/>
              <a:ext cx="1667358" cy="748231"/>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Useable Data</a:t>
              </a:r>
              <a:endParaRPr lang="en-US" sz="1100">
                <a:effectLst/>
                <a:ea typeface="Calibri" panose="020F0502020204030204" pitchFamily="34" charset="0"/>
                <a:cs typeface="Times New Roman" panose="02020603050405020304" pitchFamily="18" charset="0"/>
              </a:endParaRPr>
            </a:p>
            <a:p>
              <a:pPr marL="0" marR="0">
                <a:spcBef>
                  <a:spcPts val="0"/>
                </a:spcBef>
                <a:spcAft>
                  <a:spcPts val="0"/>
                </a:spcAft>
              </a:pPr>
              <a:r>
                <a:rPr lang="en-US" sz="1100">
                  <a:effectLst/>
                  <a:ea typeface="Calibri" panose="020F0502020204030204" pitchFamily="34" charset="0"/>
                  <a:cs typeface="Times New Roman" panose="02020603050405020304" pitchFamily="18" charset="0"/>
                </a:rPr>
                <a:t>Text, data matrix, images, video</a:t>
              </a:r>
            </a:p>
          </p:txBody>
        </p:sp>
        <p:sp>
          <p:nvSpPr>
            <p:cNvPr id="12" name="Flowchart: Multidocument 11"/>
            <p:cNvSpPr/>
            <p:nvPr/>
          </p:nvSpPr>
          <p:spPr>
            <a:xfrm>
              <a:off x="6695439" y="3076670"/>
              <a:ext cx="1969433" cy="1333176"/>
            </a:xfrm>
            <a:prstGeom prst="flowChartMultidocumen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effectLst/>
                  <a:ea typeface="Calibri" panose="020F0502020204030204" pitchFamily="34" charset="0"/>
                  <a:cs typeface="Times New Roman" panose="02020603050405020304" pitchFamily="18" charset="0"/>
                </a:rPr>
                <a:t>Data Processing</a:t>
              </a:r>
              <a:endParaRPr lang="en-US" sz="11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a:effectLst/>
                  <a:ea typeface="Calibri" panose="020F0502020204030204" pitchFamily="34" charset="0"/>
                  <a:cs typeface="Times New Roman" panose="02020603050405020304" pitchFamily="18" charset="0"/>
                </a:rPr>
                <a:t>Cleaning, Error handling, merging external data</a:t>
              </a:r>
            </a:p>
          </p:txBody>
        </p:sp>
        <p:cxnSp>
          <p:nvCxnSpPr>
            <p:cNvPr id="13" name="Straight Arrow Connector 12"/>
            <p:cNvCxnSpPr>
              <a:stCxn id="10" idx="2"/>
              <a:endCxn id="12" idx="0"/>
            </p:cNvCxnSpPr>
            <p:nvPr/>
          </p:nvCxnSpPr>
          <p:spPr>
            <a:xfrm flipH="1">
              <a:off x="7815645" y="2332142"/>
              <a:ext cx="424360" cy="74452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a:stCxn id="8" idx="2"/>
              <a:endCxn id="12" idx="0"/>
            </p:cNvCxnSpPr>
            <p:nvPr/>
          </p:nvCxnSpPr>
          <p:spPr>
            <a:xfrm>
              <a:off x="6895271" y="2322665"/>
              <a:ext cx="920374" cy="75400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Flowchart: Multidocument 14"/>
            <p:cNvSpPr/>
            <p:nvPr/>
          </p:nvSpPr>
          <p:spPr>
            <a:xfrm>
              <a:off x="3015481" y="5654943"/>
              <a:ext cx="1659473" cy="758952"/>
            </a:xfrm>
            <a:prstGeom prst="flowChartMultidocumen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Exploratory Data Analysis</a:t>
              </a:r>
              <a:endParaRPr lang="en-US" sz="1100">
                <a:effectLst/>
                <a:ea typeface="Calibri" panose="020F0502020204030204" pitchFamily="34" charset="0"/>
                <a:cs typeface="Times New Roman" panose="02020603050405020304" pitchFamily="18" charset="0"/>
              </a:endParaRPr>
            </a:p>
          </p:txBody>
        </p:sp>
        <p:cxnSp>
          <p:nvCxnSpPr>
            <p:cNvPr id="16" name="Straight Arrow Connector 15"/>
            <p:cNvCxnSpPr>
              <a:stCxn id="11" idx="1"/>
              <a:endCxn id="15" idx="3"/>
            </p:cNvCxnSpPr>
            <p:nvPr/>
          </p:nvCxnSpPr>
          <p:spPr>
            <a:xfrm flipH="1">
              <a:off x="4674954" y="5371081"/>
              <a:ext cx="1070146" cy="66333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Curved Connector 16"/>
            <p:cNvCxnSpPr>
              <a:stCxn id="15" idx="0"/>
            </p:cNvCxnSpPr>
            <p:nvPr/>
          </p:nvCxnSpPr>
          <p:spPr>
            <a:xfrm rot="5400000" flipH="1" flipV="1">
              <a:off x="4227755" y="3220585"/>
              <a:ext cx="2165987" cy="2702730"/>
            </a:xfrm>
            <a:prstGeom prst="curvedConnector2">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Flowchart: Multidocument 17"/>
            <p:cNvSpPr/>
            <p:nvPr/>
          </p:nvSpPr>
          <p:spPr>
            <a:xfrm>
              <a:off x="0" y="4672288"/>
              <a:ext cx="1811293" cy="1868269"/>
            </a:xfrm>
            <a:prstGeom prst="flowChartMultidocumen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Statistical Models</a:t>
              </a:r>
              <a:endParaRPr lang="en-US" sz="12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&amp; </a:t>
              </a:r>
              <a:r>
                <a:rPr lang="en-US" sz="1200" b="1" dirty="0" smtClean="0">
                  <a:effectLst/>
                  <a:latin typeface="Times New Roman" panose="02020603050405020304" pitchFamily="18" charset="0"/>
                  <a:ea typeface="Calibri" panose="020F0502020204030204" pitchFamily="34" charset="0"/>
                </a:rPr>
                <a:t>Machine Learning</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dirty="0">
                  <a:effectLst/>
                  <a:ea typeface="Calibri" panose="020F0502020204030204" pitchFamily="34" charset="0"/>
                  <a:cs typeface="Times New Roman" panose="02020603050405020304" pitchFamily="18" charset="0"/>
                </a:rPr>
                <a:t>Classification, Clustering, Spatial, Regression, Bayes, Time Series, Prediction</a:t>
              </a:r>
            </a:p>
          </p:txBody>
        </p:sp>
        <p:sp>
          <p:nvSpPr>
            <p:cNvPr id="19" name="Rounded Rectangle 18"/>
            <p:cNvSpPr/>
            <p:nvPr/>
          </p:nvSpPr>
          <p:spPr>
            <a:xfrm>
              <a:off x="5427172" y="3698706"/>
              <a:ext cx="958379" cy="553451"/>
            </a:xfrm>
            <a:prstGeom prst="roundRect">
              <a:avLst/>
            </a:prstGeom>
            <a:noFill/>
            <a:ln>
              <a:no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ln w="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Back to </a:t>
              </a:r>
              <a:endParaRPr lang="en-US" sz="1400" b="1" dirty="0">
                <a:ln w="0"/>
                <a:solidFill>
                  <a:schemeClr val="tx1"/>
                </a:solidFill>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ln w="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Cleaning</a:t>
              </a:r>
              <a:endParaRPr lang="en-US" sz="1400" b="1" dirty="0">
                <a:ln w="0"/>
                <a:solidFill>
                  <a:schemeClr val="tx1"/>
                </a:solidFill>
                <a:ea typeface="Calibri" panose="020F0502020204030204" pitchFamily="34" charset="0"/>
                <a:cs typeface="Times New Roman" panose="02020603050405020304" pitchFamily="18" charset="0"/>
              </a:endParaRPr>
            </a:p>
          </p:txBody>
        </p:sp>
        <p:sp>
          <p:nvSpPr>
            <p:cNvPr id="20" name="Rounded Rectangle 19"/>
            <p:cNvSpPr/>
            <p:nvPr/>
          </p:nvSpPr>
          <p:spPr>
            <a:xfrm>
              <a:off x="3858912" y="2996831"/>
              <a:ext cx="1215888" cy="662258"/>
            </a:xfrm>
            <a:prstGeom prst="roundRect">
              <a:avLst/>
            </a:prstGeom>
            <a:noFill/>
            <a:ln>
              <a:no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ln w="0"/>
                  <a:solidFill>
                    <a:schemeClr val="tx1"/>
                  </a:solidFill>
                  <a:latin typeface="Times New Roman" panose="02020603050405020304" pitchFamily="18" charset="0"/>
                  <a:ea typeface="Times New Roman" panose="02020603050405020304" pitchFamily="18" charset="0"/>
                </a:rPr>
                <a:t>Back to </a:t>
              </a:r>
            </a:p>
            <a:p>
              <a:pPr marL="0" marR="0" algn="ctr">
                <a:spcBef>
                  <a:spcPts val="0"/>
                </a:spcBef>
                <a:spcAft>
                  <a:spcPts val="0"/>
                </a:spcAft>
              </a:pPr>
              <a:r>
                <a:rPr lang="en-US" sz="1600" b="1" dirty="0">
                  <a:ln w="0"/>
                  <a:solidFill>
                    <a:schemeClr val="tx1"/>
                  </a:solidFill>
                  <a:latin typeface="Times New Roman" panose="02020603050405020304" pitchFamily="18" charset="0"/>
                  <a:ea typeface="Times New Roman" panose="02020603050405020304" pitchFamily="18" charset="0"/>
                </a:rPr>
                <a:t>Collection</a:t>
              </a:r>
            </a:p>
          </p:txBody>
        </p:sp>
        <p:cxnSp>
          <p:nvCxnSpPr>
            <p:cNvPr id="21" name="Straight Arrow Connector 20"/>
            <p:cNvCxnSpPr>
              <a:stCxn id="15" idx="1"/>
              <a:endCxn id="18" idx="3"/>
            </p:cNvCxnSpPr>
            <p:nvPr/>
          </p:nvCxnSpPr>
          <p:spPr>
            <a:xfrm flipH="1" flipV="1">
              <a:off x="1811293" y="5606423"/>
              <a:ext cx="1204188" cy="4279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2" name="Vertical Scroll 21"/>
            <p:cNvSpPr/>
            <p:nvPr/>
          </p:nvSpPr>
          <p:spPr>
            <a:xfrm>
              <a:off x="1300356" y="2482190"/>
              <a:ext cx="1464892" cy="1235686"/>
            </a:xfrm>
            <a:prstGeom prst="verticalScroll">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ea typeface="Calibri" panose="020F0502020204030204" pitchFamily="34" charset="0"/>
                  <a:cs typeface="Times New Roman" panose="02020603050405020304" pitchFamily="18" charset="0"/>
                </a:rPr>
                <a:t>Communicate Findings</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ea typeface="Calibri" panose="020F0502020204030204" pitchFamily="34" charset="0"/>
                  <a:cs typeface="Times New Roman" panose="02020603050405020304" pitchFamily="18" charset="0"/>
                </a:rPr>
                <a:t>Visualizations, Reports</a:t>
              </a:r>
            </a:p>
          </p:txBody>
        </p:sp>
        <p:sp>
          <p:nvSpPr>
            <p:cNvPr id="23" name="Flowchart: Manual Operation 22"/>
            <p:cNvSpPr/>
            <p:nvPr/>
          </p:nvSpPr>
          <p:spPr>
            <a:xfrm>
              <a:off x="-282992" y="2305592"/>
              <a:ext cx="1571818" cy="1459653"/>
            </a:xfrm>
            <a:prstGeom prst="flowChartManualOperation">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dirty="0">
                  <a:effectLst/>
                  <a:ea typeface="Calibri" panose="020F0502020204030204" pitchFamily="34" charset="0"/>
                  <a:cs typeface="Times New Roman" panose="02020603050405020304" pitchFamily="18" charset="0"/>
                </a:rPr>
                <a:t>Data </a:t>
              </a:r>
              <a:r>
                <a:rPr lang="en-US" sz="1100" b="1" dirty="0" smtClean="0">
                  <a:effectLst/>
                  <a:ea typeface="Calibri" panose="020F0502020204030204" pitchFamily="34" charset="0"/>
                  <a:cs typeface="Times New Roman" panose="02020603050405020304" pitchFamily="18" charset="0"/>
                </a:rPr>
                <a:t>Product</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a typeface="Calibri" panose="020F0502020204030204" pitchFamily="34" charset="0"/>
                  <a:cs typeface="Times New Roman" panose="02020603050405020304" pitchFamily="18" charset="0"/>
                </a:rPr>
                <a:t>T</a:t>
              </a:r>
              <a:r>
                <a:rPr lang="en-US" sz="1100" dirty="0" smtClean="0">
                  <a:effectLst/>
                  <a:ea typeface="Calibri" panose="020F0502020204030204" pitchFamily="34" charset="0"/>
                  <a:cs typeface="Times New Roman" panose="02020603050405020304" pitchFamily="18" charset="0"/>
                </a:rPr>
                <a:t>ables, Traffic maps, Self-driving </a:t>
              </a:r>
              <a:r>
                <a:rPr lang="en-US" sz="1100" dirty="0">
                  <a:effectLst/>
                  <a:ea typeface="Calibri" panose="020F0502020204030204" pitchFamily="34" charset="0"/>
                  <a:cs typeface="Times New Roman" panose="02020603050405020304" pitchFamily="18" charset="0"/>
                </a:rPr>
                <a:t>car, Health care access apps</a:t>
              </a:r>
            </a:p>
          </p:txBody>
        </p:sp>
        <p:cxnSp>
          <p:nvCxnSpPr>
            <p:cNvPr id="24" name="Straight Arrow Connector 23"/>
            <p:cNvCxnSpPr>
              <a:stCxn id="18" idx="0"/>
              <a:endCxn id="22" idx="2"/>
            </p:cNvCxnSpPr>
            <p:nvPr/>
          </p:nvCxnSpPr>
          <p:spPr>
            <a:xfrm flipV="1">
              <a:off x="1030257" y="3717876"/>
              <a:ext cx="1002546" cy="95441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a:stCxn id="22" idx="0"/>
              <a:endCxn id="33" idx="1"/>
            </p:cNvCxnSpPr>
            <p:nvPr/>
          </p:nvCxnSpPr>
          <p:spPr>
            <a:xfrm flipV="1">
              <a:off x="2032803" y="491404"/>
              <a:ext cx="1487589" cy="199078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a:stCxn id="32" idx="4"/>
              <a:endCxn id="8" idx="1"/>
            </p:cNvCxnSpPr>
            <p:nvPr/>
          </p:nvCxnSpPr>
          <p:spPr>
            <a:xfrm>
              <a:off x="4594697" y="1302218"/>
              <a:ext cx="1501152" cy="39919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0" name="Rounded Rectangle 29"/>
            <p:cNvSpPr/>
            <p:nvPr/>
          </p:nvSpPr>
          <p:spPr>
            <a:xfrm>
              <a:off x="4598486" y="398745"/>
              <a:ext cx="1346124" cy="1057791"/>
            </a:xfrm>
            <a:prstGeom prst="roundRect">
              <a:avLst/>
            </a:prstGeom>
            <a:noFill/>
            <a:ln>
              <a:no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Collect </a:t>
              </a:r>
              <a:r>
                <a:rPr lang="en-US" sz="1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data </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answer a question about the world</a:t>
              </a:r>
              <a:endParaRPr lang="en-US" sz="1200" dirty="0">
                <a:solidFill>
                  <a:schemeClr val="tx1"/>
                </a:solidFill>
                <a:ea typeface="Calibri" panose="020F0502020204030204" pitchFamily="34" charset="0"/>
                <a:cs typeface="Times New Roman" panose="02020603050405020304" pitchFamily="18" charset="0"/>
              </a:endParaRPr>
            </a:p>
          </p:txBody>
        </p:sp>
        <p:cxnSp>
          <p:nvCxnSpPr>
            <p:cNvPr id="31" name="Straight Arrow Connector 30"/>
            <p:cNvCxnSpPr>
              <a:stCxn id="15" idx="0"/>
              <a:endCxn id="32" idx="3"/>
            </p:cNvCxnSpPr>
            <p:nvPr/>
          </p:nvCxnSpPr>
          <p:spPr>
            <a:xfrm flipV="1">
              <a:off x="3959383" y="1855183"/>
              <a:ext cx="20398" cy="379976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pSp>
      <p:cxnSp>
        <p:nvCxnSpPr>
          <p:cNvPr id="76" name="Straight Arrow Connector 75"/>
          <p:cNvCxnSpPr>
            <a:stCxn id="12" idx="2"/>
            <a:endCxn id="11" idx="0"/>
          </p:cNvCxnSpPr>
          <p:nvPr/>
        </p:nvCxnSpPr>
        <p:spPr>
          <a:xfrm flipH="1">
            <a:off x="9441127" y="4484281"/>
            <a:ext cx="1090072" cy="6376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8" name="Straight Arrow Connector 77"/>
          <p:cNvCxnSpPr>
            <a:stCxn id="23" idx="0"/>
            <a:endCxn id="33" idx="1"/>
          </p:cNvCxnSpPr>
          <p:nvPr/>
        </p:nvCxnSpPr>
        <p:spPr>
          <a:xfrm flipV="1">
            <a:off x="2573706" y="616327"/>
            <a:ext cx="3410589" cy="18141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0" name="Straight Arrow Connector 89"/>
          <p:cNvCxnSpPr>
            <a:stCxn id="18" idx="0"/>
            <a:endCxn id="23" idx="2"/>
          </p:cNvCxnSpPr>
          <p:nvPr/>
        </p:nvCxnSpPr>
        <p:spPr>
          <a:xfrm flipH="1" flipV="1">
            <a:off x="2573706" y="3890168"/>
            <a:ext cx="596041" cy="9070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 name="Rounded Rectangle 2"/>
          <p:cNvSpPr/>
          <p:nvPr/>
        </p:nvSpPr>
        <p:spPr>
          <a:xfrm>
            <a:off x="8568105" y="471768"/>
            <a:ext cx="3626498" cy="23503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solidFill>
                  <a:srgbClr val="FF0000"/>
                </a:solidFill>
              </a:rPr>
              <a:t>STORAGE</a:t>
            </a:r>
            <a:endParaRPr lang="en-US" b="1" dirty="0">
              <a:solidFill>
                <a:srgbClr val="FF0000"/>
              </a:solidFill>
            </a:endParaRPr>
          </a:p>
        </p:txBody>
      </p:sp>
      <p:sp>
        <p:nvSpPr>
          <p:cNvPr id="34" name="Rounded Rectangle 33"/>
          <p:cNvSpPr/>
          <p:nvPr/>
        </p:nvSpPr>
        <p:spPr>
          <a:xfrm>
            <a:off x="8211725" y="3044184"/>
            <a:ext cx="3891083" cy="307216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endParaRPr lang="en-US" b="1" dirty="0" smtClean="0">
              <a:solidFill>
                <a:srgbClr val="FF0000"/>
              </a:solidFill>
            </a:endParaRPr>
          </a:p>
          <a:p>
            <a:pPr algn="ctr"/>
            <a:endParaRPr lang="en-US" b="1" dirty="0">
              <a:solidFill>
                <a:srgbClr val="FF0000"/>
              </a:solidFill>
            </a:endParaRPr>
          </a:p>
          <a:p>
            <a:pPr algn="ctr"/>
            <a:endParaRPr lang="en-US" b="1" dirty="0" smtClean="0">
              <a:solidFill>
                <a:srgbClr val="FF0000"/>
              </a:solidFill>
            </a:endParaRPr>
          </a:p>
          <a:p>
            <a:pPr algn="ctr"/>
            <a:endParaRPr lang="en-US" b="1" dirty="0">
              <a:solidFill>
                <a:srgbClr val="FF0000"/>
              </a:solidFill>
            </a:endParaRPr>
          </a:p>
          <a:p>
            <a:pPr algn="ctr"/>
            <a:endParaRPr lang="en-US" b="1" dirty="0" smtClean="0">
              <a:solidFill>
                <a:srgbClr val="FF0000"/>
              </a:solidFill>
            </a:endParaRPr>
          </a:p>
          <a:p>
            <a:pPr algn="ctr"/>
            <a:r>
              <a:rPr lang="en-US" b="1" dirty="0">
                <a:solidFill>
                  <a:srgbClr val="FF0000"/>
                </a:solidFill>
              </a:rPr>
              <a:t>	</a:t>
            </a:r>
            <a:r>
              <a:rPr lang="en-US" b="1" dirty="0" smtClean="0">
                <a:solidFill>
                  <a:srgbClr val="FF0000"/>
                </a:solidFill>
              </a:rPr>
              <a:t>			</a:t>
            </a:r>
          </a:p>
          <a:p>
            <a:pPr algn="ctr"/>
            <a:endParaRPr lang="en-US" b="1" dirty="0">
              <a:solidFill>
                <a:srgbClr val="FF0000"/>
              </a:solidFill>
            </a:endParaRPr>
          </a:p>
          <a:p>
            <a:pPr algn="r"/>
            <a:r>
              <a:rPr lang="en-US" b="1" dirty="0" smtClean="0">
                <a:solidFill>
                  <a:srgbClr val="FF0000"/>
                </a:solidFill>
              </a:rPr>
              <a:t>				RETRIEVAL</a:t>
            </a:r>
            <a:endParaRPr lang="en-US" b="1" dirty="0">
              <a:solidFill>
                <a:srgbClr val="FF0000"/>
              </a:solidFill>
            </a:endParaRPr>
          </a:p>
        </p:txBody>
      </p:sp>
      <p:sp>
        <p:nvSpPr>
          <p:cNvPr id="35" name="Rounded Rectangle 34"/>
          <p:cNvSpPr/>
          <p:nvPr/>
        </p:nvSpPr>
        <p:spPr>
          <a:xfrm>
            <a:off x="1404970" y="4696873"/>
            <a:ext cx="6178885" cy="21032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solidFill>
                  <a:srgbClr val="FF0000"/>
                </a:solidFill>
              </a:rPr>
              <a:t>	</a:t>
            </a:r>
            <a:r>
              <a:rPr lang="en-US" b="1" dirty="0" smtClean="0">
                <a:solidFill>
                  <a:srgbClr val="FF0000"/>
                </a:solidFill>
              </a:rPr>
              <a:t>	ANALYSIS</a:t>
            </a:r>
            <a:endParaRPr lang="en-US" b="1" dirty="0">
              <a:solidFill>
                <a:srgbClr val="FF0000"/>
              </a:solidFill>
            </a:endParaRPr>
          </a:p>
          <a:p>
            <a:pPr algn="ctr"/>
            <a:endParaRPr lang="en-US" b="1" dirty="0" smtClean="0">
              <a:solidFill>
                <a:srgbClr val="FF0000"/>
              </a:solidFill>
            </a:endParaRPr>
          </a:p>
          <a:p>
            <a:pPr algn="ctr"/>
            <a:endParaRPr lang="en-US" b="1" dirty="0">
              <a:solidFill>
                <a:srgbClr val="FF0000"/>
              </a:solidFill>
            </a:endParaRPr>
          </a:p>
          <a:p>
            <a:pPr algn="ctr"/>
            <a:endParaRPr lang="en-US" b="1" dirty="0" smtClean="0">
              <a:solidFill>
                <a:srgbClr val="FF0000"/>
              </a:solidFill>
            </a:endParaRPr>
          </a:p>
          <a:p>
            <a:pPr algn="ctr"/>
            <a:r>
              <a:rPr lang="en-US" b="1" dirty="0">
                <a:solidFill>
                  <a:srgbClr val="FF0000"/>
                </a:solidFill>
              </a:rPr>
              <a:t>	</a:t>
            </a:r>
            <a:r>
              <a:rPr lang="en-US" b="1" dirty="0" smtClean="0">
                <a:solidFill>
                  <a:srgbClr val="FF0000"/>
                </a:solidFill>
              </a:rPr>
              <a:t>			</a:t>
            </a:r>
          </a:p>
          <a:p>
            <a:pPr algn="ctr"/>
            <a:endParaRPr lang="en-US" b="1" dirty="0">
              <a:solidFill>
                <a:srgbClr val="FF0000"/>
              </a:solidFill>
            </a:endParaRPr>
          </a:p>
          <a:p>
            <a:pPr algn="ctr"/>
            <a:r>
              <a:rPr lang="en-US" b="1" dirty="0" smtClean="0">
                <a:solidFill>
                  <a:srgbClr val="FF0000"/>
                </a:solidFill>
              </a:rPr>
              <a:t>	</a:t>
            </a:r>
            <a:endParaRPr lang="en-US" b="1" dirty="0">
              <a:solidFill>
                <a:srgbClr val="FF0000"/>
              </a:solidFill>
            </a:endParaRPr>
          </a:p>
        </p:txBody>
      </p:sp>
      <p:sp>
        <p:nvSpPr>
          <p:cNvPr id="37" name="Rounded Rectangle 36"/>
          <p:cNvSpPr/>
          <p:nvPr/>
        </p:nvSpPr>
        <p:spPr>
          <a:xfrm>
            <a:off x="1436032" y="2090523"/>
            <a:ext cx="4682793" cy="21032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lang="en-US" b="1" dirty="0">
                <a:solidFill>
                  <a:srgbClr val="FF0000"/>
                </a:solidFill>
              </a:rPr>
              <a:t>	</a:t>
            </a:r>
            <a:r>
              <a:rPr lang="en-US" b="1" dirty="0" smtClean="0">
                <a:solidFill>
                  <a:srgbClr val="FF0000"/>
                </a:solidFill>
              </a:rPr>
              <a:t>	DISSEMINATION</a:t>
            </a:r>
            <a:endParaRPr lang="en-US" b="1" dirty="0">
              <a:solidFill>
                <a:srgbClr val="FF0000"/>
              </a:solidFill>
            </a:endParaRPr>
          </a:p>
          <a:p>
            <a:pPr algn="ctr"/>
            <a:endParaRPr lang="en-US" b="1" dirty="0" smtClean="0">
              <a:solidFill>
                <a:srgbClr val="FF0000"/>
              </a:solidFill>
            </a:endParaRPr>
          </a:p>
          <a:p>
            <a:pPr algn="ctr"/>
            <a:endParaRPr lang="en-US" b="1" dirty="0">
              <a:solidFill>
                <a:srgbClr val="FF0000"/>
              </a:solidFill>
            </a:endParaRPr>
          </a:p>
          <a:p>
            <a:pPr algn="ctr"/>
            <a:endParaRPr lang="en-US" b="1" dirty="0" smtClean="0">
              <a:solidFill>
                <a:srgbClr val="FF0000"/>
              </a:solidFill>
            </a:endParaRPr>
          </a:p>
          <a:p>
            <a:pPr algn="ctr"/>
            <a:r>
              <a:rPr lang="en-US" b="1" dirty="0">
                <a:solidFill>
                  <a:srgbClr val="FF0000"/>
                </a:solidFill>
              </a:rPr>
              <a:t>	</a:t>
            </a:r>
            <a:r>
              <a:rPr lang="en-US" b="1" dirty="0" smtClean="0">
                <a:solidFill>
                  <a:srgbClr val="FF0000"/>
                </a:solidFill>
              </a:rPr>
              <a:t>			</a:t>
            </a:r>
          </a:p>
          <a:p>
            <a:pPr algn="ctr"/>
            <a:endParaRPr lang="en-US" b="1" dirty="0">
              <a:solidFill>
                <a:srgbClr val="FF0000"/>
              </a:solidFill>
            </a:endParaRPr>
          </a:p>
          <a:p>
            <a:pPr algn="ctr"/>
            <a:r>
              <a:rPr lang="en-US" b="1" dirty="0" smtClean="0">
                <a:solidFill>
                  <a:srgbClr val="FF0000"/>
                </a:solidFill>
              </a:rPr>
              <a:t>	</a:t>
            </a:r>
            <a:endParaRPr lang="en-US" b="1" dirty="0">
              <a:solidFill>
                <a:srgbClr val="FF0000"/>
              </a:solidFill>
            </a:endParaRPr>
          </a:p>
        </p:txBody>
      </p:sp>
      <p:sp>
        <p:nvSpPr>
          <p:cNvPr id="4" name="TextBox 3"/>
          <p:cNvSpPr txBox="1"/>
          <p:nvPr/>
        </p:nvSpPr>
        <p:spPr>
          <a:xfrm>
            <a:off x="56118" y="3842799"/>
            <a:ext cx="1468303" cy="1384995"/>
          </a:xfrm>
          <a:prstGeom prst="rect">
            <a:avLst/>
          </a:prstGeom>
          <a:noFill/>
        </p:spPr>
        <p:txBody>
          <a:bodyPr wrap="square" rtlCol="0">
            <a:spAutoFit/>
          </a:bodyPr>
          <a:lstStyle/>
          <a:p>
            <a:r>
              <a:rPr lang="en-US" sz="2800" dirty="0" smtClean="0">
                <a:solidFill>
                  <a:schemeClr val="accent1"/>
                </a:solidFill>
              </a:rPr>
              <a:t>Impact of Big Data</a:t>
            </a:r>
            <a:endParaRPr lang="en-US" sz="2800" dirty="0">
              <a:solidFill>
                <a:schemeClr val="accent1"/>
              </a:solidFill>
            </a:endParaRPr>
          </a:p>
        </p:txBody>
      </p:sp>
    </p:spTree>
    <p:extLst>
      <p:ext uri="{BB962C8B-B14F-4D97-AF65-F5344CB8AC3E}">
        <p14:creationId xmlns:p14="http://schemas.microsoft.com/office/powerpoint/2010/main" val="74493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dirty="0" smtClean="0">
                <a:solidFill>
                  <a:schemeClr val="accent5"/>
                </a:solidFill>
              </a:rPr>
              <a:t>Problem of Volume – </a:t>
            </a:r>
            <a:r>
              <a:rPr lang="en-US" dirty="0" smtClean="0"/>
              <a:t/>
            </a:r>
            <a:br>
              <a:rPr lang="en-US" dirty="0" smtClean="0"/>
            </a:br>
            <a:r>
              <a:rPr lang="en-US" dirty="0" smtClean="0"/>
              <a:t>storage and retrieval</a:t>
            </a:r>
            <a:endParaRPr lang="en-US" dirty="0"/>
          </a:p>
        </p:txBody>
      </p:sp>
      <p:pic>
        <p:nvPicPr>
          <p:cNvPr id="2050" name="Picture 2" descr="http://www.glennklockwood.com/data-intensive/hadoop/parallelism-traditiona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624" y="3968755"/>
            <a:ext cx="5258181" cy="1793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830" y="2428982"/>
            <a:ext cx="5419746" cy="1015663"/>
          </a:xfrm>
          <a:prstGeom prst="rect">
            <a:avLst/>
          </a:prstGeom>
          <a:noFill/>
        </p:spPr>
        <p:txBody>
          <a:bodyPr wrap="square" rtlCol="0">
            <a:spAutoFit/>
          </a:bodyPr>
          <a:lstStyle/>
          <a:p>
            <a:r>
              <a:rPr lang="en-US" sz="2000" dirty="0" smtClean="0"/>
              <a:t>Traditional parallel computational methods take the data and farm the work out to multiple CPUs</a:t>
            </a:r>
            <a:endParaRPr lang="en-US" dirty="0"/>
          </a:p>
        </p:txBody>
      </p:sp>
      <p:pic>
        <p:nvPicPr>
          <p:cNvPr id="2052" name="Picture 4" descr="http://www.glennklockwood.com/data-intensive/hadoop/parallelism-mapredu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535" y="3729961"/>
            <a:ext cx="5778654" cy="2374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3529" y="2375086"/>
            <a:ext cx="5274665" cy="1015663"/>
          </a:xfrm>
          <a:prstGeom prst="rect">
            <a:avLst/>
          </a:prstGeom>
          <a:noFill/>
        </p:spPr>
        <p:txBody>
          <a:bodyPr wrap="square" rtlCol="0">
            <a:spAutoFit/>
          </a:bodyPr>
          <a:lstStyle/>
          <a:p>
            <a:r>
              <a:rPr lang="en-US" sz="2000" dirty="0" smtClean="0"/>
              <a:t>New methods bring the computation to the data, bypassing the bottleneck of data transfer. </a:t>
            </a:r>
            <a:endParaRPr lang="en-US" dirty="0"/>
          </a:p>
        </p:txBody>
      </p:sp>
      <p:sp>
        <p:nvSpPr>
          <p:cNvPr id="6" name="Rectangle 5"/>
          <p:cNvSpPr/>
          <p:nvPr/>
        </p:nvSpPr>
        <p:spPr>
          <a:xfrm>
            <a:off x="0" y="6187986"/>
            <a:ext cx="12056450" cy="646331"/>
          </a:xfrm>
          <a:prstGeom prst="rect">
            <a:avLst/>
          </a:prstGeom>
        </p:spPr>
        <p:txBody>
          <a:bodyPr wrap="square">
            <a:spAutoFit/>
          </a:bodyPr>
          <a:lstStyle/>
          <a:p>
            <a:r>
              <a:rPr lang="en-US" dirty="0"/>
              <a:t>http://www.glennklockwood.com/data-intensive/hadoop/overview.html#2-comparing-map-reduce-to-traditional-parallelism</a:t>
            </a:r>
          </a:p>
        </p:txBody>
      </p:sp>
    </p:spTree>
    <p:extLst>
      <p:ext uri="{BB962C8B-B14F-4D97-AF65-F5344CB8AC3E}">
        <p14:creationId xmlns:p14="http://schemas.microsoft.com/office/powerpoint/2010/main" val="54812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7116" y="764372"/>
            <a:ext cx="3384884" cy="5941227"/>
          </a:xfrm>
        </p:spPr>
        <p:txBody>
          <a:bodyPr/>
          <a:lstStyle/>
          <a:p>
            <a:pPr algn="l"/>
            <a:r>
              <a:rPr lang="en-US" dirty="0" smtClean="0">
                <a:solidFill>
                  <a:schemeClr val="accent5"/>
                </a:solidFill>
              </a:rPr>
              <a:t>big money in managing big data</a:t>
            </a:r>
            <a:br>
              <a:rPr lang="en-US" dirty="0" smtClean="0">
                <a:solidFill>
                  <a:schemeClr val="accent5"/>
                </a:solidFill>
              </a:rPr>
            </a:br>
            <a:r>
              <a:rPr lang="en-US" dirty="0" smtClean="0">
                <a:solidFill>
                  <a:schemeClr val="accent5"/>
                </a:solidFill>
              </a:rPr>
              <a:t>“Eco systems”</a:t>
            </a:r>
            <a:endParaRPr lang="en-US" dirty="0">
              <a:solidFill>
                <a:schemeClr val="accent5"/>
              </a:solidFill>
            </a:endParaRPr>
          </a:p>
        </p:txBody>
      </p:sp>
      <p:pic>
        <p:nvPicPr>
          <p:cNvPr id="1026" name="Picture 2" descr="Syncsort and Hortonworks in the Modern Data Archite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1473" y="-31208"/>
            <a:ext cx="8053137" cy="688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1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Some Big data buzzwords</a:t>
            </a:r>
            <a:endParaRPr lang="en-US" dirty="0">
              <a:solidFill>
                <a:schemeClr val="accent5"/>
              </a:solidFill>
            </a:endParaRPr>
          </a:p>
        </p:txBody>
      </p:sp>
      <p:sp>
        <p:nvSpPr>
          <p:cNvPr id="3" name="Content Placeholder 2"/>
          <p:cNvSpPr>
            <a:spLocks noGrp="1"/>
          </p:cNvSpPr>
          <p:nvPr>
            <p:ph idx="1"/>
          </p:nvPr>
        </p:nvSpPr>
        <p:spPr>
          <a:xfrm>
            <a:off x="685800" y="2194560"/>
            <a:ext cx="10820400" cy="4312920"/>
          </a:xfrm>
        </p:spPr>
        <p:txBody>
          <a:bodyPr>
            <a:normAutofit/>
          </a:bodyPr>
          <a:lstStyle/>
          <a:p>
            <a:r>
              <a:rPr lang="en-US" dirty="0" smtClean="0">
                <a:solidFill>
                  <a:schemeClr val="accent6"/>
                </a:solidFill>
              </a:rPr>
              <a:t>Hadoop / Apache Spark / Map-Reduce: </a:t>
            </a:r>
            <a:r>
              <a:rPr lang="en-US" dirty="0" smtClean="0"/>
              <a:t>Powerful frameworks for storage, retrieval and analysis. </a:t>
            </a:r>
          </a:p>
          <a:p>
            <a:r>
              <a:rPr lang="en-US" dirty="0" smtClean="0">
                <a:solidFill>
                  <a:schemeClr val="accent6"/>
                </a:solidFill>
              </a:rPr>
              <a:t>In memory computing: </a:t>
            </a:r>
            <a:r>
              <a:rPr lang="en-US" dirty="0" smtClean="0"/>
              <a:t>Dumping all your data into RAM because writing to the disk is slow</a:t>
            </a:r>
          </a:p>
          <a:p>
            <a:r>
              <a:rPr lang="en-US" dirty="0" smtClean="0">
                <a:solidFill>
                  <a:schemeClr val="accent6"/>
                </a:solidFill>
              </a:rPr>
              <a:t>Business Intelligence, Business Analytics: </a:t>
            </a:r>
            <a:r>
              <a:rPr lang="en-US" dirty="0" smtClean="0"/>
              <a:t>Using data to make business decisions. </a:t>
            </a:r>
          </a:p>
          <a:p>
            <a:r>
              <a:rPr lang="en-US" dirty="0" smtClean="0">
                <a:solidFill>
                  <a:schemeClr val="accent6"/>
                </a:solidFill>
              </a:rPr>
              <a:t>Data visualization: </a:t>
            </a:r>
            <a:r>
              <a:rPr lang="en-US" dirty="0" smtClean="0"/>
              <a:t>Because reading raw data is mind numbing and not informative. So draw pretty pictures. </a:t>
            </a:r>
          </a:p>
          <a:p>
            <a:r>
              <a:rPr lang="en-US" dirty="0" smtClean="0">
                <a:solidFill>
                  <a:schemeClr val="accent6"/>
                </a:solidFill>
              </a:rPr>
              <a:t>Machine learning: </a:t>
            </a:r>
            <a:r>
              <a:rPr lang="en-US" dirty="0" smtClean="0"/>
              <a:t>A very large group of algorithms that study pattern recognition to learn from and make predictions on data. </a:t>
            </a:r>
          </a:p>
          <a:p>
            <a:r>
              <a:rPr lang="en-US" dirty="0" smtClean="0">
                <a:solidFill>
                  <a:schemeClr val="accent6"/>
                </a:solidFill>
              </a:rPr>
              <a:t>Unstructured data: </a:t>
            </a:r>
            <a:r>
              <a:rPr lang="en-US" dirty="0" smtClean="0"/>
              <a:t>Text, images, video. Non-rectangular data.   </a:t>
            </a:r>
          </a:p>
          <a:p>
            <a:endParaRPr lang="en-US" dirty="0" smtClean="0"/>
          </a:p>
          <a:p>
            <a:endParaRPr lang="en-US" dirty="0"/>
          </a:p>
        </p:txBody>
      </p:sp>
    </p:spTree>
    <p:extLst>
      <p:ext uri="{BB962C8B-B14F-4D97-AF65-F5344CB8AC3E}">
        <p14:creationId xmlns:p14="http://schemas.microsoft.com/office/powerpoint/2010/main" val="236104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What is Data Science?</a:t>
            </a:r>
            <a:endParaRPr lang="en-US" dirty="0"/>
          </a:p>
        </p:txBody>
      </p:sp>
      <p:sp>
        <p:nvSpPr>
          <p:cNvPr id="3" name="Content Placeholder 2"/>
          <p:cNvSpPr>
            <a:spLocks noGrp="1"/>
          </p:cNvSpPr>
          <p:nvPr>
            <p:ph idx="1"/>
          </p:nvPr>
        </p:nvSpPr>
        <p:spPr>
          <a:xfrm>
            <a:off x="2026505" y="1905000"/>
            <a:ext cx="8915400" cy="3777622"/>
          </a:xfrm>
        </p:spPr>
        <p:txBody>
          <a:bodyPr>
            <a:normAutofit/>
          </a:bodyPr>
          <a:lstStyle/>
          <a:p>
            <a:pPr marL="0" indent="0" algn="ctr">
              <a:buNone/>
            </a:pPr>
            <a:r>
              <a:rPr lang="en-US" sz="4400" dirty="0">
                <a:ln w="0"/>
                <a:effectLst>
                  <a:outerShdw blurRad="38100" dist="19050" dir="2700000" algn="tl" rotWithShape="0">
                    <a:schemeClr val="dk1">
                      <a:alpha val="40000"/>
                    </a:schemeClr>
                  </a:outerShdw>
                </a:effectLst>
              </a:rPr>
              <a:t>Rule #1 </a:t>
            </a:r>
          </a:p>
          <a:p>
            <a:pPr marL="0" indent="0" algn="ctr">
              <a:buNone/>
            </a:pPr>
            <a:r>
              <a:rPr lang="en-US" sz="4400" dirty="0">
                <a:ln w="0"/>
                <a:effectLst>
                  <a:outerShdw blurRad="38100" dist="19050" dir="2700000" algn="tl" rotWithShape="0">
                    <a:schemeClr val="dk1">
                      <a:alpha val="40000"/>
                    </a:schemeClr>
                  </a:outerShdw>
                </a:effectLst>
              </a:rPr>
              <a:t>about Data Science</a:t>
            </a:r>
          </a:p>
          <a:p>
            <a:pPr marL="0" indent="0" algn="ctr">
              <a:buNone/>
            </a:pPr>
            <a:r>
              <a:rPr lang="en-US" sz="4400" dirty="0">
                <a:ln w="0"/>
                <a:effectLst>
                  <a:outerShdw blurRad="38100" dist="19050" dir="2700000" algn="tl" rotWithShape="0">
                    <a:schemeClr val="dk1">
                      <a:alpha val="40000"/>
                    </a:schemeClr>
                  </a:outerShdw>
                </a:effectLst>
              </a:rPr>
              <a:t> </a:t>
            </a:r>
          </a:p>
          <a:p>
            <a:pPr marL="0" indent="0" algn="ctr">
              <a:buNone/>
            </a:pPr>
            <a:endParaRPr lang="en-US" sz="4400" dirty="0">
              <a:ln w="0"/>
              <a:effectLst>
                <a:outerShdw blurRad="38100" dist="19050" dir="2700000" algn="tl" rotWithShape="0">
                  <a:schemeClr val="dk1">
                    <a:alpha val="40000"/>
                  </a:schemeClr>
                </a:outerShdw>
              </a:effectLst>
            </a:endParaRPr>
          </a:p>
          <a:p>
            <a:pPr marL="0" indent="0" algn="ctr">
              <a:buNone/>
            </a:pPr>
            <a:r>
              <a:rPr lang="en-US" sz="4400" dirty="0">
                <a:ln w="0"/>
                <a:effectLst>
                  <a:outerShdw blurRad="38100" dist="19050" dir="2700000" algn="tl" rotWithShape="0">
                    <a:schemeClr val="dk1">
                      <a:alpha val="40000"/>
                    </a:schemeClr>
                  </a:outerShdw>
                </a:effectLst>
              </a:rPr>
              <a:t>Don’t Define Data Science</a:t>
            </a:r>
          </a:p>
          <a:p>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3658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stretch>
            <a:fillRect/>
          </a:stretch>
        </p:blipFill>
        <p:spPr>
          <a:xfrm>
            <a:off x="3796774" y="3723963"/>
            <a:ext cx="3000213" cy="2679763"/>
          </a:xfrm>
          <a:prstGeom prst="rect">
            <a:avLst/>
          </a:prstGeom>
        </p:spPr>
      </p:pic>
      <p:pic>
        <p:nvPicPr>
          <p:cNvPr id="6" name="Picture 5">
            <a:hlinkClick r:id="rId5"/>
          </p:cNvPr>
          <p:cNvPicPr>
            <a:picLocks noChangeAspect="1"/>
          </p:cNvPicPr>
          <p:nvPr/>
        </p:nvPicPr>
        <p:blipFill>
          <a:blip r:embed="rId6"/>
          <a:stretch>
            <a:fillRect/>
          </a:stretch>
        </p:blipFill>
        <p:spPr>
          <a:xfrm>
            <a:off x="6960637" y="3018663"/>
            <a:ext cx="5231363" cy="3839337"/>
          </a:xfrm>
          <a:prstGeom prst="rect">
            <a:avLst/>
          </a:prstGeom>
        </p:spPr>
      </p:pic>
      <p:pic>
        <p:nvPicPr>
          <p:cNvPr id="1026" name="Picture 2" descr="http://www.datascienceguide.com/images/DataScien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1494" y="0"/>
            <a:ext cx="3510506"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omaha.edu/math/img/misc/datasciencecircle.jp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161" t="9845" r="19617" b="9784"/>
          <a:stretch/>
        </p:blipFill>
        <p:spPr bwMode="auto">
          <a:xfrm>
            <a:off x="2979" y="3291840"/>
            <a:ext cx="3681197" cy="3566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0564" y="167962"/>
            <a:ext cx="2949615" cy="2815541"/>
          </a:xfrm>
          <a:prstGeom prst="roundRect">
            <a:avLst>
              <a:gd name="adj" fmla="val 8594"/>
            </a:avLst>
          </a:prstGeom>
          <a:solidFill>
            <a:srgbClr val="FFFFFF">
              <a:shade val="85000"/>
            </a:srgbClr>
          </a:solidFill>
          <a:ln>
            <a:noFill/>
          </a:ln>
          <a:effectLst/>
        </p:spPr>
      </p:pic>
      <p:pic>
        <p:nvPicPr>
          <p:cNvPr id="4" name="Picture 3">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43"/>
            <a:ext cx="5011024" cy="2981559"/>
          </a:xfrm>
          <a:prstGeom prst="rect">
            <a:avLst/>
          </a:prstGeom>
        </p:spPr>
      </p:pic>
    </p:spTree>
    <p:extLst>
      <p:ext uri="{BB962C8B-B14F-4D97-AF65-F5344CB8AC3E}">
        <p14:creationId xmlns:p14="http://schemas.microsoft.com/office/powerpoint/2010/main" val="156158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2650" y="-17053"/>
            <a:ext cx="10489350" cy="6875053"/>
          </a:xfrm>
          <a:prstGeom prst="rect">
            <a:avLst/>
          </a:prstGeom>
        </p:spPr>
      </p:pic>
      <p:sp>
        <p:nvSpPr>
          <p:cNvPr id="3" name="Title 2"/>
          <p:cNvSpPr>
            <a:spLocks noGrp="1"/>
          </p:cNvSpPr>
          <p:nvPr>
            <p:ph type="title"/>
          </p:nvPr>
        </p:nvSpPr>
        <p:spPr>
          <a:xfrm>
            <a:off x="1702650" y="86704"/>
            <a:ext cx="4362248" cy="1079624"/>
          </a:xfrm>
        </p:spPr>
        <p:txBody>
          <a:bodyPr>
            <a:normAutofit/>
          </a:bodyPr>
          <a:lstStyle/>
          <a:p>
            <a:r>
              <a:rPr lang="en-US" sz="3200" dirty="0" smtClean="0">
                <a:solidFill>
                  <a:schemeClr val="accent5"/>
                </a:solidFill>
              </a:rPr>
              <a:t>Huge skill profile</a:t>
            </a:r>
            <a:endParaRPr lang="en-US" sz="3200" dirty="0">
              <a:solidFill>
                <a:schemeClr val="accent5"/>
              </a:solidFill>
            </a:endParaRPr>
          </a:p>
        </p:txBody>
      </p:sp>
      <p:sp>
        <p:nvSpPr>
          <p:cNvPr id="4" name="TextBox 3"/>
          <p:cNvSpPr txBox="1"/>
          <p:nvPr/>
        </p:nvSpPr>
        <p:spPr>
          <a:xfrm>
            <a:off x="395742" y="5800541"/>
            <a:ext cx="1306908" cy="923330"/>
          </a:xfrm>
          <a:prstGeom prst="rect">
            <a:avLst/>
          </a:prstGeom>
          <a:solidFill>
            <a:schemeClr val="bg1"/>
          </a:solidFill>
        </p:spPr>
        <p:txBody>
          <a:bodyPr wrap="square" rtlCol="0">
            <a:spAutoFit/>
          </a:bodyPr>
          <a:lstStyle/>
          <a:p>
            <a:pPr algn="r"/>
            <a:r>
              <a:rPr lang="en-US" dirty="0" smtClean="0">
                <a:solidFill>
                  <a:srgbClr val="FF3399"/>
                </a:solidFill>
              </a:rPr>
              <a:t>Big Data </a:t>
            </a:r>
            <a:r>
              <a:rPr lang="en-US" dirty="0" smtClean="0"/>
              <a:t>is one small part</a:t>
            </a:r>
            <a:endParaRPr lang="en-US" dirty="0"/>
          </a:p>
        </p:txBody>
      </p:sp>
      <p:sp>
        <p:nvSpPr>
          <p:cNvPr id="5" name="Oval 4"/>
          <p:cNvSpPr/>
          <p:nvPr/>
        </p:nvSpPr>
        <p:spPr>
          <a:xfrm>
            <a:off x="1979525" y="3907354"/>
            <a:ext cx="1989574" cy="423485"/>
          </a:xfrm>
          <a:prstGeom prst="ellipse">
            <a:avLst/>
          </a:prstGeom>
          <a:noFill/>
          <a:ln w="381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276007" y="6324599"/>
            <a:ext cx="2364600" cy="637157"/>
          </a:xfrm>
          <a:prstGeom prst="ellipse">
            <a:avLst/>
          </a:prstGeom>
          <a:noFill/>
          <a:ln w="381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7560950" y="5800541"/>
            <a:ext cx="1850177" cy="1057459"/>
          </a:xfrm>
          <a:prstGeom prst="ellipse">
            <a:avLst/>
          </a:prstGeom>
          <a:noFill/>
          <a:ln w="38100">
            <a:solidFill>
              <a:srgbClr val="FF33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3399"/>
              </a:solidFill>
            </a:endParaRPr>
          </a:p>
        </p:txBody>
      </p:sp>
      <p:sp>
        <p:nvSpPr>
          <p:cNvPr id="11" name="Oval 10"/>
          <p:cNvSpPr/>
          <p:nvPr/>
        </p:nvSpPr>
        <p:spPr>
          <a:xfrm>
            <a:off x="3987593" y="6434515"/>
            <a:ext cx="1989574" cy="423485"/>
          </a:xfrm>
          <a:prstGeom prst="ellipse">
            <a:avLst/>
          </a:prstGeom>
          <a:noFill/>
          <a:ln w="3810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0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385" y="0"/>
            <a:ext cx="4842123" cy="6858000"/>
          </a:xfrm>
          <a:prstGeom prst="rect">
            <a:avLst/>
          </a:prstGeom>
        </p:spPr>
      </p:pic>
      <p:sp>
        <p:nvSpPr>
          <p:cNvPr id="3" name="Title 1"/>
          <p:cNvSpPr txBox="1">
            <a:spLocks/>
          </p:cNvSpPr>
          <p:nvPr/>
        </p:nvSpPr>
        <p:spPr>
          <a:xfrm>
            <a:off x="8519785" y="403861"/>
            <a:ext cx="3312989" cy="792479"/>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5"/>
                </a:solidFill>
              </a:rPr>
              <a:t>Realistic Skill Profile</a:t>
            </a:r>
          </a:p>
        </p:txBody>
      </p:sp>
      <p:sp>
        <p:nvSpPr>
          <p:cNvPr id="4" name="TextBox 3"/>
          <p:cNvSpPr txBox="1"/>
          <p:nvPr/>
        </p:nvSpPr>
        <p:spPr>
          <a:xfrm>
            <a:off x="98740" y="1644809"/>
            <a:ext cx="3154368" cy="4893647"/>
          </a:xfrm>
          <a:prstGeom prst="rect">
            <a:avLst/>
          </a:prstGeom>
          <a:noFill/>
        </p:spPr>
        <p:txBody>
          <a:bodyPr wrap="square" rtlCol="0">
            <a:spAutoFit/>
          </a:bodyPr>
          <a:lstStyle/>
          <a:p>
            <a:r>
              <a:rPr lang="en-US" sz="2400" dirty="0" smtClean="0"/>
              <a:t>People </a:t>
            </a:r>
            <a:r>
              <a:rPr lang="en-US" sz="2400" dirty="0"/>
              <a:t>have </a:t>
            </a:r>
            <a:r>
              <a:rPr lang="en-US" sz="2400" dirty="0" smtClean="0"/>
              <a:t>started acknowledging </a:t>
            </a:r>
            <a:r>
              <a:rPr lang="en-US" sz="2400" dirty="0"/>
              <a:t>the overwhelming nature of that skill list, and that it’s unreasonable to find all those skills in a single person. </a:t>
            </a:r>
            <a:endParaRPr lang="en-US" sz="2400" dirty="0" smtClean="0"/>
          </a:p>
          <a:p>
            <a:endParaRPr lang="en-US" sz="2400" dirty="0" smtClean="0"/>
          </a:p>
          <a:p>
            <a:endParaRPr lang="en-US" sz="2400" dirty="0"/>
          </a:p>
          <a:p>
            <a:r>
              <a:rPr lang="en-US" sz="2400" dirty="0" smtClean="0"/>
              <a:t>Data scientist = “Unicorn”</a:t>
            </a:r>
            <a:endParaRPr lang="en-US" sz="2400" dirty="0"/>
          </a:p>
        </p:txBody>
      </p:sp>
      <p:sp>
        <p:nvSpPr>
          <p:cNvPr id="5" name="TextBox 4"/>
          <p:cNvSpPr txBox="1"/>
          <p:nvPr/>
        </p:nvSpPr>
        <p:spPr>
          <a:xfrm>
            <a:off x="8597696" y="2198807"/>
            <a:ext cx="3535680" cy="3416320"/>
          </a:xfrm>
          <a:prstGeom prst="rect">
            <a:avLst/>
          </a:prstGeom>
          <a:noFill/>
        </p:spPr>
        <p:txBody>
          <a:bodyPr wrap="square" rtlCol="0">
            <a:spAutoFit/>
          </a:bodyPr>
          <a:lstStyle/>
          <a:p>
            <a:r>
              <a:rPr lang="en-US" sz="2400" dirty="0" smtClean="0"/>
              <a:t>Four foundations</a:t>
            </a:r>
          </a:p>
          <a:p>
            <a:endParaRPr lang="en-US" sz="2400" dirty="0" smtClean="0"/>
          </a:p>
          <a:p>
            <a:pPr marL="342900" indent="-342900">
              <a:buFont typeface="Arial" panose="020B0604020202020204" pitchFamily="34" charset="0"/>
              <a:buChar char="•"/>
            </a:pPr>
            <a:r>
              <a:rPr lang="en-US" sz="2400" dirty="0" smtClean="0"/>
              <a:t>Math &amp; Statistics</a:t>
            </a:r>
          </a:p>
          <a:p>
            <a:pPr marL="342900" indent="-342900">
              <a:buFont typeface="Arial" panose="020B0604020202020204" pitchFamily="34" charset="0"/>
              <a:buChar char="•"/>
            </a:pPr>
            <a:r>
              <a:rPr lang="en-US" sz="2400" dirty="0" smtClean="0"/>
              <a:t>Programming &amp; Databases</a:t>
            </a:r>
          </a:p>
          <a:p>
            <a:pPr marL="342900" indent="-342900">
              <a:buFont typeface="Arial" panose="020B0604020202020204" pitchFamily="34" charset="0"/>
              <a:buChar char="•"/>
            </a:pPr>
            <a:r>
              <a:rPr lang="en-US" sz="2400" dirty="0" smtClean="0"/>
              <a:t>Domain knowledge &amp; Soft skills</a:t>
            </a:r>
          </a:p>
          <a:p>
            <a:pPr marL="342900" indent="-342900">
              <a:buFont typeface="Arial" panose="020B0604020202020204" pitchFamily="34" charset="0"/>
              <a:buChar char="•"/>
            </a:pPr>
            <a:r>
              <a:rPr lang="en-US" sz="2400" dirty="0" smtClean="0"/>
              <a:t>Communication and Visualization</a:t>
            </a:r>
            <a:endParaRPr lang="en-US" sz="2400" dirty="0"/>
          </a:p>
        </p:txBody>
      </p:sp>
    </p:spTree>
    <p:extLst>
      <p:ext uri="{BB962C8B-B14F-4D97-AF65-F5344CB8AC3E}">
        <p14:creationId xmlns:p14="http://schemas.microsoft.com/office/powerpoint/2010/main" val="3651863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0"/>
            <a:ext cx="8610600" cy="1293028"/>
          </a:xfrm>
        </p:spPr>
        <p:txBody>
          <a:bodyPr/>
          <a:lstStyle/>
          <a:p>
            <a:r>
              <a:rPr lang="en-US" dirty="0" smtClean="0">
                <a:solidFill>
                  <a:schemeClr val="accent5"/>
                </a:solidFill>
              </a:rPr>
              <a:t>My data science profile</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1234440" y="1036133"/>
            <a:ext cx="9829800" cy="5824240"/>
          </a:xfrm>
          <a:prstGeom prst="rect">
            <a:avLst/>
          </a:prstGeom>
        </p:spPr>
      </p:pic>
      <p:sp>
        <p:nvSpPr>
          <p:cNvPr id="5" name="Rectangle 4"/>
          <p:cNvSpPr/>
          <p:nvPr/>
        </p:nvSpPr>
        <p:spPr>
          <a:xfrm>
            <a:off x="1287112" y="6488668"/>
            <a:ext cx="4862228" cy="369332"/>
          </a:xfrm>
          <a:prstGeom prst="rect">
            <a:avLst/>
          </a:prstGeom>
        </p:spPr>
        <p:txBody>
          <a:bodyPr wrap="none">
            <a:spAutoFit/>
          </a:bodyPr>
          <a:lstStyle/>
          <a:p>
            <a:r>
              <a:rPr lang="en-US" dirty="0"/>
              <a:t>https://www.mango-solutions.com/radar/</a:t>
            </a:r>
          </a:p>
        </p:txBody>
      </p:sp>
    </p:spTree>
    <p:extLst>
      <p:ext uri="{BB962C8B-B14F-4D97-AF65-F5344CB8AC3E}">
        <p14:creationId xmlns:p14="http://schemas.microsoft.com/office/powerpoint/2010/main" val="270643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2" y="81910"/>
            <a:ext cx="8610600" cy="1293028"/>
          </a:xfrm>
        </p:spPr>
        <p:txBody>
          <a:bodyPr/>
          <a:lstStyle/>
          <a:p>
            <a:r>
              <a:rPr lang="en-US" dirty="0" smtClean="0">
                <a:solidFill>
                  <a:schemeClr val="accent5"/>
                </a:solidFill>
              </a:rPr>
              <a:t>teamwork</a:t>
            </a:r>
            <a:endParaRPr lang="en-US" dirty="0"/>
          </a:p>
        </p:txBody>
      </p:sp>
      <p:pic>
        <p:nvPicPr>
          <p:cNvPr id="8" name="Picture 7">
            <a:hlinkClick r:id="rId3"/>
          </p:cNvPr>
          <p:cNvPicPr>
            <a:picLocks noChangeAspect="1"/>
          </p:cNvPicPr>
          <p:nvPr/>
        </p:nvPicPr>
        <p:blipFill>
          <a:blip r:embed="rId4"/>
          <a:stretch>
            <a:fillRect/>
          </a:stretch>
        </p:blipFill>
        <p:spPr>
          <a:xfrm>
            <a:off x="1990387" y="1397857"/>
            <a:ext cx="8927985" cy="1452689"/>
          </a:xfrm>
          <a:prstGeom prst="rect">
            <a:avLst/>
          </a:prstGeom>
        </p:spPr>
      </p:pic>
      <p:pic>
        <p:nvPicPr>
          <p:cNvPr id="9" name="Picture 2" descr="https://www.safaribooksonline.com/library/view/doing-data-science/9781449363871/images/dnds_0103.pn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645"/>
          <a:stretch/>
        </p:blipFill>
        <p:spPr bwMode="auto">
          <a:xfrm>
            <a:off x="3745078" y="3257395"/>
            <a:ext cx="5320279" cy="3320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56388" y="3257395"/>
            <a:ext cx="5497660" cy="369332"/>
          </a:xfrm>
          <a:prstGeom prst="rect">
            <a:avLst/>
          </a:prstGeom>
        </p:spPr>
        <p:txBody>
          <a:bodyPr wrap="square">
            <a:spAutoFit/>
          </a:bodyPr>
          <a:lstStyle/>
          <a:p>
            <a:pPr marL="36900" indent="0" algn="ctr">
              <a:buNone/>
            </a:pPr>
            <a:r>
              <a:rPr lang="en-US" dirty="0" smtClean="0">
                <a:solidFill>
                  <a:schemeClr val="tx1">
                    <a:lumMod val="85000"/>
                  </a:schemeClr>
                </a:solidFill>
              </a:rPr>
              <a:t>Sample skill profile for a team of 3 people</a:t>
            </a:r>
            <a:endParaRPr lang="en-US" dirty="0">
              <a:solidFill>
                <a:schemeClr val="tx1">
                  <a:lumMod val="85000"/>
                </a:schemeClr>
              </a:solidFill>
            </a:endParaRPr>
          </a:p>
        </p:txBody>
      </p:sp>
    </p:spTree>
    <p:extLst>
      <p:ext uri="{BB962C8B-B14F-4D97-AF65-F5344CB8AC3E}">
        <p14:creationId xmlns:p14="http://schemas.microsoft.com/office/powerpoint/2010/main" val="300342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51418"/>
            <a:ext cx="8610600" cy="1293028"/>
          </a:xfrm>
        </p:spPr>
        <p:txBody>
          <a:bodyPr/>
          <a:lstStyle/>
          <a:p>
            <a:r>
              <a:rPr lang="en-US" dirty="0" smtClean="0">
                <a:solidFill>
                  <a:schemeClr val="accent5"/>
                </a:solidFill>
              </a:rPr>
              <a:t>Outline</a:t>
            </a:r>
            <a:endParaRPr lang="en-US" dirty="0">
              <a:solidFill>
                <a:schemeClr val="accent5"/>
              </a:solidFill>
            </a:endParaRPr>
          </a:p>
        </p:txBody>
      </p:sp>
      <p:sp>
        <p:nvSpPr>
          <p:cNvPr id="3" name="Content Placeholder 2"/>
          <p:cNvSpPr>
            <a:spLocks noGrp="1"/>
          </p:cNvSpPr>
          <p:nvPr>
            <p:ph idx="1"/>
          </p:nvPr>
        </p:nvSpPr>
        <p:spPr/>
        <p:txBody>
          <a:bodyPr>
            <a:normAutofit/>
          </a:bodyPr>
          <a:lstStyle/>
          <a:p>
            <a:r>
              <a:rPr lang="en-US" sz="2400" dirty="0" smtClean="0"/>
              <a:t>What is Big Data and Data Science? </a:t>
            </a:r>
          </a:p>
          <a:p>
            <a:endParaRPr lang="en-US" sz="2400" dirty="0" smtClean="0"/>
          </a:p>
          <a:p>
            <a:r>
              <a:rPr lang="en-US" sz="2400" dirty="0" smtClean="0"/>
              <a:t>Why should Mathematicians care about these fields? </a:t>
            </a:r>
          </a:p>
          <a:p>
            <a:endParaRPr lang="en-US" sz="2400" dirty="0" smtClean="0"/>
          </a:p>
          <a:p>
            <a:r>
              <a:rPr lang="en-US" sz="2400" dirty="0" smtClean="0"/>
              <a:t>What can Community College </a:t>
            </a:r>
            <a:r>
              <a:rPr lang="en-US" sz="2400" dirty="0" smtClean="0"/>
              <a:t>instructors do to </a:t>
            </a:r>
            <a:r>
              <a:rPr lang="en-US" sz="2400" dirty="0" smtClean="0"/>
              <a:t>train </a:t>
            </a:r>
            <a:r>
              <a:rPr lang="en-US" sz="2400" dirty="0" smtClean="0"/>
              <a:t>students to enter these fast growing fields? </a:t>
            </a:r>
            <a:endParaRPr lang="en-US" sz="2400" dirty="0"/>
          </a:p>
        </p:txBody>
      </p:sp>
    </p:spTree>
    <p:extLst>
      <p:ext uri="{BB962C8B-B14F-4D97-AF65-F5344CB8AC3E}">
        <p14:creationId xmlns:p14="http://schemas.microsoft.com/office/powerpoint/2010/main" val="1490386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447" y="368133"/>
            <a:ext cx="8610600" cy="1293028"/>
          </a:xfrm>
        </p:spPr>
        <p:txBody>
          <a:bodyPr>
            <a:normAutofit/>
          </a:bodyPr>
          <a:lstStyle/>
          <a:p>
            <a:r>
              <a:rPr lang="en-US" dirty="0" smtClean="0">
                <a:solidFill>
                  <a:schemeClr val="accent5"/>
                </a:solidFill>
              </a:rPr>
              <a:t>To much to learn! Why bother?</a:t>
            </a:r>
            <a:endParaRPr lang="en-US" dirty="0">
              <a:solidFill>
                <a:schemeClr val="accent5"/>
              </a:solidFill>
            </a:endParaRPr>
          </a:p>
        </p:txBody>
      </p:sp>
      <p:pic>
        <p:nvPicPr>
          <p:cNvPr id="6" name="Picture 5"/>
          <p:cNvPicPr>
            <a:picLocks noChangeAspect="1"/>
          </p:cNvPicPr>
          <p:nvPr/>
        </p:nvPicPr>
        <p:blipFill>
          <a:blip r:embed="rId3"/>
          <a:stretch>
            <a:fillRect/>
          </a:stretch>
        </p:blipFill>
        <p:spPr>
          <a:xfrm>
            <a:off x="0" y="3178727"/>
            <a:ext cx="9177818" cy="3679273"/>
          </a:xfrm>
          <a:prstGeom prst="rect">
            <a:avLst/>
          </a:prstGeom>
        </p:spPr>
      </p:pic>
      <p:pic>
        <p:nvPicPr>
          <p:cNvPr id="7" name="Picture 6"/>
          <p:cNvPicPr>
            <a:picLocks noChangeAspect="1"/>
          </p:cNvPicPr>
          <p:nvPr/>
        </p:nvPicPr>
        <p:blipFill>
          <a:blip r:embed="rId4"/>
          <a:stretch>
            <a:fillRect/>
          </a:stretch>
        </p:blipFill>
        <p:spPr>
          <a:xfrm>
            <a:off x="3949451" y="0"/>
            <a:ext cx="8049578" cy="6155560"/>
          </a:xfrm>
          <a:prstGeom prst="rect">
            <a:avLst/>
          </a:prstGeom>
        </p:spPr>
      </p:pic>
      <p:pic>
        <p:nvPicPr>
          <p:cNvPr id="3" name="Picture 2"/>
          <p:cNvPicPr>
            <a:picLocks noChangeAspect="1"/>
          </p:cNvPicPr>
          <p:nvPr/>
        </p:nvPicPr>
        <p:blipFill>
          <a:blip r:embed="rId5"/>
          <a:stretch>
            <a:fillRect/>
          </a:stretch>
        </p:blipFill>
        <p:spPr>
          <a:xfrm>
            <a:off x="-97598" y="0"/>
            <a:ext cx="8758991" cy="4766633"/>
          </a:xfrm>
          <a:prstGeom prst="rect">
            <a:avLst/>
          </a:prstGeom>
        </p:spPr>
      </p:pic>
    </p:spTree>
    <p:extLst>
      <p:ext uri="{BB962C8B-B14F-4D97-AF65-F5344CB8AC3E}">
        <p14:creationId xmlns:p14="http://schemas.microsoft.com/office/powerpoint/2010/main" val="17764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solidFill>
                  <a:schemeClr val="accent5"/>
                </a:solidFill>
              </a:rPr>
              <a:t>Potential for HUGE Payoff for a combination of Math, Stat, CS</a:t>
            </a:r>
            <a:endParaRPr lang="en-US" dirty="0">
              <a:solidFill>
                <a:schemeClr val="accent5"/>
              </a:solidFill>
            </a:endParaRPr>
          </a:p>
        </p:txBody>
      </p:sp>
      <p:pic>
        <p:nvPicPr>
          <p:cNvPr id="5" name="Picture 2" descr="Data Scientist Salary Tren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30229" y="2260378"/>
            <a:ext cx="8934851" cy="443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1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154773"/>
            <a:ext cx="8610600" cy="1293028"/>
          </a:xfrm>
        </p:spPr>
        <p:txBody>
          <a:bodyPr/>
          <a:lstStyle/>
          <a:p>
            <a:r>
              <a:rPr lang="en-US" dirty="0" smtClean="0">
                <a:solidFill>
                  <a:schemeClr val="accent5"/>
                </a:solidFill>
              </a:rPr>
              <a:t>Top 5 “Best” jobs </a:t>
            </a:r>
            <a:br>
              <a:rPr lang="en-US" dirty="0" smtClean="0">
                <a:solidFill>
                  <a:schemeClr val="accent5"/>
                </a:solidFill>
              </a:rPr>
            </a:br>
            <a:r>
              <a:rPr lang="en-US" dirty="0" smtClean="0">
                <a:solidFill>
                  <a:schemeClr val="accent5"/>
                </a:solidFill>
              </a:rPr>
              <a:t>in the past 7 years</a:t>
            </a:r>
            <a:endParaRPr lang="en-US"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50867029"/>
              </p:ext>
            </p:extLst>
          </p:nvPr>
        </p:nvGraphicFramePr>
        <p:xfrm>
          <a:off x="0" y="1447802"/>
          <a:ext cx="12192001" cy="5303518"/>
        </p:xfrm>
        <a:graphic>
          <a:graphicData uri="http://schemas.openxmlformats.org/drawingml/2006/table">
            <a:tbl>
              <a:tblPr firstRow="1">
                <a:tableStyleId>{7E9639D4-E3E2-4D34-9284-5A2195B3D0D7}</a:tableStyleId>
              </a:tblPr>
              <a:tblGrid>
                <a:gridCol w="508000"/>
                <a:gridCol w="1619250"/>
                <a:gridCol w="1684354"/>
                <a:gridCol w="1683956"/>
                <a:gridCol w="1658845"/>
                <a:gridCol w="1740260"/>
                <a:gridCol w="1648668"/>
                <a:gridCol w="1648668"/>
              </a:tblGrid>
              <a:tr h="455984">
                <a:tc>
                  <a:txBody>
                    <a:bodyPr/>
                    <a:lstStyle/>
                    <a:p>
                      <a:pPr algn="ctr" fontAlgn="b"/>
                      <a:r>
                        <a:rPr lang="en-US" sz="1400" u="none" strike="noStrike" dirty="0">
                          <a:effectLst/>
                        </a:rPr>
                        <a:t>Rank</a:t>
                      </a:r>
                      <a:endParaRPr lang="en-US" sz="1400" b="0" i="0" u="none" strike="noStrike" dirty="0">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dirty="0">
                          <a:effectLst/>
                        </a:rPr>
                        <a:t>2009</a:t>
                      </a:r>
                      <a:endParaRPr lang="en-US" sz="1400" b="0" i="0" u="none" strike="noStrike" dirty="0">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dirty="0">
                          <a:effectLst/>
                        </a:rPr>
                        <a:t>2011</a:t>
                      </a:r>
                      <a:endParaRPr lang="en-US" sz="1400" b="0" i="0" u="none" strike="noStrike" dirty="0">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a:effectLst/>
                        </a:rPr>
                        <a:t>2012</a:t>
                      </a:r>
                      <a:endParaRPr lang="en-US" sz="1400" b="0" i="0" u="none" strike="noStrike">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a:effectLst/>
                        </a:rPr>
                        <a:t>2013</a:t>
                      </a:r>
                      <a:endParaRPr lang="en-US" sz="1400" b="0" i="0" u="none" strike="noStrike">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a:effectLst/>
                        </a:rPr>
                        <a:t>2014</a:t>
                      </a:r>
                      <a:endParaRPr lang="en-US" sz="1400" b="0" i="0" u="none" strike="noStrike">
                        <a:solidFill>
                          <a:srgbClr val="000000"/>
                        </a:solidFill>
                        <a:effectLst/>
                        <a:latin typeface="Calibri" panose="020F0502020204030204" pitchFamily="34" charset="0"/>
                      </a:endParaRPr>
                    </a:p>
                  </a:txBody>
                  <a:tcPr marL="8915" marR="8915" marT="8915" marB="0" anchor="ctr"/>
                </a:tc>
                <a:tc>
                  <a:txBody>
                    <a:bodyPr/>
                    <a:lstStyle/>
                    <a:p>
                      <a:pPr algn="ctr" fontAlgn="b"/>
                      <a:r>
                        <a:rPr lang="en-US" sz="1400" u="none" strike="noStrike" dirty="0" smtClean="0">
                          <a:effectLst/>
                        </a:rPr>
                        <a:t>2015</a:t>
                      </a:r>
                      <a:endParaRPr lang="en-US" sz="1400" b="0" i="0" u="none" strike="noStrike" dirty="0">
                        <a:solidFill>
                          <a:srgbClr val="000000"/>
                        </a:solidFill>
                        <a:effectLst/>
                        <a:latin typeface="Calibri" panose="020F0502020204030204" pitchFamily="34" charset="0"/>
                      </a:endParaRPr>
                    </a:p>
                  </a:txBody>
                  <a:tcPr marL="8915" marR="8915" marT="8915" marB="0" anchor="ctr"/>
                </a:tc>
              </a:tr>
              <a:tr h="570170">
                <a:tc>
                  <a:txBody>
                    <a:bodyPr/>
                    <a:lstStyle/>
                    <a:p>
                      <a:pPr algn="ctr" fontAlgn="b"/>
                      <a:r>
                        <a:rPr lang="en-US" sz="1600" u="none" strike="noStrike" dirty="0">
                          <a:effectLst/>
                        </a:rPr>
                        <a:t>1</a:t>
                      </a:r>
                      <a:endParaRPr lang="en-US" sz="1600" b="0" i="0" u="none" strike="noStrike" dirty="0">
                        <a:solidFill>
                          <a:srgbClr val="000000"/>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Mathematician</a:t>
                      </a:r>
                      <a:endParaRPr lang="en-US" sz="1600" b="0" i="0" u="none" strike="noStrike" dirty="0">
                        <a:solidFill>
                          <a:schemeClr val="tx1"/>
                        </a:solidFill>
                        <a:effectLst/>
                        <a:latin typeface="+mn-lt"/>
                      </a:endParaRPr>
                    </a:p>
                  </a:txBody>
                  <a:tcPr marL="8915" marR="8915" marT="8915" marB="0" anchor="ctr">
                    <a:solidFill>
                      <a:schemeClr val="accent6">
                        <a:lumMod val="40000"/>
                        <a:lumOff val="60000"/>
                      </a:schemeClr>
                    </a:solidFill>
                  </a:tcPr>
                </a:tc>
                <a:tc>
                  <a:txBody>
                    <a:bodyPr/>
                    <a:lstStyle/>
                    <a:p>
                      <a:pPr algn="ctr" fontAlgn="b"/>
                      <a:r>
                        <a:rPr lang="en-US" sz="1600" b="0" u="none" strike="noStrike" dirty="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a:solidFill>
                            <a:schemeClr val="tx1"/>
                          </a:solidFill>
                          <a:effectLst/>
                        </a:rPr>
                        <a:t>Software Engineer</a:t>
                      </a:r>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a:solidFill>
                            <a:schemeClr val="tx1"/>
                          </a:solidFill>
                          <a:effectLst/>
                        </a:rPr>
                        <a:t>Software Engineer</a:t>
                      </a:r>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kern="1200" dirty="0">
                          <a:solidFill>
                            <a:schemeClr val="tx1"/>
                          </a:solidFill>
                          <a:effectLst/>
                          <a:latin typeface="+mn-lt"/>
                          <a:ea typeface="+mn-ea"/>
                          <a:cs typeface="+mn-cs"/>
                        </a:rPr>
                        <a:t>Mathematician</a:t>
                      </a:r>
                    </a:p>
                  </a:txBody>
                  <a:tcPr marL="8915" marR="8915" marT="8915" marB="0" anchor="ctr">
                    <a:solidFill>
                      <a:schemeClr val="accent6">
                        <a:lumMod val="40000"/>
                        <a:lumOff val="60000"/>
                      </a:schemeClr>
                    </a:solidFill>
                  </a:tcPr>
                </a:tc>
                <a:tc>
                  <a:txBody>
                    <a:bodyPr/>
                    <a:lstStyle/>
                    <a:p>
                      <a:pPr algn="ctr" fontAlgn="b"/>
                      <a:r>
                        <a:rPr lang="en-US" sz="1600" b="0" u="none" strike="noStrike" dirty="0" smtClean="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r>
              <a:tr h="893680">
                <a:tc>
                  <a:txBody>
                    <a:bodyPr/>
                    <a:lstStyle/>
                    <a:p>
                      <a:pPr algn="ctr" fontAlgn="b"/>
                      <a:r>
                        <a:rPr lang="en-US" sz="1600" u="none" strike="noStrike" dirty="0">
                          <a:effectLst/>
                        </a:rPr>
                        <a:t>2 </a:t>
                      </a:r>
                      <a:endParaRPr lang="en-US" sz="1600" b="0" i="0" u="none" strike="noStrike" dirty="0">
                        <a:solidFill>
                          <a:srgbClr val="000000"/>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Software Engineer</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kern="1200" dirty="0">
                          <a:solidFill>
                            <a:schemeClr val="tx1"/>
                          </a:solidFill>
                          <a:effectLst/>
                          <a:latin typeface="+mn-lt"/>
                          <a:ea typeface="+mn-ea"/>
                          <a:cs typeface="+mn-cs"/>
                        </a:rPr>
                        <a:t>Mathematician</a:t>
                      </a:r>
                    </a:p>
                  </a:txBody>
                  <a:tcPr marL="8915" marR="8915" marT="8915" marB="0" anchor="ctr">
                    <a:solidFill>
                      <a:schemeClr val="accent6">
                        <a:lumMod val="40000"/>
                        <a:lumOff val="60000"/>
                      </a:schemeClr>
                    </a:solidFill>
                  </a:tcPr>
                </a:tc>
                <a:tc>
                  <a:txBody>
                    <a:bodyPr/>
                    <a:lstStyle/>
                    <a:p>
                      <a:pPr algn="ctr" fontAlgn="b"/>
                      <a:r>
                        <a:rPr lang="en-US" sz="1600" b="0" u="none" strike="noStrike" dirty="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a:solidFill>
                            <a:schemeClr val="tx1"/>
                          </a:solidFill>
                          <a:effectLst/>
                        </a:rPr>
                        <a:t>Biomedical Engineer</a:t>
                      </a:r>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Tenured University Professor</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smtClean="0">
                          <a:solidFill>
                            <a:schemeClr val="tx1"/>
                          </a:solidFill>
                          <a:effectLst/>
                        </a:rPr>
                        <a:t>Audiologist</a:t>
                      </a:r>
                      <a:endParaRPr lang="en-US" sz="1600" b="0" i="0" u="none" strike="noStrike" dirty="0">
                        <a:solidFill>
                          <a:schemeClr val="tx1"/>
                        </a:solidFill>
                        <a:effectLst/>
                        <a:latin typeface="+mn-lt"/>
                      </a:endParaRPr>
                    </a:p>
                  </a:txBody>
                  <a:tcPr marL="8915" marR="8915" marT="8915" marB="0" anchor="ctr"/>
                </a:tc>
              </a:tr>
              <a:tr h="893680">
                <a:tc>
                  <a:txBody>
                    <a:bodyPr/>
                    <a:lstStyle/>
                    <a:p>
                      <a:pPr algn="ctr" fontAlgn="b"/>
                      <a:endParaRPr lang="en-US" sz="1600" u="none" strike="noStrike" dirty="0">
                        <a:effectLst/>
                      </a:endParaRPr>
                    </a:p>
                    <a:p>
                      <a:pPr algn="ctr" fontAlgn="b"/>
                      <a:r>
                        <a:rPr lang="en-US" sz="1600" u="none" strike="noStrike" dirty="0">
                          <a:effectLst/>
                        </a:rPr>
                        <a:t>3</a:t>
                      </a:r>
                      <a:endParaRPr lang="en-US" sz="1600" b="0" i="0" u="none" strike="noStrike" dirty="0">
                        <a:solidFill>
                          <a:srgbClr val="000000"/>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Statistician</a:t>
                      </a:r>
                      <a:endParaRPr lang="en-US" sz="1600" b="0" i="0" u="none" strike="noStrike" dirty="0">
                        <a:solidFill>
                          <a:schemeClr val="tx1"/>
                        </a:solidFill>
                        <a:effectLst/>
                        <a:latin typeface="+mn-lt"/>
                      </a:endParaRPr>
                    </a:p>
                  </a:txBody>
                  <a:tcPr marL="8915" marR="8915" marT="8915" marB="0" anchor="ctr">
                    <a:solidFill>
                      <a:srgbClr val="92D050"/>
                    </a:solidFill>
                  </a:tcPr>
                </a:tc>
                <a:tc>
                  <a:txBody>
                    <a:bodyPr/>
                    <a:lstStyle/>
                    <a:p>
                      <a:pPr algn="ctr" fontAlgn="b"/>
                      <a:r>
                        <a:rPr lang="en-US" sz="1600" b="0" u="none" strike="noStrike" dirty="0">
                          <a:solidFill>
                            <a:schemeClr val="tx1"/>
                          </a:solidFill>
                          <a:effectLst/>
                        </a:rPr>
                        <a:t>Computer Systems Analyst</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HR Manager</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a:solidFill>
                            <a:schemeClr val="tx1"/>
                          </a:solidFill>
                          <a:effectLst/>
                        </a:rPr>
                        <a:t>Software Engineer</a:t>
                      </a:r>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Statistician</a:t>
                      </a:r>
                      <a:endParaRPr lang="en-US" sz="1600" b="0" i="0" u="none" strike="noStrike" dirty="0">
                        <a:solidFill>
                          <a:schemeClr val="tx1"/>
                        </a:solidFill>
                        <a:effectLst/>
                        <a:latin typeface="+mn-lt"/>
                      </a:endParaRPr>
                    </a:p>
                  </a:txBody>
                  <a:tcPr marL="8915" marR="8915" marT="8915" marB="0" anchor="ctr">
                    <a:solidFill>
                      <a:srgbClr val="92D050"/>
                    </a:solidFill>
                  </a:tcPr>
                </a:tc>
                <a:tc>
                  <a:txBody>
                    <a:bodyPr/>
                    <a:lstStyle/>
                    <a:p>
                      <a:pPr algn="ctr" fontAlgn="b"/>
                      <a:r>
                        <a:rPr lang="en-US" sz="1600" b="0" u="none" strike="noStrike" kern="1200" dirty="0" smtClean="0">
                          <a:solidFill>
                            <a:schemeClr val="tx1"/>
                          </a:solidFill>
                          <a:effectLst/>
                          <a:latin typeface="+mn-lt"/>
                          <a:ea typeface="+mn-ea"/>
                          <a:cs typeface="+mn-cs"/>
                        </a:rPr>
                        <a:t>Mathematician</a:t>
                      </a:r>
                      <a:endParaRPr lang="en-US" sz="1600" b="0" u="none" strike="noStrike" kern="1200" dirty="0">
                        <a:solidFill>
                          <a:schemeClr val="tx1"/>
                        </a:solidFill>
                        <a:effectLst/>
                        <a:latin typeface="+mn-lt"/>
                        <a:ea typeface="+mn-ea"/>
                        <a:cs typeface="+mn-cs"/>
                      </a:endParaRPr>
                    </a:p>
                  </a:txBody>
                  <a:tcPr marL="8915" marR="8915" marT="8915" marB="0" anchor="ctr">
                    <a:solidFill>
                      <a:schemeClr val="accent6">
                        <a:lumMod val="40000"/>
                        <a:lumOff val="60000"/>
                      </a:schemeClr>
                    </a:solidFill>
                  </a:tcPr>
                </a:tc>
              </a:tr>
              <a:tr h="570170">
                <a:tc>
                  <a:txBody>
                    <a:bodyPr/>
                    <a:lstStyle/>
                    <a:p>
                      <a:pPr algn="ctr" fontAlgn="b"/>
                      <a:r>
                        <a:rPr lang="en-US" sz="1600" u="none" strike="noStrike" dirty="0">
                          <a:effectLst/>
                        </a:rPr>
                        <a:t>4 </a:t>
                      </a:r>
                      <a:endParaRPr lang="en-US" sz="1600" b="0" i="0" u="none" strike="noStrike" dirty="0">
                        <a:solidFill>
                          <a:srgbClr val="000000"/>
                        </a:solidFill>
                        <a:effectLst/>
                        <a:latin typeface="+mn-lt"/>
                      </a:endParaRPr>
                    </a:p>
                  </a:txBody>
                  <a:tcPr marL="8915" marR="8915" marT="8915" marB="0" anchor="ctr"/>
                </a:tc>
                <a:tc>
                  <a:txBody>
                    <a:bodyPr/>
                    <a:lstStyle/>
                    <a:p>
                      <a:pPr algn="ctr" fontAlgn="b"/>
                      <a:r>
                        <a:rPr lang="en-US" sz="1600" b="0" u="none" strike="noStrike">
                          <a:solidFill>
                            <a:schemeClr val="tx1"/>
                          </a:solidFill>
                          <a:effectLst/>
                        </a:rPr>
                        <a:t>Biologist</a:t>
                      </a:r>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Biologist</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kern="1200" dirty="0">
                          <a:solidFill>
                            <a:schemeClr val="tx1"/>
                          </a:solidFill>
                          <a:effectLst/>
                          <a:latin typeface="+mn-lt"/>
                          <a:ea typeface="+mn-ea"/>
                          <a:cs typeface="+mn-cs"/>
                        </a:rPr>
                        <a:t>Statistician</a:t>
                      </a:r>
                    </a:p>
                  </a:txBody>
                  <a:tcPr marL="8915" marR="8915" marT="8915" marB="0" anchor="ctr">
                    <a:solidFill>
                      <a:srgbClr val="92D050"/>
                    </a:solidFill>
                  </a:tcPr>
                </a:tc>
                <a:tc>
                  <a:txBody>
                    <a:bodyPr/>
                    <a:lstStyle/>
                    <a:p>
                      <a:pPr algn="ctr" fontAlgn="b"/>
                      <a:r>
                        <a:rPr lang="en-US" sz="1600" b="0" u="none" strike="noStrike" dirty="0">
                          <a:solidFill>
                            <a:schemeClr val="tx1"/>
                          </a:solidFill>
                          <a:effectLst/>
                        </a:rPr>
                        <a:t>Dental </a:t>
                      </a:r>
                      <a:r>
                        <a:rPr lang="en-US" sz="1600" b="0" u="none" strike="noStrike" dirty="0" smtClean="0">
                          <a:solidFill>
                            <a:schemeClr val="tx1"/>
                          </a:solidFill>
                          <a:effectLst/>
                        </a:rPr>
                        <a:t>Hygienist</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Audiologist</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Actuary</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kern="1200" dirty="0" smtClean="0">
                          <a:solidFill>
                            <a:schemeClr val="tx1"/>
                          </a:solidFill>
                          <a:effectLst/>
                          <a:latin typeface="+mn-lt"/>
                          <a:ea typeface="+mn-ea"/>
                          <a:cs typeface="+mn-cs"/>
                        </a:rPr>
                        <a:t>Statistician</a:t>
                      </a:r>
                      <a:endParaRPr lang="en-US" sz="1600" b="0" u="none" strike="noStrike" kern="1200" dirty="0">
                        <a:solidFill>
                          <a:schemeClr val="tx1"/>
                        </a:solidFill>
                        <a:effectLst/>
                        <a:latin typeface="+mn-lt"/>
                        <a:ea typeface="+mn-ea"/>
                        <a:cs typeface="+mn-cs"/>
                      </a:endParaRPr>
                    </a:p>
                  </a:txBody>
                  <a:tcPr marL="8915" marR="8915" marT="8915" marB="0" anchor="ctr">
                    <a:solidFill>
                      <a:srgbClr val="92D050"/>
                    </a:solidFill>
                  </a:tcPr>
                </a:tc>
              </a:tr>
              <a:tr h="893680">
                <a:tc>
                  <a:txBody>
                    <a:bodyPr/>
                    <a:lstStyle/>
                    <a:p>
                      <a:pPr algn="ctr" fontAlgn="b"/>
                      <a:endParaRPr lang="en-US" sz="1600" u="none" strike="noStrike" dirty="0">
                        <a:effectLst/>
                      </a:endParaRPr>
                    </a:p>
                    <a:p>
                      <a:pPr algn="ctr" fontAlgn="b"/>
                      <a:r>
                        <a:rPr lang="en-US" sz="1600" u="none" strike="noStrike" dirty="0">
                          <a:effectLst/>
                        </a:rPr>
                        <a:t>5</a:t>
                      </a:r>
                      <a:endParaRPr lang="en-US" sz="1600" b="0" i="0" u="none" strike="noStrike" dirty="0">
                        <a:solidFill>
                          <a:srgbClr val="000000"/>
                        </a:solidFill>
                        <a:effectLst/>
                        <a:latin typeface="+mn-lt"/>
                      </a:endParaRPr>
                    </a:p>
                  </a:txBody>
                  <a:tcPr marL="8915" marR="8915" marT="8915" marB="0" anchor="ctr"/>
                </a:tc>
                <a:tc>
                  <a:txBody>
                    <a:bodyPr/>
                    <a:lstStyle/>
                    <a:p>
                      <a:pPr algn="ctr" fontAlgn="b"/>
                      <a:r>
                        <a:rPr lang="en-US" sz="1600" b="0" u="none" strike="noStrike">
                          <a:solidFill>
                            <a:schemeClr val="tx1"/>
                          </a:solidFill>
                          <a:effectLst/>
                        </a:rPr>
                        <a:t>Software Engineer</a:t>
                      </a:r>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Historian</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Computer Systems Analyst</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Financial Planner</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Financial Planner</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Audiologist</a:t>
                      </a:r>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smtClean="0">
                          <a:solidFill>
                            <a:schemeClr val="tx1"/>
                          </a:solidFill>
                          <a:effectLst/>
                        </a:rPr>
                        <a:t>Biomedical</a:t>
                      </a:r>
                      <a:r>
                        <a:rPr lang="en-US" sz="1600" b="0" u="none" strike="noStrike" baseline="0" dirty="0" smtClean="0">
                          <a:solidFill>
                            <a:schemeClr val="tx1"/>
                          </a:solidFill>
                          <a:effectLst/>
                        </a:rPr>
                        <a:t> Engineer</a:t>
                      </a:r>
                      <a:endParaRPr lang="en-US" sz="1600" b="0" i="0" u="none" strike="noStrike" dirty="0">
                        <a:solidFill>
                          <a:schemeClr val="tx1"/>
                        </a:solidFill>
                        <a:effectLst/>
                        <a:latin typeface="+mn-lt"/>
                      </a:endParaRPr>
                    </a:p>
                  </a:txBody>
                  <a:tcPr marL="8915" marR="8915" marT="8915" marB="0" anchor="ctr"/>
                </a:tc>
              </a:tr>
              <a:tr h="570170">
                <a:tc>
                  <a:txBody>
                    <a:bodyPr/>
                    <a:lstStyle/>
                    <a:p>
                      <a:pPr algn="ctr" fontAlgn="b"/>
                      <a:endParaRPr lang="en-US" sz="1600" b="0" i="0" u="none" strike="noStrike" dirty="0">
                        <a:solidFill>
                          <a:srgbClr val="000000"/>
                        </a:solidFill>
                        <a:effectLst/>
                        <a:latin typeface="+mn-lt"/>
                      </a:endParaRPr>
                    </a:p>
                  </a:txBody>
                  <a:tcPr marL="8915" marR="8915" marT="8915" marB="0" anchor="ctr"/>
                </a:tc>
                <a:tc>
                  <a:txBody>
                    <a:bodyPr/>
                    <a:lstStyle/>
                    <a:p>
                      <a:pPr algn="ctr" fontAlgn="b"/>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6 </a:t>
                      </a:r>
                      <a:r>
                        <a:rPr lang="en-US" sz="1600" b="0" u="none" strike="noStrike" dirty="0" smtClean="0">
                          <a:solidFill>
                            <a:schemeClr val="tx1"/>
                          </a:solidFill>
                          <a:effectLst/>
                        </a:rPr>
                        <a:t>-</a:t>
                      </a:r>
                      <a:r>
                        <a:rPr lang="en-US" sz="1600" b="0" u="none" strike="noStrike" baseline="0" dirty="0" smtClean="0">
                          <a:solidFill>
                            <a:schemeClr val="tx1"/>
                          </a:solidFill>
                          <a:effectLst/>
                        </a:rPr>
                        <a:t> </a:t>
                      </a:r>
                      <a:r>
                        <a:rPr lang="en-US" sz="1600" b="0" u="none" strike="noStrike" kern="1200" dirty="0" smtClean="0">
                          <a:solidFill>
                            <a:schemeClr val="tx1"/>
                          </a:solidFill>
                          <a:effectLst/>
                          <a:latin typeface="+mn-lt"/>
                          <a:ea typeface="+mn-ea"/>
                          <a:cs typeface="+mn-cs"/>
                        </a:rPr>
                        <a:t>Mathematician</a:t>
                      </a:r>
                      <a:r>
                        <a:rPr lang="en-US" sz="1600" b="0" u="none" strike="noStrike" dirty="0" smtClean="0">
                          <a:solidFill>
                            <a:schemeClr val="tx1"/>
                          </a:solidFill>
                          <a:effectLst/>
                        </a:rPr>
                        <a:t> </a:t>
                      </a:r>
                      <a:endParaRPr lang="en-US" sz="1600" b="0" i="0" u="none" strike="noStrike" dirty="0">
                        <a:solidFill>
                          <a:schemeClr val="tx1"/>
                        </a:solidFill>
                        <a:effectLst/>
                        <a:latin typeface="+mn-lt"/>
                      </a:endParaRPr>
                    </a:p>
                  </a:txBody>
                  <a:tcPr marL="8915" marR="8915" marT="8915" marB="0" anchor="ctr">
                    <a:solidFill>
                      <a:schemeClr val="accent6">
                        <a:lumMod val="40000"/>
                        <a:lumOff val="60000"/>
                      </a:schemeClr>
                    </a:solidFill>
                  </a:tcPr>
                </a:tc>
                <a:tc>
                  <a:txBody>
                    <a:bodyPr/>
                    <a:lstStyle/>
                    <a:p>
                      <a:pPr algn="ctr" fontAlgn="b"/>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10 </a:t>
                      </a:r>
                      <a:r>
                        <a:rPr lang="en-US" sz="1600" b="0" u="none" strike="noStrike" dirty="0" smtClean="0">
                          <a:solidFill>
                            <a:schemeClr val="tx1"/>
                          </a:solidFill>
                          <a:effectLst/>
                        </a:rPr>
                        <a:t>– </a:t>
                      </a:r>
                      <a:r>
                        <a:rPr lang="en-US" sz="1600" b="0" u="none" strike="noStrike" kern="1200" dirty="0">
                          <a:solidFill>
                            <a:schemeClr val="tx1"/>
                          </a:solidFill>
                          <a:effectLst/>
                          <a:latin typeface="+mn-lt"/>
                          <a:ea typeface="+mn-ea"/>
                          <a:cs typeface="+mn-cs"/>
                        </a:rPr>
                        <a:t>Mathematician</a:t>
                      </a:r>
                    </a:p>
                  </a:txBody>
                  <a:tcPr marL="8915" marR="8915" marT="8915" marB="0" anchor="ctr">
                    <a:solidFill>
                      <a:schemeClr val="accent6">
                        <a:lumMod val="40000"/>
                        <a:lumOff val="60000"/>
                      </a:schemeClr>
                    </a:solidFill>
                  </a:tcPr>
                </a:tc>
                <a:tc>
                  <a:txBody>
                    <a:bodyPr/>
                    <a:lstStyle/>
                    <a:p>
                      <a:pPr algn="ctr" fontAlgn="b"/>
                      <a:r>
                        <a:rPr lang="en-US" sz="1600" b="0" u="none" strike="noStrike" dirty="0">
                          <a:solidFill>
                            <a:schemeClr val="tx1"/>
                          </a:solidFill>
                          <a:effectLst/>
                        </a:rPr>
                        <a:t>18- Mathematician</a:t>
                      </a:r>
                      <a:endParaRPr lang="en-US" sz="1600" b="0" i="0" u="none" strike="noStrike" dirty="0">
                        <a:solidFill>
                          <a:schemeClr val="tx1"/>
                        </a:solidFill>
                        <a:effectLst/>
                        <a:latin typeface="+mn-lt"/>
                      </a:endParaRPr>
                    </a:p>
                  </a:txBody>
                  <a:tcPr marL="8915" marR="8915" marT="8915" marB="0" anchor="ctr">
                    <a:solidFill>
                      <a:schemeClr val="accent6">
                        <a:lumMod val="40000"/>
                        <a:lumOff val="60000"/>
                      </a:schemeClr>
                    </a:solidFill>
                  </a:tcPr>
                </a:tc>
                <a:tc>
                  <a:txBody>
                    <a:bodyPr/>
                    <a:lstStyle/>
                    <a:p>
                      <a:pPr algn="ctr" fontAlgn="b"/>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smtClean="0">
                          <a:solidFill>
                            <a:schemeClr val="tx1"/>
                          </a:solidFill>
                          <a:effectLst/>
                        </a:rPr>
                        <a:t>6- Data Scientist</a:t>
                      </a:r>
                      <a:endParaRPr lang="en-US" sz="1600" b="0" i="0" u="none" strike="noStrike" dirty="0">
                        <a:solidFill>
                          <a:schemeClr val="tx1"/>
                        </a:solidFill>
                        <a:effectLst/>
                        <a:latin typeface="+mn-lt"/>
                      </a:endParaRPr>
                    </a:p>
                  </a:txBody>
                  <a:tcPr marL="8915" marR="8915" marT="8915" marB="0" anchor="ctr">
                    <a:solidFill>
                      <a:srgbClr val="FFFF00"/>
                    </a:solidFill>
                  </a:tcPr>
                </a:tc>
              </a:tr>
              <a:tr h="455984">
                <a:tc>
                  <a:txBody>
                    <a:bodyPr/>
                    <a:lstStyle/>
                    <a:p>
                      <a:pPr algn="ctr" fontAlgn="b"/>
                      <a:endParaRPr lang="en-US" sz="1600" b="0" i="0" u="none" strike="noStrike">
                        <a:solidFill>
                          <a:srgbClr val="000000"/>
                        </a:solidFill>
                        <a:effectLst/>
                        <a:latin typeface="+mn-lt"/>
                      </a:endParaRPr>
                    </a:p>
                  </a:txBody>
                  <a:tcPr marL="8915" marR="8915" marT="8915" marB="0" anchor="ctr"/>
                </a:tc>
                <a:tc>
                  <a:txBody>
                    <a:bodyPr/>
                    <a:lstStyle/>
                    <a:p>
                      <a:pPr algn="ctr" fontAlgn="b"/>
                      <a:endParaRPr lang="en-US" sz="1600" b="0" i="0" u="none" strike="noStrike">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8- </a:t>
                      </a:r>
                      <a:r>
                        <a:rPr lang="en-US" sz="1600" b="0" u="none" strike="noStrike" kern="1200" dirty="0">
                          <a:solidFill>
                            <a:schemeClr val="tx1"/>
                          </a:solidFill>
                          <a:effectLst/>
                          <a:latin typeface="+mn-lt"/>
                          <a:ea typeface="+mn-ea"/>
                          <a:cs typeface="+mn-cs"/>
                        </a:rPr>
                        <a:t>Statistician</a:t>
                      </a:r>
                    </a:p>
                  </a:txBody>
                  <a:tcPr marL="8915" marR="8915" marT="8915" marB="0" anchor="ctr">
                    <a:solidFill>
                      <a:srgbClr val="92D050"/>
                    </a:solidFill>
                  </a:tcPr>
                </a:tc>
                <a:tc>
                  <a:txBody>
                    <a:bodyPr/>
                    <a:lstStyle/>
                    <a:p>
                      <a:pPr algn="ctr" fontAlgn="b"/>
                      <a:endParaRPr lang="en-US" sz="1600" b="0" i="0" u="none" strike="noStrike" dirty="0">
                        <a:solidFill>
                          <a:schemeClr val="tx1"/>
                        </a:solidFill>
                        <a:effectLst/>
                        <a:latin typeface="+mn-lt"/>
                      </a:endParaRPr>
                    </a:p>
                  </a:txBody>
                  <a:tcPr marL="8915" marR="8915" marT="8915" marB="0" anchor="ctr"/>
                </a:tc>
                <a:tc>
                  <a:txBody>
                    <a:bodyPr/>
                    <a:lstStyle/>
                    <a:p>
                      <a:pPr algn="ctr" fontAlgn="b"/>
                      <a:r>
                        <a:rPr lang="en-US" sz="1600" b="0" u="none" strike="noStrike" dirty="0">
                          <a:solidFill>
                            <a:schemeClr val="tx1"/>
                          </a:solidFill>
                          <a:effectLst/>
                        </a:rPr>
                        <a:t>18- </a:t>
                      </a:r>
                      <a:r>
                        <a:rPr lang="en-US" sz="1600" b="0" u="none" strike="noStrike" kern="1200" dirty="0">
                          <a:solidFill>
                            <a:schemeClr val="tx1"/>
                          </a:solidFill>
                          <a:effectLst/>
                          <a:latin typeface="+mn-lt"/>
                          <a:ea typeface="+mn-ea"/>
                          <a:cs typeface="+mn-cs"/>
                        </a:rPr>
                        <a:t>Statistician</a:t>
                      </a:r>
                    </a:p>
                  </a:txBody>
                  <a:tcPr marL="8915" marR="8915" marT="8915" marB="0" anchor="ctr">
                    <a:solidFill>
                      <a:srgbClr val="92D050"/>
                    </a:solidFill>
                  </a:tcPr>
                </a:tc>
                <a:tc>
                  <a:txBody>
                    <a:bodyPr/>
                    <a:lstStyle/>
                    <a:p>
                      <a:pPr algn="ctr" fontAlgn="b"/>
                      <a:r>
                        <a:rPr lang="en-US" sz="1600" b="0" u="none" strike="noStrike" dirty="0">
                          <a:solidFill>
                            <a:schemeClr val="tx1"/>
                          </a:solidFill>
                          <a:effectLst/>
                        </a:rPr>
                        <a:t>20- </a:t>
                      </a:r>
                      <a:r>
                        <a:rPr lang="en-US" sz="1600" b="0" u="none" strike="noStrike" kern="1200" dirty="0">
                          <a:solidFill>
                            <a:schemeClr val="tx1"/>
                          </a:solidFill>
                          <a:effectLst/>
                          <a:latin typeface="+mn-lt"/>
                          <a:ea typeface="+mn-ea"/>
                          <a:cs typeface="+mn-cs"/>
                        </a:rPr>
                        <a:t>Statistician</a:t>
                      </a:r>
                    </a:p>
                  </a:txBody>
                  <a:tcPr marL="8915" marR="8915" marT="8915" marB="0" anchor="ctr">
                    <a:solidFill>
                      <a:srgbClr val="92D050"/>
                    </a:solidFill>
                  </a:tcPr>
                </a:tc>
                <a:tc>
                  <a:txBody>
                    <a:bodyPr/>
                    <a:lstStyle/>
                    <a:p>
                      <a:pPr algn="ctr" fontAlgn="b"/>
                      <a:endParaRPr lang="en-US" sz="1600" b="0" i="0" u="none" strike="noStrike" dirty="0">
                        <a:solidFill>
                          <a:schemeClr val="tx1"/>
                        </a:solidFill>
                        <a:effectLst/>
                        <a:latin typeface="+mn-lt"/>
                      </a:endParaRPr>
                    </a:p>
                  </a:txBody>
                  <a:tcPr marL="8915" marR="8915" marT="8915" marB="0" anchor="ctr"/>
                </a:tc>
                <a:tc>
                  <a:txBody>
                    <a:bodyPr/>
                    <a:lstStyle/>
                    <a:p>
                      <a:pPr algn="ctr" fontAlgn="b"/>
                      <a:endParaRPr lang="en-US" sz="1600" b="0" i="0" u="none" strike="noStrike" dirty="0">
                        <a:solidFill>
                          <a:schemeClr val="tx1"/>
                        </a:solidFill>
                        <a:effectLst/>
                        <a:latin typeface="+mn-lt"/>
                      </a:endParaRPr>
                    </a:p>
                  </a:txBody>
                  <a:tcPr marL="8915" marR="8915" marT="8915" marB="0" anchor="ctr"/>
                </a:tc>
              </a:tr>
            </a:tbl>
          </a:graphicData>
        </a:graphic>
      </p:graphicFrame>
    </p:spTree>
    <p:extLst>
      <p:ext uri="{BB962C8B-B14F-4D97-AF65-F5344CB8AC3E}">
        <p14:creationId xmlns:p14="http://schemas.microsoft.com/office/powerpoint/2010/main" val="2458481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85" y="364951"/>
            <a:ext cx="8610600" cy="1293028"/>
          </a:xfrm>
        </p:spPr>
        <p:txBody>
          <a:bodyPr/>
          <a:lstStyle/>
          <a:p>
            <a:r>
              <a:rPr lang="en-US" dirty="0" smtClean="0">
                <a:solidFill>
                  <a:schemeClr val="accent5"/>
                </a:solidFill>
              </a:rPr>
              <a:t>Mathematics in Data Science</a:t>
            </a:r>
            <a:br>
              <a:rPr lang="en-US" dirty="0" smtClean="0">
                <a:solidFill>
                  <a:schemeClr val="accent5"/>
                </a:solidFill>
              </a:rPr>
            </a:br>
            <a:r>
              <a:rPr lang="en-US" sz="2800" dirty="0" smtClean="0">
                <a:solidFill>
                  <a:schemeClr val="accent5"/>
                </a:solidFill>
              </a:rPr>
              <a:t>aka “When will I ever use this?”</a:t>
            </a:r>
            <a:endParaRPr lang="en-US" sz="2800" dirty="0">
              <a:solidFill>
                <a:schemeClr val="accent5"/>
              </a:solidFill>
            </a:endParaRPr>
          </a:p>
        </p:txBody>
      </p:sp>
      <p:sp>
        <p:nvSpPr>
          <p:cNvPr id="3" name="Content Placeholder 2"/>
          <p:cNvSpPr>
            <a:spLocks noGrp="1"/>
          </p:cNvSpPr>
          <p:nvPr>
            <p:ph idx="1"/>
          </p:nvPr>
        </p:nvSpPr>
        <p:spPr>
          <a:xfrm>
            <a:off x="228600" y="1657978"/>
            <a:ext cx="11963400" cy="5200021"/>
          </a:xfrm>
        </p:spPr>
        <p:txBody>
          <a:bodyPr>
            <a:normAutofit fontScale="92500" lnSpcReduction="20000"/>
          </a:bodyPr>
          <a:lstStyle/>
          <a:p>
            <a:r>
              <a:rPr lang="en-US" dirty="0" smtClean="0"/>
              <a:t>Cryptography </a:t>
            </a:r>
            <a:r>
              <a:rPr lang="en-US" dirty="0"/>
              <a:t>&amp; Cyber Security – </a:t>
            </a:r>
            <a:r>
              <a:rPr lang="en-US" b="1" dirty="0">
                <a:solidFill>
                  <a:schemeClr val="accent3">
                    <a:lumMod val="75000"/>
                  </a:schemeClr>
                </a:solidFill>
              </a:rPr>
              <a:t>Number theory</a:t>
            </a:r>
            <a:r>
              <a:rPr lang="en-US" dirty="0"/>
              <a:t>, </a:t>
            </a:r>
            <a:r>
              <a:rPr lang="en-US" b="1" dirty="0">
                <a:solidFill>
                  <a:schemeClr val="accent3">
                    <a:lumMod val="75000"/>
                  </a:schemeClr>
                </a:solidFill>
              </a:rPr>
              <a:t>abstract algebra</a:t>
            </a:r>
            <a:r>
              <a:rPr lang="en-US" dirty="0"/>
              <a:t>, </a:t>
            </a:r>
            <a:r>
              <a:rPr lang="en-US" b="1" dirty="0">
                <a:solidFill>
                  <a:srgbClr val="7030A0"/>
                </a:solidFill>
              </a:rPr>
              <a:t>probability</a:t>
            </a:r>
          </a:p>
          <a:p>
            <a:r>
              <a:rPr lang="en-US" dirty="0" smtClean="0"/>
              <a:t>Mathematical modeling of biological systems - </a:t>
            </a:r>
            <a:r>
              <a:rPr lang="en-US" b="1" dirty="0" smtClean="0">
                <a:solidFill>
                  <a:schemeClr val="accent6">
                    <a:lumMod val="75000"/>
                  </a:schemeClr>
                </a:solidFill>
              </a:rPr>
              <a:t>Differential Equations</a:t>
            </a:r>
            <a:r>
              <a:rPr lang="en-US" dirty="0" smtClean="0"/>
              <a:t>, </a:t>
            </a:r>
            <a:r>
              <a:rPr lang="en-US" b="1" dirty="0" smtClean="0">
                <a:solidFill>
                  <a:schemeClr val="accent3">
                    <a:lumMod val="75000"/>
                  </a:schemeClr>
                </a:solidFill>
              </a:rPr>
              <a:t>Topology</a:t>
            </a:r>
            <a:r>
              <a:rPr lang="en-US" dirty="0" smtClean="0"/>
              <a:t>, </a:t>
            </a:r>
            <a:r>
              <a:rPr lang="en-US" b="1" dirty="0">
                <a:solidFill>
                  <a:srgbClr val="7030A0"/>
                </a:solidFill>
              </a:rPr>
              <a:t>Probability</a:t>
            </a:r>
            <a:endParaRPr lang="en-US" b="1" dirty="0" smtClean="0">
              <a:solidFill>
                <a:srgbClr val="7030A0"/>
              </a:solidFill>
            </a:endParaRPr>
          </a:p>
          <a:p>
            <a:pPr lvl="1"/>
            <a:r>
              <a:rPr lang="en-US" dirty="0" smtClean="0"/>
              <a:t>DNA </a:t>
            </a:r>
            <a:r>
              <a:rPr lang="en-US" dirty="0"/>
              <a:t>structure Modeling- Geometry, Topology, </a:t>
            </a:r>
            <a:r>
              <a:rPr lang="en-US" b="1" dirty="0">
                <a:solidFill>
                  <a:srgbClr val="00B0F0"/>
                </a:solidFill>
              </a:rPr>
              <a:t>Linear Algebra</a:t>
            </a:r>
            <a:r>
              <a:rPr lang="en-US" dirty="0"/>
              <a:t>, </a:t>
            </a:r>
            <a:r>
              <a:rPr lang="en-US" b="1" dirty="0">
                <a:solidFill>
                  <a:schemeClr val="accent6">
                    <a:lumMod val="75000"/>
                  </a:schemeClr>
                </a:solidFill>
              </a:rPr>
              <a:t>Differential </a:t>
            </a:r>
            <a:r>
              <a:rPr lang="en-US" b="1" dirty="0" smtClean="0">
                <a:solidFill>
                  <a:schemeClr val="accent6">
                    <a:lumMod val="75000"/>
                  </a:schemeClr>
                </a:solidFill>
              </a:rPr>
              <a:t>Equations</a:t>
            </a:r>
          </a:p>
          <a:p>
            <a:r>
              <a:rPr lang="en-US" dirty="0" smtClean="0"/>
              <a:t>Network analysis (Social, physical, logistical) - </a:t>
            </a:r>
            <a:r>
              <a:rPr lang="en-US" b="1" dirty="0" smtClean="0">
                <a:solidFill>
                  <a:schemeClr val="accent3">
                    <a:lumMod val="75000"/>
                  </a:schemeClr>
                </a:solidFill>
              </a:rPr>
              <a:t>Topology</a:t>
            </a:r>
          </a:p>
          <a:p>
            <a:r>
              <a:rPr lang="en-US" dirty="0" smtClean="0"/>
              <a:t>Spread of Infections Diseases - Network analysis, </a:t>
            </a:r>
            <a:r>
              <a:rPr lang="en-US" b="1" dirty="0" smtClean="0">
                <a:solidFill>
                  <a:srgbClr val="7030A0"/>
                </a:solidFill>
              </a:rPr>
              <a:t>Probability</a:t>
            </a:r>
          </a:p>
          <a:p>
            <a:r>
              <a:rPr lang="en-US" dirty="0" smtClean="0"/>
              <a:t>Artificial Intelligence – </a:t>
            </a:r>
            <a:r>
              <a:rPr lang="en-US" b="1" dirty="0">
                <a:solidFill>
                  <a:srgbClr val="7030A0"/>
                </a:solidFill>
              </a:rPr>
              <a:t>Probability</a:t>
            </a:r>
            <a:r>
              <a:rPr lang="en-US" dirty="0" smtClean="0"/>
              <a:t>, </a:t>
            </a:r>
            <a:r>
              <a:rPr lang="en-US" b="1" dirty="0" smtClean="0">
                <a:solidFill>
                  <a:srgbClr val="FFC000"/>
                </a:solidFill>
              </a:rPr>
              <a:t>Logic</a:t>
            </a:r>
          </a:p>
          <a:p>
            <a:r>
              <a:rPr lang="en-US" dirty="0" smtClean="0"/>
              <a:t>Some physical systems behave like random matrices (“Universality”)  – </a:t>
            </a:r>
            <a:r>
              <a:rPr lang="en-US" b="1" dirty="0" smtClean="0">
                <a:solidFill>
                  <a:srgbClr val="00B0F0"/>
                </a:solidFill>
              </a:rPr>
              <a:t>Linear Algebra</a:t>
            </a:r>
            <a:r>
              <a:rPr lang="en-US" dirty="0" smtClean="0"/>
              <a:t>, </a:t>
            </a:r>
            <a:r>
              <a:rPr lang="en-US" b="1" dirty="0" smtClean="0">
                <a:solidFill>
                  <a:srgbClr val="7030A0"/>
                </a:solidFill>
              </a:rPr>
              <a:t>Probability</a:t>
            </a:r>
          </a:p>
          <a:p>
            <a:r>
              <a:rPr lang="en-US" dirty="0" smtClean="0"/>
              <a:t>Sentiment Analysis (“How do people feel about X?”)  - Natural Language processing, </a:t>
            </a:r>
            <a:r>
              <a:rPr lang="en-US" b="1" dirty="0" smtClean="0">
                <a:solidFill>
                  <a:schemeClr val="accent3">
                    <a:lumMod val="75000"/>
                  </a:schemeClr>
                </a:solidFill>
              </a:rPr>
              <a:t>machine learning</a:t>
            </a:r>
            <a:r>
              <a:rPr lang="en-US" dirty="0" smtClean="0"/>
              <a:t>, </a:t>
            </a:r>
            <a:r>
              <a:rPr lang="en-US" b="1" dirty="0" smtClean="0">
                <a:solidFill>
                  <a:srgbClr val="00B050"/>
                </a:solidFill>
              </a:rPr>
              <a:t>statistics</a:t>
            </a:r>
            <a:r>
              <a:rPr lang="en-US" dirty="0" smtClean="0"/>
              <a:t> </a:t>
            </a:r>
          </a:p>
          <a:p>
            <a:pPr lvl="1"/>
            <a:r>
              <a:rPr lang="en-US" dirty="0" smtClean="0"/>
              <a:t>NLP –</a:t>
            </a:r>
            <a:r>
              <a:rPr lang="en-US" b="1" dirty="0" smtClean="0">
                <a:solidFill>
                  <a:srgbClr val="7030A0"/>
                </a:solidFill>
              </a:rPr>
              <a:t>Probability</a:t>
            </a:r>
            <a:r>
              <a:rPr lang="en-US" dirty="0" smtClean="0"/>
              <a:t>, </a:t>
            </a:r>
            <a:r>
              <a:rPr lang="en-US" b="1" dirty="0" smtClean="0">
                <a:solidFill>
                  <a:srgbClr val="00B050"/>
                </a:solidFill>
              </a:rPr>
              <a:t>Statistics</a:t>
            </a:r>
            <a:r>
              <a:rPr lang="en-US" dirty="0" smtClean="0"/>
              <a:t>, </a:t>
            </a:r>
            <a:r>
              <a:rPr lang="en-US" b="1" dirty="0" smtClean="0">
                <a:solidFill>
                  <a:srgbClr val="00B0F0"/>
                </a:solidFill>
              </a:rPr>
              <a:t>Linear Algebra</a:t>
            </a:r>
            <a:r>
              <a:rPr lang="en-US" dirty="0" smtClean="0"/>
              <a:t>, </a:t>
            </a:r>
            <a:r>
              <a:rPr lang="en-US" b="1" dirty="0" smtClean="0">
                <a:solidFill>
                  <a:srgbClr val="FF0000"/>
                </a:solidFill>
              </a:rPr>
              <a:t>Multivariate calculus</a:t>
            </a:r>
          </a:p>
          <a:p>
            <a:pPr lvl="1"/>
            <a:r>
              <a:rPr lang="en-US" dirty="0" smtClean="0"/>
              <a:t>Machine </a:t>
            </a:r>
            <a:r>
              <a:rPr lang="en-US" dirty="0"/>
              <a:t>Learning – </a:t>
            </a:r>
            <a:r>
              <a:rPr lang="en-US" b="1" dirty="0">
                <a:solidFill>
                  <a:srgbClr val="7030A0"/>
                </a:solidFill>
              </a:rPr>
              <a:t>Probability</a:t>
            </a:r>
            <a:r>
              <a:rPr lang="en-US" dirty="0"/>
              <a:t>, </a:t>
            </a:r>
            <a:r>
              <a:rPr lang="en-US" b="1" dirty="0">
                <a:solidFill>
                  <a:srgbClr val="00B050"/>
                </a:solidFill>
              </a:rPr>
              <a:t>Statistical Inference</a:t>
            </a:r>
            <a:r>
              <a:rPr lang="en-US" dirty="0"/>
              <a:t>, Error estimation, </a:t>
            </a:r>
            <a:r>
              <a:rPr lang="en-US" b="1" dirty="0">
                <a:solidFill>
                  <a:srgbClr val="00B0F0"/>
                </a:solidFill>
              </a:rPr>
              <a:t>Linear Algebra</a:t>
            </a:r>
            <a:r>
              <a:rPr lang="en-US" dirty="0"/>
              <a:t>, </a:t>
            </a:r>
            <a:r>
              <a:rPr lang="en-US" b="1" dirty="0">
                <a:solidFill>
                  <a:schemeClr val="accent3">
                    <a:lumMod val="75000"/>
                  </a:schemeClr>
                </a:solidFill>
              </a:rPr>
              <a:t>Optimization </a:t>
            </a:r>
            <a:r>
              <a:rPr lang="en-US" b="1" dirty="0" smtClean="0">
                <a:solidFill>
                  <a:schemeClr val="accent3">
                    <a:lumMod val="75000"/>
                  </a:schemeClr>
                </a:solidFill>
              </a:rPr>
              <a:t>theory</a:t>
            </a:r>
          </a:p>
          <a:p>
            <a:r>
              <a:rPr lang="en-US" dirty="0" smtClean="0"/>
              <a:t>Predictive modeling, forecasting – </a:t>
            </a:r>
            <a:r>
              <a:rPr lang="en-US" b="1" dirty="0" smtClean="0">
                <a:solidFill>
                  <a:srgbClr val="00B050"/>
                </a:solidFill>
              </a:rPr>
              <a:t>Statistics</a:t>
            </a:r>
            <a:r>
              <a:rPr lang="en-US" dirty="0" smtClean="0"/>
              <a:t>, </a:t>
            </a:r>
            <a:r>
              <a:rPr lang="en-US" b="1" dirty="0">
                <a:solidFill>
                  <a:srgbClr val="7030A0"/>
                </a:solidFill>
              </a:rPr>
              <a:t>Probability</a:t>
            </a:r>
            <a:endParaRPr lang="en-US" b="1" dirty="0" smtClean="0">
              <a:solidFill>
                <a:srgbClr val="7030A0"/>
              </a:solidFill>
            </a:endParaRPr>
          </a:p>
          <a:p>
            <a:r>
              <a:rPr lang="en-US" b="1" dirty="0" smtClean="0">
                <a:solidFill>
                  <a:srgbClr val="FF0000"/>
                </a:solidFill>
              </a:rPr>
              <a:t>Calculus</a:t>
            </a:r>
            <a:r>
              <a:rPr lang="en-US" dirty="0" smtClean="0">
                <a:solidFill>
                  <a:srgbClr val="FF0000"/>
                </a:solidFill>
              </a:rPr>
              <a:t> </a:t>
            </a:r>
            <a:r>
              <a:rPr lang="en-US" dirty="0" smtClean="0"/>
              <a:t>– Ability to integrate several smaller, simpler models into a larger picture</a:t>
            </a:r>
          </a:p>
          <a:p>
            <a:r>
              <a:rPr lang="en-US" b="1" dirty="0" smtClean="0"/>
              <a:t>Critical Thinking – Finding order amongst the noise</a:t>
            </a:r>
          </a:p>
        </p:txBody>
      </p:sp>
    </p:spTree>
    <p:extLst>
      <p:ext uri="{BB962C8B-B14F-4D97-AF65-F5344CB8AC3E}">
        <p14:creationId xmlns:p14="http://schemas.microsoft.com/office/powerpoint/2010/main" val="1836778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221" y="764373"/>
            <a:ext cx="9516979" cy="1293028"/>
          </a:xfrm>
        </p:spPr>
        <p:txBody>
          <a:bodyPr>
            <a:normAutofit/>
          </a:bodyPr>
          <a:lstStyle/>
          <a:p>
            <a:r>
              <a:rPr lang="en-US" dirty="0" smtClean="0">
                <a:solidFill>
                  <a:schemeClr val="accent5"/>
                </a:solidFill>
              </a:rPr>
              <a:t>Mathematics in Data science – </a:t>
            </a:r>
            <a:r>
              <a:rPr lang="en-US" dirty="0" smtClean="0"/>
              <a:t/>
            </a:r>
            <a:br>
              <a:rPr lang="en-US" dirty="0" smtClean="0"/>
            </a:br>
            <a:r>
              <a:rPr lang="en-US" dirty="0" err="1" smtClean="0"/>
              <a:t>sensemaking</a:t>
            </a:r>
            <a:r>
              <a:rPr lang="en-US" dirty="0" smtClean="0"/>
              <a:t> in High dimension</a:t>
            </a:r>
            <a:endParaRPr lang="en-US" dirty="0"/>
          </a:p>
        </p:txBody>
      </p:sp>
      <p:sp>
        <p:nvSpPr>
          <p:cNvPr id="3" name="Content Placeholder 2"/>
          <p:cNvSpPr>
            <a:spLocks noGrp="1"/>
          </p:cNvSpPr>
          <p:nvPr>
            <p:ph idx="1"/>
          </p:nvPr>
        </p:nvSpPr>
        <p:spPr>
          <a:xfrm>
            <a:off x="685799" y="2258728"/>
            <a:ext cx="11297653" cy="4318535"/>
          </a:xfrm>
        </p:spPr>
        <p:txBody>
          <a:bodyPr>
            <a:normAutofit/>
          </a:bodyPr>
          <a:lstStyle/>
          <a:p>
            <a:r>
              <a:rPr lang="en-US" dirty="0" smtClean="0"/>
              <a:t>Supervised clustering methods were used on mRNA expression data have determined breast cancers have several distinct subtypes</a:t>
            </a:r>
          </a:p>
          <a:p>
            <a:pPr lvl="1"/>
            <a:r>
              <a:rPr lang="en-US" dirty="0" smtClean="0"/>
              <a:t>Identifying the molecular differences between these subtypes allows for targeted therapies to be developed that could reduce the level of adverse effects that occur with generic therapies</a:t>
            </a:r>
          </a:p>
          <a:p>
            <a:pPr lvl="1"/>
            <a:r>
              <a:rPr lang="en-US" dirty="0" smtClean="0"/>
              <a:t>How to comprehend and detect patterns of correlations between hundred of thousands of genes. </a:t>
            </a:r>
          </a:p>
          <a:p>
            <a:pPr lvl="1"/>
            <a:r>
              <a:rPr lang="en-US" dirty="0"/>
              <a:t>This is an easier example to demonstrate because genomic networks are typically matrix like data. </a:t>
            </a:r>
            <a:endParaRPr lang="en-US" dirty="0" smtClean="0"/>
          </a:p>
          <a:p>
            <a:pPr lvl="1"/>
            <a:endParaRPr lang="en-US" dirty="0"/>
          </a:p>
          <a:p>
            <a:pPr marL="0" indent="0">
              <a:buNone/>
            </a:pPr>
            <a:r>
              <a:rPr lang="en-US" dirty="0">
                <a:hlinkClick r:id="rId3"/>
              </a:rPr>
              <a:t>http://</a:t>
            </a:r>
            <a:r>
              <a:rPr lang="en-US" dirty="0" smtClean="0">
                <a:hlinkClick r:id="rId3"/>
              </a:rPr>
              <a:t>www.nature.com/nature/journal/v490/n7418/fig_tab/nature11412_F2.html</a:t>
            </a:r>
            <a:endParaRPr lang="en-US" dirty="0" smtClean="0"/>
          </a:p>
          <a:p>
            <a:endParaRPr lang="en-US" dirty="0"/>
          </a:p>
        </p:txBody>
      </p:sp>
    </p:spTree>
    <p:extLst>
      <p:ext uri="{BB962C8B-B14F-4D97-AF65-F5344CB8AC3E}">
        <p14:creationId xmlns:p14="http://schemas.microsoft.com/office/powerpoint/2010/main" val="261045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Mathematics in </a:t>
            </a:r>
            <a:r>
              <a:rPr lang="en-US" dirty="0">
                <a:solidFill>
                  <a:schemeClr val="accent5"/>
                </a:solidFill>
              </a:rPr>
              <a:t>Data science– </a:t>
            </a:r>
            <a:r>
              <a:rPr lang="en-US" dirty="0" smtClean="0"/>
              <a:t/>
            </a:r>
            <a:br>
              <a:rPr lang="en-US" dirty="0" smtClean="0"/>
            </a:br>
            <a:r>
              <a:rPr lang="en-US" dirty="0" smtClean="0"/>
              <a:t>False Significance</a:t>
            </a:r>
            <a:endParaRPr lang="en-US" dirty="0"/>
          </a:p>
        </p:txBody>
      </p:sp>
      <p:sp>
        <p:nvSpPr>
          <p:cNvPr id="3" name="Content Placeholder 2"/>
          <p:cNvSpPr>
            <a:spLocks noGrp="1"/>
          </p:cNvSpPr>
          <p:nvPr>
            <p:ph idx="1"/>
          </p:nvPr>
        </p:nvSpPr>
        <p:spPr>
          <a:xfrm>
            <a:off x="370556" y="2406316"/>
            <a:ext cx="11135644" cy="3834063"/>
          </a:xfrm>
        </p:spPr>
        <p:txBody>
          <a:bodyPr>
            <a:normAutofit/>
          </a:bodyPr>
          <a:lstStyle/>
          <a:p>
            <a:endParaRPr lang="en-US" sz="2400" dirty="0" smtClean="0"/>
          </a:p>
          <a:p>
            <a:r>
              <a:rPr lang="en-US" sz="2400" dirty="0" smtClean="0"/>
              <a:t>Classical Statistics – p-value </a:t>
            </a:r>
            <a:endParaRPr lang="en-US" sz="2400" i="1" dirty="0" smtClean="0">
              <a:latin typeface="Cambria Math" panose="02040503050406030204" pitchFamily="18" charset="0"/>
            </a:endParaRPr>
          </a:p>
          <a:p>
            <a:pPr lvl="1"/>
            <a:r>
              <a:rPr lang="en-US" sz="2400" dirty="0" smtClean="0"/>
              <a:t>As n increases, the p-value decreases</a:t>
            </a:r>
          </a:p>
          <a:p>
            <a:endParaRPr lang="en-US" sz="2600" dirty="0" smtClean="0"/>
          </a:p>
          <a:p>
            <a:endParaRPr lang="en-US" sz="2600" dirty="0" smtClean="0"/>
          </a:p>
          <a:p>
            <a:r>
              <a:rPr lang="en-US" sz="2600" dirty="0" smtClean="0"/>
              <a:t>False Discovery rates</a:t>
            </a:r>
          </a:p>
          <a:p>
            <a:pPr lvl="1"/>
            <a:r>
              <a:rPr lang="en-US" sz="2400" dirty="0" smtClean="0"/>
              <a:t>Accuracy, model verification and cross-validation</a:t>
            </a:r>
          </a:p>
        </p:txBody>
      </p:sp>
      <mc:AlternateContent xmlns:mc="http://schemas.openxmlformats.org/markup-compatibility/2006" xmlns:a14="http://schemas.microsoft.com/office/drawing/2010/main">
        <mc:Choice Requires="a14">
          <p:sp>
            <p:nvSpPr>
              <p:cNvPr id="7" name="TextBox 6"/>
              <p:cNvSpPr txBox="1"/>
              <p:nvPr/>
            </p:nvSpPr>
            <p:spPr>
              <a:xfrm>
                <a:off x="7661876" y="2693531"/>
                <a:ext cx="3136535" cy="11089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𝑍</m:t>
                          </m:r>
                          <m:r>
                            <a:rPr lang="en-US" sz="2400" i="1">
                              <a:latin typeface="Cambria Math" panose="02040503050406030204" pitchFamily="18" charset="0"/>
                            </a:rPr>
                            <m:t>&gt; </m:t>
                          </m:r>
                          <m:f>
                            <m:fPr>
                              <m:ctrlPr>
                                <a:rPr lang="en-US" sz="2400" i="1">
                                  <a:latin typeface="Cambria Math" panose="02040503050406030204" pitchFamily="18" charset="0"/>
                                </a:rPr>
                              </m:ctrlPr>
                            </m:fPr>
                            <m:num>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i="1">
                                      <a:latin typeface="Cambria Math" panose="02040503050406030204" pitchFamily="18" charset="0"/>
                                    </a:rPr>
                                    <m:t>μ</m:t>
                                  </m:r>
                                </m:e>
                                <m:sub>
                                  <m:r>
                                    <a:rPr lang="en-US" sz="2400" i="1">
                                      <a:latin typeface="Cambria Math" panose="02040503050406030204" pitchFamily="18" charset="0"/>
                                    </a:rPr>
                                    <m:t>0</m:t>
                                  </m:r>
                                </m:sub>
                              </m:sSub>
                              <m:r>
                                <a:rPr lang="en-US" sz="2400" i="1">
                                  <a:latin typeface="Cambria Math" panose="02040503050406030204" pitchFamily="18" charset="0"/>
                                </a:rPr>
                                <m:t>|</m:t>
                              </m:r>
                            </m:num>
                            <m:den>
                              <m:f>
                                <m:fPr>
                                  <m:ctrlPr>
                                    <a:rPr lang="en-US" sz="2400" i="1">
                                      <a:latin typeface="Cambria Math" panose="02040503050406030204" pitchFamily="18" charset="0"/>
                                    </a:rPr>
                                  </m:ctrlPr>
                                </m:fPr>
                                <m:num>
                                  <m:r>
                                    <a:rPr lang="en-US" sz="2400" i="1">
                                      <a:latin typeface="Cambria Math" panose="02040503050406030204" pitchFamily="18" charset="0"/>
                                    </a:rPr>
                                    <m:t>𝜎</m:t>
                                  </m:r>
                                </m:num>
                                <m:den>
                                  <m:r>
                                    <a:rPr lang="en-US" sz="2400" i="1">
                                      <a:latin typeface="Cambria Math" panose="02040503050406030204" pitchFamily="18" charset="0"/>
                                    </a:rPr>
                                    <m:t>√</m:t>
                                  </m:r>
                                  <m:r>
                                    <a:rPr lang="en-US" sz="2400" i="1">
                                      <a:latin typeface="Cambria Math" panose="02040503050406030204" pitchFamily="18" charset="0"/>
                                    </a:rPr>
                                    <m:t>𝑛</m:t>
                                  </m:r>
                                </m:den>
                              </m:f>
                            </m:den>
                          </m:f>
                          <m:r>
                            <a:rPr lang="en-US" sz="2400" i="1">
                              <a:latin typeface="Cambria Math" panose="02040503050406030204" pitchFamily="18" charset="0"/>
                            </a:rPr>
                            <m:t> </m:t>
                          </m:r>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661876" y="2693531"/>
                <a:ext cx="3136535" cy="110895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8669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Bandwagon?</a:t>
            </a:r>
            <a:endParaRPr lang="en-US" dirty="0">
              <a:solidFill>
                <a:schemeClr val="accent5"/>
              </a:solidFill>
            </a:endParaRPr>
          </a:p>
        </p:txBody>
      </p:sp>
      <p:sp>
        <p:nvSpPr>
          <p:cNvPr id="3" name="Content Placeholder 2"/>
          <p:cNvSpPr>
            <a:spLocks noGrp="1"/>
          </p:cNvSpPr>
          <p:nvPr>
            <p:ph idx="1"/>
          </p:nvPr>
        </p:nvSpPr>
        <p:spPr/>
        <p:txBody>
          <a:bodyPr>
            <a:normAutofit/>
          </a:bodyPr>
          <a:lstStyle/>
          <a:p>
            <a:r>
              <a:rPr lang="en-US" sz="2400" dirty="0" smtClean="0"/>
              <a:t>Big data technologies and applications are moving at such a rapid pace, what was the “hottest” tech last year is already being phased out for the new “hottest” trends. </a:t>
            </a:r>
          </a:p>
          <a:p>
            <a:r>
              <a:rPr lang="en-US" sz="2400" dirty="0" smtClean="0"/>
              <a:t>Enough buzzword to make your head spin. </a:t>
            </a:r>
            <a:endParaRPr lang="en-US" sz="3600" dirty="0" smtClean="0"/>
          </a:p>
          <a:p>
            <a:r>
              <a:rPr lang="en-US" sz="2400" dirty="0" smtClean="0"/>
              <a:t>Newest version of an old concept. </a:t>
            </a:r>
          </a:p>
          <a:p>
            <a:r>
              <a:rPr lang="en-US" sz="2400" dirty="0" smtClean="0"/>
              <a:t>Aren’t Statisticians Data Scientists? (</a:t>
            </a:r>
            <a:r>
              <a:rPr lang="en-US" sz="2400" dirty="0" smtClean="0">
                <a:hlinkClick r:id="rId2"/>
              </a:rPr>
              <a:t>Identity Crisis</a:t>
            </a:r>
            <a:r>
              <a:rPr lang="en-US" sz="2400" dirty="0" smtClean="0"/>
              <a:t>, </a:t>
            </a:r>
            <a:r>
              <a:rPr lang="en-US" sz="2400" dirty="0" smtClean="0">
                <a:hlinkClick r:id="rId3"/>
              </a:rPr>
              <a:t>Session at </a:t>
            </a:r>
            <a:r>
              <a:rPr lang="en-US" sz="2400" dirty="0" err="1" smtClean="0">
                <a:hlinkClick r:id="rId3"/>
              </a:rPr>
              <a:t>JSM</a:t>
            </a:r>
            <a:r>
              <a:rPr lang="en-US" sz="2400" dirty="0" smtClean="0">
                <a:hlinkClick r:id="rId3"/>
              </a:rPr>
              <a:t> 2015</a:t>
            </a:r>
            <a:r>
              <a:rPr lang="en-US" sz="2400" dirty="0" smtClean="0"/>
              <a:t>)</a:t>
            </a:r>
            <a:r>
              <a:rPr lang="en-US" dirty="0" smtClean="0"/>
              <a:t> </a:t>
            </a:r>
            <a:endParaRPr lang="en-US" dirty="0"/>
          </a:p>
        </p:txBody>
      </p:sp>
    </p:spTree>
    <p:extLst>
      <p:ext uri="{BB962C8B-B14F-4D97-AF65-F5344CB8AC3E}">
        <p14:creationId xmlns:p14="http://schemas.microsoft.com/office/powerpoint/2010/main" val="722083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58" y="355505"/>
            <a:ext cx="7358742" cy="1048753"/>
          </a:xfrm>
        </p:spPr>
        <p:txBody>
          <a:bodyPr/>
          <a:lstStyle/>
          <a:p>
            <a:r>
              <a:rPr lang="en-US" dirty="0" smtClean="0">
                <a:solidFill>
                  <a:schemeClr val="accent5"/>
                </a:solidFill>
              </a:rPr>
              <a:t>Everyone else is doing it…</a:t>
            </a:r>
            <a:endParaRPr lang="en-US" dirty="0">
              <a:solidFill>
                <a:schemeClr val="accent5"/>
              </a:solidFill>
            </a:endParaRPr>
          </a:p>
        </p:txBody>
      </p:sp>
      <p:sp>
        <p:nvSpPr>
          <p:cNvPr id="3" name="Content Placeholder 2"/>
          <p:cNvSpPr>
            <a:spLocks noGrp="1"/>
          </p:cNvSpPr>
          <p:nvPr>
            <p:ph idx="1"/>
          </p:nvPr>
        </p:nvSpPr>
        <p:spPr>
          <a:xfrm>
            <a:off x="160422" y="1657352"/>
            <a:ext cx="11215854" cy="4498520"/>
          </a:xfrm>
        </p:spPr>
        <p:txBody>
          <a:bodyPr>
            <a:normAutofit/>
          </a:bodyPr>
          <a:lstStyle/>
          <a:p>
            <a:r>
              <a:rPr lang="en-US" dirty="0" smtClean="0"/>
              <a:t>Graduate </a:t>
            </a:r>
            <a:r>
              <a:rPr lang="en-US" dirty="0" smtClean="0">
                <a:hlinkClick r:id="rId3"/>
              </a:rPr>
              <a:t>programs </a:t>
            </a:r>
            <a:r>
              <a:rPr lang="en-US" dirty="0" smtClean="0"/>
              <a:t>(200+)</a:t>
            </a:r>
          </a:p>
          <a:p>
            <a:r>
              <a:rPr lang="en-US" dirty="0" smtClean="0"/>
              <a:t>Undergraduate</a:t>
            </a:r>
          </a:p>
          <a:p>
            <a:pPr lvl="1"/>
            <a:r>
              <a:rPr lang="en-US" i="1" dirty="0" smtClean="0"/>
              <a:t>CSU Chico</a:t>
            </a:r>
            <a:r>
              <a:rPr lang="en-US" dirty="0" smtClean="0"/>
              <a:t>, </a:t>
            </a:r>
            <a:r>
              <a:rPr lang="en-US" dirty="0">
                <a:hlinkClick r:id="rId4"/>
              </a:rPr>
              <a:t>UC </a:t>
            </a:r>
            <a:r>
              <a:rPr lang="en-US" dirty="0" smtClean="0">
                <a:hlinkClick r:id="rId4"/>
              </a:rPr>
              <a:t>Davis</a:t>
            </a:r>
            <a:r>
              <a:rPr lang="en-US" dirty="0" smtClean="0"/>
              <a:t>,  Cal Poly </a:t>
            </a:r>
            <a:r>
              <a:rPr lang="en-US" dirty="0" err="1" smtClean="0"/>
              <a:t>SLO</a:t>
            </a:r>
            <a:r>
              <a:rPr lang="en-US" dirty="0" smtClean="0"/>
              <a:t> (</a:t>
            </a:r>
            <a:r>
              <a:rPr lang="en-US" dirty="0" smtClean="0">
                <a:hlinkClick r:id="rId5"/>
              </a:rPr>
              <a:t>CS/Math minor</a:t>
            </a:r>
            <a:r>
              <a:rPr lang="en-US" dirty="0" smtClean="0"/>
              <a:t>), CSU Channel Islands (Math minor), </a:t>
            </a:r>
            <a:r>
              <a:rPr lang="en-US" dirty="0" smtClean="0">
                <a:hlinkClick r:id="rId6"/>
              </a:rPr>
              <a:t>USF</a:t>
            </a:r>
            <a:r>
              <a:rPr lang="en-US" dirty="0" smtClean="0"/>
              <a:t>, </a:t>
            </a:r>
            <a:r>
              <a:rPr lang="en-US" dirty="0" smtClean="0">
                <a:hlinkClick r:id="rId7"/>
              </a:rPr>
              <a:t>The </a:t>
            </a:r>
            <a:r>
              <a:rPr lang="en-US" dirty="0">
                <a:hlinkClick r:id="rId7"/>
              </a:rPr>
              <a:t>Ohio </a:t>
            </a:r>
            <a:r>
              <a:rPr lang="en-US" dirty="0" smtClean="0">
                <a:hlinkClick r:id="rId7"/>
              </a:rPr>
              <a:t>State</a:t>
            </a:r>
            <a:r>
              <a:rPr lang="en-US" dirty="0" smtClean="0"/>
              <a:t>, Univ. of Montana (</a:t>
            </a:r>
            <a:r>
              <a:rPr lang="en-US" dirty="0" smtClean="0">
                <a:hlinkClick r:id="rId8"/>
              </a:rPr>
              <a:t>certificate</a:t>
            </a:r>
            <a:r>
              <a:rPr lang="en-US" dirty="0" smtClean="0"/>
              <a:t>), </a:t>
            </a:r>
            <a:r>
              <a:rPr lang="en-US" dirty="0" smtClean="0">
                <a:hlinkClick r:id="rId9"/>
              </a:rPr>
              <a:t>Winona State</a:t>
            </a:r>
            <a:r>
              <a:rPr lang="en-US" dirty="0" smtClean="0"/>
              <a:t> …</a:t>
            </a:r>
          </a:p>
          <a:p>
            <a:r>
              <a:rPr lang="en-US" dirty="0" smtClean="0"/>
              <a:t>Community Colleges - certifications</a:t>
            </a:r>
          </a:p>
          <a:p>
            <a:pPr lvl="1"/>
            <a:r>
              <a:rPr lang="en-US" dirty="0" smtClean="0">
                <a:hlinkClick r:id="rId10"/>
              </a:rPr>
              <a:t>Sinclair </a:t>
            </a:r>
            <a:r>
              <a:rPr lang="en-US" dirty="0">
                <a:hlinkClick r:id="rId10"/>
              </a:rPr>
              <a:t>Community College </a:t>
            </a:r>
            <a:r>
              <a:rPr lang="en-US" dirty="0"/>
              <a:t>(</a:t>
            </a:r>
            <a:r>
              <a:rPr lang="en-US" dirty="0" smtClean="0"/>
              <a:t>OH) </a:t>
            </a:r>
            <a:r>
              <a:rPr lang="en-US" dirty="0"/>
              <a:t>- Data </a:t>
            </a:r>
            <a:r>
              <a:rPr lang="en-US" dirty="0" smtClean="0"/>
              <a:t>Analytics</a:t>
            </a:r>
          </a:p>
          <a:p>
            <a:pPr lvl="1"/>
            <a:r>
              <a:rPr lang="en-US" dirty="0" smtClean="0"/>
              <a:t>Central </a:t>
            </a:r>
            <a:r>
              <a:rPr lang="en-US" dirty="0"/>
              <a:t>Piedmont Community College (NC) – Data Management and Analytics </a:t>
            </a:r>
          </a:p>
          <a:p>
            <a:r>
              <a:rPr lang="en-US" dirty="0" smtClean="0"/>
              <a:t>Online certifications</a:t>
            </a:r>
          </a:p>
          <a:p>
            <a:pPr lvl="1"/>
            <a:r>
              <a:rPr lang="en-US" dirty="0" smtClean="0">
                <a:hlinkClick r:id="rId11"/>
              </a:rPr>
              <a:t>CSU San Jose</a:t>
            </a:r>
            <a:r>
              <a:rPr lang="en-US" dirty="0" smtClean="0"/>
              <a:t> – post graduate certificate in Business Analytics</a:t>
            </a:r>
          </a:p>
          <a:p>
            <a:pPr lvl="1"/>
            <a:r>
              <a:rPr lang="en-US" dirty="0" smtClean="0">
                <a:hlinkClick r:id="rId12"/>
              </a:rPr>
              <a:t>CSU Fullerton </a:t>
            </a:r>
            <a:r>
              <a:rPr lang="en-US" dirty="0" smtClean="0"/>
              <a:t>– post-graduate certificate in Data Science </a:t>
            </a:r>
          </a:p>
          <a:p>
            <a:pPr lvl="1"/>
            <a:r>
              <a:rPr lang="en-US" dirty="0" smtClean="0">
                <a:hlinkClick r:id="rId13"/>
              </a:rPr>
              <a:t>Johns </a:t>
            </a:r>
            <a:r>
              <a:rPr lang="en-US" dirty="0">
                <a:hlinkClick r:id="rId13"/>
              </a:rPr>
              <a:t>Hopkins University through Coursera </a:t>
            </a:r>
            <a:r>
              <a:rPr lang="en-US" dirty="0"/>
              <a:t>– Data Science </a:t>
            </a:r>
            <a:r>
              <a:rPr lang="en-US" dirty="0" smtClean="0"/>
              <a:t>Specialization</a:t>
            </a:r>
          </a:p>
          <a:p>
            <a:pPr lvl="1"/>
            <a:r>
              <a:rPr lang="en-US" dirty="0" smtClean="0">
                <a:hlinkClick r:id="rId14"/>
              </a:rPr>
              <a:t>University of Washington </a:t>
            </a:r>
            <a:r>
              <a:rPr lang="en-US" dirty="0" smtClean="0"/>
              <a:t>– Online certification in Data Science</a:t>
            </a:r>
            <a:endParaRPr lang="en-US" dirty="0"/>
          </a:p>
        </p:txBody>
      </p:sp>
    </p:spTree>
    <p:extLst>
      <p:ext uri="{BB962C8B-B14F-4D97-AF65-F5344CB8AC3E}">
        <p14:creationId xmlns:p14="http://schemas.microsoft.com/office/powerpoint/2010/main" val="3922493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For good reasons!</a:t>
            </a:r>
            <a:endParaRPr lang="en-US" dirty="0"/>
          </a:p>
        </p:txBody>
      </p:sp>
      <p:sp>
        <p:nvSpPr>
          <p:cNvPr id="3" name="Content Placeholder 2"/>
          <p:cNvSpPr>
            <a:spLocks noGrp="1"/>
          </p:cNvSpPr>
          <p:nvPr>
            <p:ph idx="1"/>
          </p:nvPr>
        </p:nvSpPr>
        <p:spPr/>
        <p:txBody>
          <a:bodyPr/>
          <a:lstStyle/>
          <a:p>
            <a:r>
              <a:rPr lang="en-US" sz="2400" dirty="0" smtClean="0"/>
              <a:t>Truly interdisciplinary science</a:t>
            </a:r>
          </a:p>
          <a:p>
            <a:r>
              <a:rPr lang="en-US" sz="2400" dirty="0" smtClean="0"/>
              <a:t>Break down the “academic silos”. That’s not how the real world works!</a:t>
            </a:r>
          </a:p>
          <a:p>
            <a:r>
              <a:rPr lang="en-US" sz="2400" dirty="0" smtClean="0"/>
              <a:t>Evidence based Interventions – application of do no harm!</a:t>
            </a:r>
          </a:p>
          <a:p>
            <a:r>
              <a:rPr lang="en-US" sz="2400" dirty="0"/>
              <a:t>Data informed </a:t>
            </a:r>
            <a:r>
              <a:rPr lang="en-US" sz="2400" dirty="0" smtClean="0"/>
              <a:t>decisions – no excuse for policies and business decisions being made on “gut” feelings or anecdotal data. </a:t>
            </a:r>
          </a:p>
          <a:p>
            <a:endParaRPr lang="en-US" dirty="0"/>
          </a:p>
        </p:txBody>
      </p:sp>
    </p:spTree>
    <p:extLst>
      <p:ext uri="{BB962C8B-B14F-4D97-AF65-F5344CB8AC3E}">
        <p14:creationId xmlns:p14="http://schemas.microsoft.com/office/powerpoint/2010/main" val="2469836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55385"/>
            <a:ext cx="8610600" cy="1293028"/>
          </a:xfrm>
        </p:spPr>
        <p:txBody>
          <a:bodyPr/>
          <a:lstStyle/>
          <a:p>
            <a:r>
              <a:rPr lang="en-US" dirty="0" smtClean="0">
                <a:solidFill>
                  <a:schemeClr val="accent5"/>
                </a:solidFill>
              </a:rPr>
              <a:t>Chico State Data Science</a:t>
            </a:r>
            <a:endParaRPr lang="en-US" dirty="0">
              <a:solidFill>
                <a:schemeClr val="accent5"/>
              </a:solidFill>
            </a:endParaRPr>
          </a:p>
        </p:txBody>
      </p:sp>
      <p:sp>
        <p:nvSpPr>
          <p:cNvPr id="3" name="Content Placeholder 2"/>
          <p:cNvSpPr>
            <a:spLocks noGrp="1"/>
          </p:cNvSpPr>
          <p:nvPr>
            <p:ph idx="1"/>
          </p:nvPr>
        </p:nvSpPr>
        <p:spPr>
          <a:xfrm>
            <a:off x="920726" y="1748413"/>
            <a:ext cx="10583886" cy="4803111"/>
          </a:xfrm>
        </p:spPr>
        <p:txBody>
          <a:bodyPr>
            <a:normAutofit/>
          </a:bodyPr>
          <a:lstStyle/>
          <a:p>
            <a:r>
              <a:rPr lang="en-US" dirty="0" smtClean="0"/>
              <a:t>4 year BS degree similar to the Statistics Option</a:t>
            </a:r>
          </a:p>
          <a:p>
            <a:pPr lvl="1"/>
            <a:r>
              <a:rPr lang="en-US" dirty="0" smtClean="0"/>
              <a:t>Modernizing the Statistics courses to include more computing. (Requiring R)</a:t>
            </a:r>
          </a:p>
          <a:p>
            <a:pPr lvl="1"/>
            <a:r>
              <a:rPr lang="en-US" dirty="0" smtClean="0"/>
              <a:t>American Statistical Association’s Revised Guidelines for Undergraduate Education in Statistics (2014)</a:t>
            </a:r>
          </a:p>
          <a:p>
            <a:r>
              <a:rPr lang="en-US" dirty="0" smtClean="0"/>
              <a:t>Core courses in Statistics and Computer Science </a:t>
            </a:r>
          </a:p>
          <a:p>
            <a:r>
              <a:rPr lang="en-US" dirty="0" smtClean="0"/>
              <a:t>Similar / same base set of topics covered as found in other programs</a:t>
            </a:r>
          </a:p>
          <a:p>
            <a:r>
              <a:rPr lang="en-US" dirty="0" smtClean="0"/>
              <a:t>“Third field” emphasis such as Bioinformatics, Computational Mathematics and Business Analytics</a:t>
            </a:r>
          </a:p>
          <a:p>
            <a:r>
              <a:rPr lang="en-US" dirty="0" smtClean="0"/>
              <a:t>Certificate program likely first.</a:t>
            </a:r>
          </a:p>
          <a:p>
            <a:pPr lvl="1"/>
            <a:r>
              <a:rPr lang="en-US" dirty="0" smtClean="0"/>
              <a:t>Currently building capacity and demand</a:t>
            </a:r>
          </a:p>
          <a:p>
            <a:r>
              <a:rPr lang="en-US" dirty="0" smtClean="0"/>
              <a:t>Different from the Applied Statistics minor option for non-majors</a:t>
            </a:r>
            <a:endParaRPr lang="en-US" dirty="0"/>
          </a:p>
        </p:txBody>
      </p:sp>
      <p:sp>
        <p:nvSpPr>
          <p:cNvPr id="4" name="Rectangle 3"/>
          <p:cNvSpPr/>
          <p:nvPr/>
        </p:nvSpPr>
        <p:spPr>
          <a:xfrm rot="20186371">
            <a:off x="-1270112" y="2455490"/>
            <a:ext cx="14840757" cy="2646878"/>
          </a:xfrm>
          <a:prstGeom prst="rect">
            <a:avLst/>
          </a:prstGeom>
          <a:noFill/>
        </p:spPr>
        <p:txBody>
          <a:bodyPr wrap="square" lIns="91440" tIns="45720" rIns="91440" bIns="45720">
            <a:spAutoFit/>
          </a:bodyPr>
          <a:lstStyle/>
          <a:p>
            <a:pPr algn="ctr"/>
            <a:r>
              <a:rPr lang="en-US" sz="16600" b="1" dirty="0" smtClean="0">
                <a:ln w="12700">
                  <a:solidFill>
                    <a:schemeClr val="accent1">
                      <a:alpha val="12000"/>
                    </a:schemeClr>
                  </a:solidFill>
                  <a:prstDash val="solid"/>
                </a:ln>
                <a:solidFill>
                  <a:schemeClr val="accent1">
                    <a:alpha val="5000"/>
                  </a:schemeClr>
                </a:solidFill>
              </a:rPr>
              <a:t>DRAFT</a:t>
            </a:r>
            <a:endParaRPr lang="en-US" sz="16600" b="1" dirty="0">
              <a:ln w="12700">
                <a:solidFill>
                  <a:schemeClr val="accent1">
                    <a:alpha val="12000"/>
                  </a:schemeClr>
                </a:solidFill>
                <a:prstDash val="solid"/>
              </a:ln>
              <a:solidFill>
                <a:schemeClr val="accent1">
                  <a:alpha val="5000"/>
                </a:schemeClr>
              </a:solidFill>
            </a:endParaRPr>
          </a:p>
        </p:txBody>
      </p:sp>
    </p:spTree>
    <p:extLst>
      <p:ext uri="{BB962C8B-B14F-4D97-AF65-F5344CB8AC3E}">
        <p14:creationId xmlns:p14="http://schemas.microsoft.com/office/powerpoint/2010/main" val="1120959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solidFill>
              </a:rPr>
              <a:t>What is big data?</a:t>
            </a:r>
            <a:endParaRPr lang="en-US" dirty="0">
              <a:solidFill>
                <a:schemeClr val="accent5"/>
              </a:solidFill>
            </a:endParaRPr>
          </a:p>
        </p:txBody>
      </p:sp>
    </p:spTree>
    <p:extLst>
      <p:ext uri="{BB962C8B-B14F-4D97-AF65-F5344CB8AC3E}">
        <p14:creationId xmlns:p14="http://schemas.microsoft.com/office/powerpoint/2010/main" val="3713985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Desirable skills for transfer students</a:t>
            </a:r>
            <a:endParaRPr lang="en-US" dirty="0">
              <a:solidFill>
                <a:schemeClr val="accent5"/>
              </a:solidFill>
            </a:endParaRPr>
          </a:p>
        </p:txBody>
      </p:sp>
      <p:sp>
        <p:nvSpPr>
          <p:cNvPr id="3" name="Content Placeholder 2"/>
          <p:cNvSpPr>
            <a:spLocks noGrp="1"/>
          </p:cNvSpPr>
          <p:nvPr>
            <p:ph idx="1"/>
          </p:nvPr>
        </p:nvSpPr>
        <p:spPr>
          <a:xfrm>
            <a:off x="776741" y="2229142"/>
            <a:ext cx="10729459" cy="4232618"/>
          </a:xfrm>
        </p:spPr>
        <p:txBody>
          <a:bodyPr>
            <a:noAutofit/>
          </a:bodyPr>
          <a:lstStyle/>
          <a:p>
            <a:r>
              <a:rPr lang="en-US" sz="2400" b="1" dirty="0" smtClean="0"/>
              <a:t>Mathematics – with computation experience</a:t>
            </a:r>
            <a:endParaRPr lang="en-US" sz="2400" b="1" dirty="0" smtClean="0"/>
          </a:p>
          <a:p>
            <a:pPr lvl="1"/>
            <a:r>
              <a:rPr lang="en-US" sz="2400" b="1" dirty="0" smtClean="0"/>
              <a:t>Logic, Calculus, Linear </a:t>
            </a:r>
            <a:r>
              <a:rPr lang="en-US" sz="2400" b="1" dirty="0" smtClean="0"/>
              <a:t>Algebra</a:t>
            </a:r>
          </a:p>
          <a:p>
            <a:r>
              <a:rPr lang="en-US" sz="2400" b="1" dirty="0" smtClean="0"/>
              <a:t>Statistics &amp; Probability </a:t>
            </a:r>
            <a:r>
              <a:rPr lang="en-US" sz="2400" b="1" dirty="0"/>
              <a:t>– with computation experience</a:t>
            </a:r>
            <a:endParaRPr lang="en-US" sz="2400" b="1" dirty="0" smtClean="0"/>
          </a:p>
          <a:p>
            <a:pPr lvl="1"/>
            <a:r>
              <a:rPr lang="en-US" sz="2400" b="1" dirty="0" smtClean="0"/>
              <a:t>Data literacy. Ability to think with and talk about data. </a:t>
            </a:r>
          </a:p>
          <a:p>
            <a:r>
              <a:rPr lang="en-US" sz="2400" dirty="0" smtClean="0"/>
              <a:t>Computer </a:t>
            </a:r>
            <a:r>
              <a:rPr lang="en-US" sz="2400" dirty="0" smtClean="0"/>
              <a:t>Science</a:t>
            </a:r>
            <a:endParaRPr lang="en-US" sz="2400" dirty="0"/>
          </a:p>
          <a:p>
            <a:pPr lvl="1"/>
            <a:r>
              <a:rPr lang="en-US" sz="2400" dirty="0" smtClean="0"/>
              <a:t>At least one programming languages: R, Python, C++, Java</a:t>
            </a:r>
          </a:p>
          <a:p>
            <a:pPr lvl="1"/>
            <a:r>
              <a:rPr lang="en-US" sz="2400" dirty="0" smtClean="0"/>
              <a:t>Ability to work at the command line</a:t>
            </a:r>
          </a:p>
          <a:p>
            <a:r>
              <a:rPr lang="en-US" sz="2400" dirty="0"/>
              <a:t>Databases</a:t>
            </a:r>
          </a:p>
          <a:p>
            <a:pPr lvl="1"/>
            <a:r>
              <a:rPr lang="en-US" sz="2400" dirty="0"/>
              <a:t>Working knowledge of MS Excel – properties of tidy data</a:t>
            </a:r>
          </a:p>
          <a:p>
            <a:pPr lvl="1"/>
            <a:r>
              <a:rPr lang="en-US" sz="2400" dirty="0"/>
              <a:t>SQL, Relational Databases, remote </a:t>
            </a:r>
            <a:r>
              <a:rPr lang="en-US" sz="2400" dirty="0" smtClean="0"/>
              <a:t>servers</a:t>
            </a:r>
            <a:endParaRPr lang="en-US" sz="2400" dirty="0"/>
          </a:p>
        </p:txBody>
      </p:sp>
    </p:spTree>
    <p:extLst>
      <p:ext uri="{BB962C8B-B14F-4D97-AF65-F5344CB8AC3E}">
        <p14:creationId xmlns:p14="http://schemas.microsoft.com/office/powerpoint/2010/main" val="1130649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514" y="699058"/>
            <a:ext cx="8610600" cy="1293028"/>
          </a:xfrm>
        </p:spPr>
        <p:txBody>
          <a:bodyPr>
            <a:normAutofit/>
          </a:bodyPr>
          <a:lstStyle/>
          <a:p>
            <a:r>
              <a:rPr lang="en-US" dirty="0" smtClean="0">
                <a:solidFill>
                  <a:schemeClr val="accent5"/>
                </a:solidFill>
              </a:rPr>
              <a:t>Mathematical Data Science </a:t>
            </a:r>
            <a:r>
              <a:rPr lang="en-US" dirty="0">
                <a:solidFill>
                  <a:schemeClr val="accent5"/>
                </a:solidFill>
              </a:rPr>
              <a:t>at the </a:t>
            </a:r>
            <a:r>
              <a:rPr lang="en-US" dirty="0" smtClean="0">
                <a:solidFill>
                  <a:schemeClr val="accent5"/>
                </a:solidFill>
              </a:rPr>
              <a:t>Community College level</a:t>
            </a:r>
            <a:endParaRPr lang="en-US" dirty="0"/>
          </a:p>
        </p:txBody>
      </p:sp>
      <p:sp>
        <p:nvSpPr>
          <p:cNvPr id="3" name="Content Placeholder 2"/>
          <p:cNvSpPr>
            <a:spLocks noGrp="1"/>
          </p:cNvSpPr>
          <p:nvPr>
            <p:ph idx="1"/>
          </p:nvPr>
        </p:nvSpPr>
        <p:spPr>
          <a:xfrm>
            <a:off x="685800" y="2194560"/>
            <a:ext cx="10820400" cy="4373880"/>
          </a:xfrm>
        </p:spPr>
        <p:txBody>
          <a:bodyPr>
            <a:normAutofit/>
          </a:bodyPr>
          <a:lstStyle/>
          <a:p>
            <a:r>
              <a:rPr lang="en-US" sz="2400" dirty="0" smtClean="0"/>
              <a:t>Getting students introduced to mathematical programming</a:t>
            </a:r>
          </a:p>
          <a:p>
            <a:pPr lvl="1"/>
            <a:r>
              <a:rPr lang="en-US" sz="2400" dirty="0" err="1" smtClean="0"/>
              <a:t>MatLab</a:t>
            </a:r>
            <a:r>
              <a:rPr lang="en-US" sz="2400" dirty="0" smtClean="0"/>
              <a:t>/</a:t>
            </a:r>
            <a:r>
              <a:rPr lang="en-US" sz="2400" dirty="0" err="1" smtClean="0"/>
              <a:t>Mathmatica</a:t>
            </a:r>
            <a:r>
              <a:rPr lang="en-US" sz="2400" dirty="0" smtClean="0"/>
              <a:t>/Maple/Sage for Calculus and Linear Algebra</a:t>
            </a:r>
          </a:p>
          <a:p>
            <a:pPr lvl="1"/>
            <a:r>
              <a:rPr lang="en-US" sz="2400" dirty="0" smtClean="0"/>
              <a:t>Increas</a:t>
            </a:r>
            <a:r>
              <a:rPr lang="en-US" sz="2400" dirty="0" smtClean="0"/>
              <a:t>e digital literacy skills and comfort levels with using computers. </a:t>
            </a:r>
            <a:endParaRPr lang="en-US" sz="2400" dirty="0"/>
          </a:p>
          <a:p>
            <a:pPr lvl="2"/>
            <a:r>
              <a:rPr lang="en-US" sz="2200" dirty="0" smtClean="0"/>
              <a:t>Anecdotal data: Apps are decreasing computer literacy. </a:t>
            </a:r>
          </a:p>
          <a:p>
            <a:pPr marL="457200" lvl="1" indent="0">
              <a:buNone/>
            </a:pPr>
            <a:endParaRPr lang="en-US" sz="2400" dirty="0" smtClean="0"/>
          </a:p>
          <a:p>
            <a:r>
              <a:rPr lang="en-US" sz="2400" dirty="0" smtClean="0"/>
              <a:t>Statistics</a:t>
            </a:r>
          </a:p>
          <a:p>
            <a:pPr lvl="1"/>
            <a:r>
              <a:rPr lang="en-US" sz="2400" dirty="0" smtClean="0"/>
              <a:t>Practice with technical writing. I.e. describe a data distribution or relationship in plain language.</a:t>
            </a:r>
          </a:p>
          <a:p>
            <a:pPr lvl="1"/>
            <a:r>
              <a:rPr lang="en-US" sz="2400" dirty="0" err="1" smtClean="0"/>
              <a:t>StatCrunch</a:t>
            </a:r>
            <a:r>
              <a:rPr lang="en-US" sz="2400" dirty="0" smtClean="0"/>
              <a:t> </a:t>
            </a:r>
            <a:r>
              <a:rPr lang="en-US" sz="2400" dirty="0"/>
              <a:t>or R for Statistics. Anything but the TI83. </a:t>
            </a:r>
            <a:endParaRPr lang="en-US" sz="2400" dirty="0" smtClean="0"/>
          </a:p>
          <a:p>
            <a:pPr lvl="1"/>
            <a:endParaRPr lang="en-US" dirty="0"/>
          </a:p>
          <a:p>
            <a:pPr lvl="1"/>
            <a:endParaRPr lang="en-US" dirty="0" smtClean="0"/>
          </a:p>
          <a:p>
            <a:endParaRPr lang="en-US" sz="2400" dirty="0" smtClean="0"/>
          </a:p>
          <a:p>
            <a:endParaRPr lang="en-US" dirty="0" smtClean="0"/>
          </a:p>
          <a:p>
            <a:endParaRPr lang="en-US" dirty="0"/>
          </a:p>
        </p:txBody>
      </p:sp>
    </p:spTree>
    <p:extLst>
      <p:ext uri="{BB962C8B-B14F-4D97-AF65-F5344CB8AC3E}">
        <p14:creationId xmlns:p14="http://schemas.microsoft.com/office/powerpoint/2010/main" val="1475960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Outreach / Reaching out</a:t>
            </a:r>
            <a:endParaRPr lang="en-US" dirty="0">
              <a:solidFill>
                <a:schemeClr val="accent5"/>
              </a:solidFill>
            </a:endParaRPr>
          </a:p>
        </p:txBody>
      </p:sp>
      <p:sp>
        <p:nvSpPr>
          <p:cNvPr id="3" name="Content Placeholder 2"/>
          <p:cNvSpPr>
            <a:spLocks noGrp="1"/>
          </p:cNvSpPr>
          <p:nvPr>
            <p:ph idx="1"/>
          </p:nvPr>
        </p:nvSpPr>
        <p:spPr/>
        <p:txBody>
          <a:bodyPr/>
          <a:lstStyle/>
          <a:p>
            <a:r>
              <a:rPr lang="en-US" sz="2600" dirty="0" smtClean="0"/>
              <a:t>Recruit interesting problems and/or data from other departments</a:t>
            </a:r>
            <a:r>
              <a:rPr lang="en-US" sz="2600" dirty="0"/>
              <a:t>. </a:t>
            </a:r>
            <a:endParaRPr lang="en-US" sz="2600" dirty="0" smtClean="0"/>
          </a:p>
          <a:p>
            <a:r>
              <a:rPr lang="en-US" sz="2600" dirty="0" smtClean="0"/>
              <a:t>Regularly </a:t>
            </a:r>
            <a:r>
              <a:rPr lang="en-US" sz="2600" dirty="0"/>
              <a:t>communicate and request the help of neighboring 4 year universities. </a:t>
            </a:r>
            <a:endParaRPr lang="en-US" sz="2600" dirty="0" smtClean="0"/>
          </a:p>
          <a:p>
            <a:pPr lvl="1"/>
            <a:r>
              <a:rPr lang="en-US" sz="2400" dirty="0" smtClean="0"/>
              <a:t>Graduate students as TA’s? </a:t>
            </a:r>
          </a:p>
          <a:p>
            <a:pPr lvl="1"/>
            <a:r>
              <a:rPr lang="en-US" sz="2400" dirty="0" smtClean="0"/>
              <a:t>PD opportunities for non-Stat instructors to learn to teach Stat. </a:t>
            </a:r>
            <a:endParaRPr lang="en-US" sz="2400" dirty="0"/>
          </a:p>
        </p:txBody>
      </p:sp>
    </p:spTree>
    <p:extLst>
      <p:ext uri="{BB962C8B-B14F-4D97-AF65-F5344CB8AC3E}">
        <p14:creationId xmlns:p14="http://schemas.microsoft.com/office/powerpoint/2010/main" val="3134960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Funding opportunities </a:t>
            </a:r>
            <a:endParaRPr lang="en-US" dirty="0">
              <a:solidFill>
                <a:schemeClr val="accent5"/>
              </a:solidFill>
            </a:endParaRPr>
          </a:p>
        </p:txBody>
      </p:sp>
      <p:sp>
        <p:nvSpPr>
          <p:cNvPr id="3" name="Content Placeholder 2"/>
          <p:cNvSpPr>
            <a:spLocks noGrp="1"/>
          </p:cNvSpPr>
          <p:nvPr>
            <p:ph idx="1"/>
          </p:nvPr>
        </p:nvSpPr>
        <p:spPr>
          <a:xfrm>
            <a:off x="457200" y="2075822"/>
            <a:ext cx="11051125" cy="4254640"/>
          </a:xfrm>
        </p:spPr>
        <p:txBody>
          <a:bodyPr>
            <a:noAutofit/>
          </a:bodyPr>
          <a:lstStyle/>
          <a:p>
            <a:r>
              <a:rPr lang="en-US" sz="2000" dirty="0"/>
              <a:t>NSF announces the Community College Innovation </a:t>
            </a:r>
            <a:r>
              <a:rPr lang="en-US" sz="2000" dirty="0" smtClean="0"/>
              <a:t>Challenge (Sep 2014)</a:t>
            </a:r>
          </a:p>
          <a:p>
            <a:pPr lvl="1"/>
            <a:r>
              <a:rPr lang="en-US" dirty="0"/>
              <a:t>C</a:t>
            </a:r>
            <a:r>
              <a:rPr lang="en-US" dirty="0" smtClean="0"/>
              <a:t>hallenging </a:t>
            </a:r>
            <a:r>
              <a:rPr lang="en-US" dirty="0"/>
              <a:t>students enrolled in community colleges to propose innovative science, technology, engineering and mathematics (STEM)-based solutions to perplexing, real-world </a:t>
            </a:r>
            <a:r>
              <a:rPr lang="en-US" dirty="0" smtClean="0"/>
              <a:t>problems (for cash and </a:t>
            </a:r>
            <a:r>
              <a:rPr lang="en-US" dirty="0"/>
              <a:t>prizes) </a:t>
            </a:r>
            <a:endParaRPr lang="en-US" dirty="0" smtClean="0"/>
          </a:p>
          <a:p>
            <a:pPr marL="457200" lvl="1" indent="0">
              <a:buNone/>
            </a:pPr>
            <a:endParaRPr lang="en-US" dirty="0"/>
          </a:p>
          <a:p>
            <a:r>
              <a:rPr lang="en-US" sz="2000" dirty="0" smtClean="0"/>
              <a:t>National </a:t>
            </a:r>
            <a:r>
              <a:rPr lang="en-US" sz="2000" dirty="0"/>
              <a:t>Science Foundation (NSF) and the National Institutes of Health (NIH)   -  Core Techniques and Technologies for Advancing Big Data Science &amp; Engineering</a:t>
            </a:r>
          </a:p>
          <a:p>
            <a:pPr lvl="1"/>
            <a:r>
              <a:rPr lang="en-US" dirty="0"/>
              <a:t>Encouraging research universities to develop interdisciplinary graduate programs  to prepare the next generation of data scientists and engineers;</a:t>
            </a:r>
          </a:p>
          <a:p>
            <a:pPr lvl="1"/>
            <a:r>
              <a:rPr lang="en-US" dirty="0"/>
              <a:t>Issuing a $2 million award for a research training group to support training for undergraduates to use graphical and visualization techniques for complex </a:t>
            </a:r>
            <a:r>
              <a:rPr lang="en-US" dirty="0" smtClean="0"/>
              <a:t>data</a:t>
            </a:r>
            <a:r>
              <a:rPr lang="en-US" dirty="0" smtClean="0"/>
              <a:t>.</a:t>
            </a:r>
          </a:p>
        </p:txBody>
      </p:sp>
    </p:spTree>
    <p:extLst>
      <p:ext uri="{BB962C8B-B14F-4D97-AF65-F5344CB8AC3E}">
        <p14:creationId xmlns:p14="http://schemas.microsoft.com/office/powerpoint/2010/main" val="2891663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Final thoughts</a:t>
            </a:r>
            <a:endParaRPr lang="en-US" dirty="0">
              <a:solidFill>
                <a:schemeClr val="accent5"/>
              </a:solidFill>
            </a:endParaRPr>
          </a:p>
        </p:txBody>
      </p:sp>
      <p:sp>
        <p:nvSpPr>
          <p:cNvPr id="3" name="Content Placeholder 2"/>
          <p:cNvSpPr>
            <a:spLocks noGrp="1"/>
          </p:cNvSpPr>
          <p:nvPr>
            <p:ph idx="1"/>
          </p:nvPr>
        </p:nvSpPr>
        <p:spPr/>
        <p:txBody>
          <a:bodyPr>
            <a:normAutofit/>
          </a:bodyPr>
          <a:lstStyle/>
          <a:p>
            <a:r>
              <a:rPr lang="en-US" sz="2400" dirty="0" smtClean="0"/>
              <a:t>Very exciting time to  be in the STEM field</a:t>
            </a:r>
          </a:p>
          <a:p>
            <a:r>
              <a:rPr lang="en-US" sz="2400" dirty="0" smtClean="0"/>
              <a:t>Computational data analysis and statistics are most interesting when applied to real problems. </a:t>
            </a:r>
          </a:p>
          <a:p>
            <a:pPr lvl="1"/>
            <a:r>
              <a:rPr lang="en-US" dirty="0" smtClean="0"/>
              <a:t>Hands on exploratory data analysis in intro statistics </a:t>
            </a:r>
            <a:r>
              <a:rPr lang="en-US" b="1" dirty="0" smtClean="0"/>
              <a:t>fundamental</a:t>
            </a:r>
            <a:r>
              <a:rPr lang="en-US" dirty="0" smtClean="0"/>
              <a:t> for data literacy</a:t>
            </a:r>
          </a:p>
          <a:p>
            <a:r>
              <a:rPr lang="en-US" sz="2400" dirty="0" smtClean="0">
                <a:sym typeface="Wingdings" panose="05000000000000000000" pitchFamily="2" charset="2"/>
              </a:rPr>
              <a:t>Add </a:t>
            </a:r>
            <a:r>
              <a:rPr lang="en-US" sz="2400" dirty="0">
                <a:sym typeface="Wingdings" panose="05000000000000000000" pitchFamily="2" charset="2"/>
              </a:rPr>
              <a:t>computational components into current math and stat classes. </a:t>
            </a:r>
            <a:endParaRPr lang="en-US" sz="2400" dirty="0" smtClean="0">
              <a:sym typeface="Wingdings" panose="05000000000000000000" pitchFamily="2" charset="2"/>
            </a:endParaRPr>
          </a:p>
          <a:p>
            <a:pPr marL="800100" lvl="2" indent="-342900"/>
            <a:r>
              <a:rPr lang="en-US" sz="2400" dirty="0"/>
              <a:t>Ability to handle Big Data requires strong foundations in critical and algorithmic </a:t>
            </a:r>
            <a:r>
              <a:rPr lang="en-US" sz="2400" dirty="0" smtClean="0"/>
              <a:t>thinking</a:t>
            </a:r>
          </a:p>
          <a:p>
            <a:pPr marL="800100" lvl="2" indent="-342900"/>
            <a:r>
              <a:rPr lang="en-US" sz="2400" dirty="0" smtClean="0"/>
              <a:t>Early and often</a:t>
            </a:r>
          </a:p>
          <a:p>
            <a:r>
              <a:rPr lang="en-US" sz="2400" dirty="0" smtClean="0"/>
              <a:t>Technical certifications are viable options for Community Colleges</a:t>
            </a:r>
          </a:p>
        </p:txBody>
      </p:sp>
    </p:spTree>
    <p:extLst>
      <p:ext uri="{BB962C8B-B14F-4D97-AF65-F5344CB8AC3E}">
        <p14:creationId xmlns:p14="http://schemas.microsoft.com/office/powerpoint/2010/main" val="4261717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Your turn!</a:t>
            </a:r>
            <a:endParaRPr lang="en-US" dirty="0">
              <a:solidFill>
                <a:schemeClr val="accent5"/>
              </a:solidFill>
            </a:endParaRPr>
          </a:p>
        </p:txBody>
      </p:sp>
      <p:sp>
        <p:nvSpPr>
          <p:cNvPr id="3" name="Content Placeholder 2"/>
          <p:cNvSpPr>
            <a:spLocks noGrp="1"/>
          </p:cNvSpPr>
          <p:nvPr>
            <p:ph idx="1"/>
          </p:nvPr>
        </p:nvSpPr>
        <p:spPr>
          <a:xfrm>
            <a:off x="1123354" y="2073731"/>
            <a:ext cx="8915400" cy="4343679"/>
          </a:xfrm>
        </p:spPr>
        <p:txBody>
          <a:bodyPr>
            <a:normAutofit/>
          </a:bodyPr>
          <a:lstStyle/>
          <a:p>
            <a:r>
              <a:rPr lang="en-US" sz="2400" dirty="0"/>
              <a:t>What can you do today to increase awareness and interest in Data Science</a:t>
            </a:r>
            <a:r>
              <a:rPr lang="en-US" sz="2400" dirty="0" smtClean="0"/>
              <a:t>?</a:t>
            </a:r>
          </a:p>
          <a:p>
            <a:pPr marL="0" indent="0">
              <a:buNone/>
            </a:pPr>
            <a:endParaRPr lang="en-US" sz="2400" dirty="0" smtClean="0"/>
          </a:p>
          <a:p>
            <a:r>
              <a:rPr lang="en-US" sz="2400" dirty="0" smtClean="0"/>
              <a:t>What is the current level of computing in mathematics? </a:t>
            </a:r>
          </a:p>
          <a:p>
            <a:pPr lvl="1"/>
            <a:r>
              <a:rPr lang="en-US" sz="2000" dirty="0" smtClean="0"/>
              <a:t>If none - What would it take for you to do some? </a:t>
            </a:r>
          </a:p>
          <a:p>
            <a:pPr lvl="1"/>
            <a:r>
              <a:rPr lang="en-US" dirty="0" smtClean="0"/>
              <a:t>This is HUGE and probably the best impact you can have. </a:t>
            </a:r>
            <a:endParaRPr lang="en-US" sz="2000" dirty="0" smtClean="0"/>
          </a:p>
          <a:p>
            <a:pPr marL="457200" lvl="1" indent="0">
              <a:buNone/>
            </a:pPr>
            <a:endParaRPr lang="en-US" sz="2000" dirty="0" smtClean="0"/>
          </a:p>
          <a:p>
            <a:r>
              <a:rPr lang="en-US" sz="2400" dirty="0" smtClean="0"/>
              <a:t>Collaborative Campus champions? </a:t>
            </a:r>
          </a:p>
          <a:p>
            <a:endParaRPr lang="en-US" sz="2400" dirty="0" smtClean="0"/>
          </a:p>
          <a:p>
            <a:r>
              <a:rPr lang="en-US" sz="2400" dirty="0" smtClean="0"/>
              <a:t>What did I miss?</a:t>
            </a:r>
            <a:endParaRPr lang="en-US" sz="2400" dirty="0"/>
          </a:p>
        </p:txBody>
      </p:sp>
    </p:spTree>
    <p:extLst>
      <p:ext uri="{BB962C8B-B14F-4D97-AF65-F5344CB8AC3E}">
        <p14:creationId xmlns:p14="http://schemas.microsoft.com/office/powerpoint/2010/main" val="453444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71741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13" y="16042"/>
            <a:ext cx="10972800" cy="6858000"/>
          </a:xfrm>
          <a:prstGeom prst="rect">
            <a:avLst/>
          </a:prstGeom>
        </p:spPr>
      </p:pic>
    </p:spTree>
    <p:extLst>
      <p:ext uri="{BB962C8B-B14F-4D97-AF65-F5344CB8AC3E}">
        <p14:creationId xmlns:p14="http://schemas.microsoft.com/office/powerpoint/2010/main" val="3607325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29" y="365692"/>
            <a:ext cx="8610600" cy="1293028"/>
          </a:xfrm>
        </p:spPr>
        <p:txBody>
          <a:bodyPr/>
          <a:lstStyle/>
          <a:p>
            <a:r>
              <a:rPr lang="en-US" dirty="0" smtClean="0">
                <a:solidFill>
                  <a:schemeClr val="accent5"/>
                </a:solidFill>
              </a:rPr>
              <a:t>What is Big Data?</a:t>
            </a:r>
            <a:endParaRPr lang="en-US" dirty="0">
              <a:solidFill>
                <a:schemeClr val="accent5"/>
              </a:solidFill>
            </a:endParaRPr>
          </a:p>
        </p:txBody>
      </p:sp>
      <p:pic>
        <p:nvPicPr>
          <p:cNvPr id="4" name="Content Placeholder 3"/>
          <p:cNvPicPr>
            <a:picLocks noGrp="1" noChangeAspect="1"/>
          </p:cNvPicPr>
          <p:nvPr>
            <p:ph idx="1"/>
          </p:nvPr>
        </p:nvPicPr>
        <p:blipFill>
          <a:blip r:embed="rId3"/>
          <a:stretch>
            <a:fillRect/>
          </a:stretch>
        </p:blipFill>
        <p:spPr>
          <a:xfrm>
            <a:off x="2133599" y="1399658"/>
            <a:ext cx="7858967" cy="4092119"/>
          </a:xfrm>
          <a:prstGeom prst="rect">
            <a:avLst/>
          </a:prstGeom>
        </p:spPr>
      </p:pic>
      <p:sp>
        <p:nvSpPr>
          <p:cNvPr id="6" name="Rectangle 5"/>
          <p:cNvSpPr/>
          <p:nvPr/>
        </p:nvSpPr>
        <p:spPr>
          <a:xfrm>
            <a:off x="401053" y="5491777"/>
            <a:ext cx="11646568" cy="1200329"/>
          </a:xfrm>
          <a:prstGeom prst="rect">
            <a:avLst/>
          </a:prstGeom>
        </p:spPr>
        <p:txBody>
          <a:bodyPr wrap="square">
            <a:spAutoFit/>
          </a:bodyPr>
          <a:lstStyle/>
          <a:p>
            <a:r>
              <a:rPr lang="en-US" sz="2400" dirty="0"/>
              <a:t>“a collection of data sets so large and complex that it becomes difficult to process using </a:t>
            </a:r>
            <a:r>
              <a:rPr lang="en-US" sz="2400" dirty="0" smtClean="0"/>
              <a:t>on-hand </a:t>
            </a:r>
            <a:r>
              <a:rPr lang="en-US" sz="2400" dirty="0"/>
              <a:t>database management tools or traditional data processing applications”</a:t>
            </a:r>
            <a:endParaRPr lang="en-US" sz="2000" dirty="0"/>
          </a:p>
        </p:txBody>
      </p:sp>
    </p:spTree>
    <p:extLst>
      <p:ext uri="{BB962C8B-B14F-4D97-AF65-F5344CB8AC3E}">
        <p14:creationId xmlns:p14="http://schemas.microsoft.com/office/powerpoint/2010/main" val="295688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480" y="437809"/>
            <a:ext cx="8610600" cy="1293028"/>
          </a:xfrm>
        </p:spPr>
        <p:txBody>
          <a:bodyPr/>
          <a:lstStyle/>
          <a:p>
            <a:r>
              <a:rPr lang="en-US" dirty="0" smtClean="0">
                <a:solidFill>
                  <a:schemeClr val="accent5"/>
                </a:solidFill>
              </a:rPr>
              <a:t>Big is relative to the time</a:t>
            </a:r>
            <a:endParaRPr lang="en-US" dirty="0">
              <a:solidFill>
                <a:schemeClr val="accent5"/>
              </a:solidFill>
            </a:endParaRPr>
          </a:p>
        </p:txBody>
      </p:sp>
      <p:sp>
        <p:nvSpPr>
          <p:cNvPr id="3" name="Content Placeholder 2"/>
          <p:cNvSpPr>
            <a:spLocks noGrp="1"/>
          </p:cNvSpPr>
          <p:nvPr>
            <p:ph idx="1"/>
          </p:nvPr>
        </p:nvSpPr>
        <p:spPr>
          <a:xfrm>
            <a:off x="182880" y="1676400"/>
            <a:ext cx="8442960" cy="4434840"/>
          </a:xfrm>
        </p:spPr>
        <p:txBody>
          <a:bodyPr>
            <a:normAutofit/>
          </a:bodyPr>
          <a:lstStyle/>
          <a:p>
            <a:r>
              <a:rPr lang="en-US" dirty="0" smtClean="0"/>
              <a:t>1800-  The US Census took 8 years to tabulate</a:t>
            </a:r>
            <a:endParaRPr lang="en-US" dirty="0"/>
          </a:p>
          <a:p>
            <a:r>
              <a:rPr lang="en-US" dirty="0" smtClean="0"/>
              <a:t>1914 -  punch card machines were cutting edge and touted as revolutionary for data processing</a:t>
            </a:r>
          </a:p>
          <a:p>
            <a:r>
              <a:rPr lang="en-US" sz="2400" dirty="0"/>
              <a:t>1944 – First warning signs of problems with data </a:t>
            </a:r>
            <a:r>
              <a:rPr lang="en-US" sz="2400" dirty="0" smtClean="0"/>
              <a:t>storage </a:t>
            </a:r>
            <a:r>
              <a:rPr lang="en-US" sz="2400" dirty="0"/>
              <a:t>and retrieval (physical libraries</a:t>
            </a:r>
            <a:r>
              <a:rPr lang="en-US" sz="2400" dirty="0" smtClean="0"/>
              <a:t>)</a:t>
            </a:r>
          </a:p>
          <a:p>
            <a:r>
              <a:rPr lang="en-US" sz="2400" dirty="0"/>
              <a:t>1980 – “Data expands to fill the space available for storage</a:t>
            </a:r>
            <a:r>
              <a:rPr lang="en-US" sz="2400" dirty="0" smtClean="0"/>
              <a:t>”</a:t>
            </a:r>
          </a:p>
          <a:p>
            <a:r>
              <a:rPr lang="en-US" sz="2400" dirty="0"/>
              <a:t>1995  - The World Wide Web </a:t>
            </a:r>
            <a:r>
              <a:rPr lang="en-US" sz="2400" dirty="0" smtClean="0"/>
              <a:t>Explodes</a:t>
            </a:r>
          </a:p>
          <a:p>
            <a:r>
              <a:rPr lang="en-US" sz="2400" dirty="0"/>
              <a:t>1999 – Businesses start looking at predictive </a:t>
            </a:r>
            <a:r>
              <a:rPr lang="en-US" sz="2400" dirty="0" smtClean="0"/>
              <a:t>analyses</a:t>
            </a:r>
          </a:p>
          <a:p>
            <a:r>
              <a:rPr lang="en-US" sz="2400" dirty="0" smtClean="0"/>
              <a:t>2014 – Google has indexed 200Tb worth of data, 		     0.04% of the total </a:t>
            </a:r>
            <a:r>
              <a:rPr lang="en-US" sz="2400" dirty="0" smtClean="0"/>
              <a:t>Internet</a:t>
            </a:r>
            <a:endParaRPr lang="en-US" sz="2400" dirty="0"/>
          </a:p>
          <a:p>
            <a:endParaRPr lang="en-US" sz="2400" dirty="0"/>
          </a:p>
          <a:p>
            <a:endParaRPr lang="en-US" sz="2400" dirty="0"/>
          </a:p>
          <a:p>
            <a:endParaRPr lang="en-US" sz="2400" dirty="0"/>
          </a:p>
          <a:p>
            <a:endParaRPr lang="en-US" dirty="0" smtClean="0"/>
          </a:p>
          <a:p>
            <a:endParaRPr lang="en-US" dirty="0"/>
          </a:p>
        </p:txBody>
      </p:sp>
      <p:pic>
        <p:nvPicPr>
          <p:cNvPr id="4" name="Picture 9" descr="data-graph.gif"/>
          <p:cNvPicPr>
            <a:picLocks noChangeAspect="1"/>
          </p:cNvPicPr>
          <p:nvPr/>
        </p:nvPicPr>
        <p:blipFill rotWithShape="1">
          <a:blip r:embed="rId3"/>
          <a:srcRect t="11652" b="17003"/>
          <a:stretch/>
        </p:blipFill>
        <p:spPr bwMode="auto">
          <a:xfrm>
            <a:off x="8487708" y="3078302"/>
            <a:ext cx="3704292" cy="2667356"/>
          </a:xfrm>
          <a:prstGeom prst="rect">
            <a:avLst/>
          </a:prstGeom>
          <a:noFill/>
          <a:ln w="9525">
            <a:noFill/>
            <a:miter lim="800000"/>
            <a:headEnd/>
            <a:tailEnd/>
          </a:ln>
          <a:effectLst>
            <a:outerShdw blurRad="25400" dir="17880000">
              <a:srgbClr val="000000">
                <a:alpha val="46000"/>
              </a:srgbClr>
            </a:outerShdw>
          </a:effectLst>
        </p:spPr>
      </p:pic>
    </p:spTree>
    <p:extLst>
      <p:ext uri="{BB962C8B-B14F-4D97-AF65-F5344CB8AC3E}">
        <p14:creationId xmlns:p14="http://schemas.microsoft.com/office/powerpoint/2010/main" val="219739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accent5"/>
                </a:solidFill>
              </a:rPr>
              <a:t>Collecting data at the speed of the internet</a:t>
            </a:r>
          </a:p>
        </p:txBody>
      </p:sp>
      <p:sp>
        <p:nvSpPr>
          <p:cNvPr id="6" name="Content Placeholder 5"/>
          <p:cNvSpPr>
            <a:spLocks noGrp="1"/>
          </p:cNvSpPr>
          <p:nvPr>
            <p:ph idx="1"/>
          </p:nvPr>
        </p:nvSpPr>
        <p:spPr/>
        <p:txBody>
          <a:bodyPr/>
          <a:lstStyle/>
          <a:p>
            <a:pPr marL="0" indent="0">
              <a:buNone/>
            </a:pPr>
            <a:endParaRPr lang="en-US" dirty="0" smtClean="0"/>
          </a:p>
          <a:p>
            <a:pPr marL="0" indent="0">
              <a:buNone/>
            </a:pPr>
            <a:r>
              <a:rPr lang="en-US" dirty="0" smtClean="0"/>
              <a:t>Real time: </a:t>
            </a:r>
            <a:r>
              <a:rPr lang="en-US" sz="2400" dirty="0" smtClean="0">
                <a:hlinkClick r:id="rId3"/>
              </a:rPr>
              <a:t>http</a:t>
            </a:r>
            <a:r>
              <a:rPr lang="en-US" sz="2400" dirty="0">
                <a:hlinkClick r:id="rId3"/>
              </a:rPr>
              <a:t>://pennystocks.la/internet-in-real-time</a:t>
            </a:r>
            <a:r>
              <a:rPr lang="en-US" sz="2400" dirty="0" smtClean="0">
                <a:hlinkClick r:id="rId3"/>
              </a:rPr>
              <a:t>/</a:t>
            </a:r>
            <a:endParaRPr lang="en-US" sz="2400" dirty="0" smtClean="0"/>
          </a:p>
          <a:p>
            <a:pPr marL="0" indent="0">
              <a:buNone/>
            </a:pPr>
            <a:endParaRPr lang="en-US" sz="2400" dirty="0"/>
          </a:p>
          <a:p>
            <a:pPr marL="0" indent="0">
              <a:buNone/>
            </a:pPr>
            <a:r>
              <a:rPr lang="en-US" sz="2400" dirty="0" smtClean="0"/>
              <a:t>Static: </a:t>
            </a:r>
            <a:r>
              <a:rPr lang="en-US" sz="2400" dirty="0" smtClean="0">
                <a:hlinkClick r:id="rId4" action="ppaction://hlinksldjump"/>
              </a:rPr>
              <a:t>A 30 second snapshot</a:t>
            </a: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The amount of data we create is directly proportional the amount we can store, and storage is cheap. </a:t>
            </a:r>
            <a:r>
              <a:rPr lang="en-US" sz="2400" dirty="0"/>
              <a:t>1Tb external HD is ~$50</a:t>
            </a:r>
          </a:p>
        </p:txBody>
      </p:sp>
    </p:spTree>
    <p:extLst>
      <p:ext uri="{BB962C8B-B14F-4D97-AF65-F5344CB8AC3E}">
        <p14:creationId xmlns:p14="http://schemas.microsoft.com/office/powerpoint/2010/main" val="1105247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011" y="73547"/>
            <a:ext cx="8610600" cy="1293028"/>
          </a:xfrm>
        </p:spPr>
        <p:txBody>
          <a:bodyPr/>
          <a:lstStyle/>
          <a:p>
            <a:r>
              <a:rPr lang="en-US" dirty="0" smtClean="0">
                <a:solidFill>
                  <a:schemeClr val="accent5"/>
                </a:solidFill>
              </a:rPr>
              <a:t>Who uses Big Data?</a:t>
            </a:r>
            <a:endParaRPr lang="en-US" dirty="0"/>
          </a:p>
        </p:txBody>
      </p:sp>
      <p:sp>
        <p:nvSpPr>
          <p:cNvPr id="3" name="Content Placeholder 2"/>
          <p:cNvSpPr>
            <a:spLocks noGrp="1"/>
          </p:cNvSpPr>
          <p:nvPr>
            <p:ph idx="1"/>
          </p:nvPr>
        </p:nvSpPr>
        <p:spPr>
          <a:xfrm>
            <a:off x="368968" y="1366575"/>
            <a:ext cx="11662611" cy="5235191"/>
          </a:xfrm>
        </p:spPr>
        <p:txBody>
          <a:bodyPr>
            <a:noAutofit/>
          </a:bodyPr>
          <a:lstStyle/>
          <a:p>
            <a:r>
              <a:rPr lang="en-US" sz="2000" dirty="0">
                <a:solidFill>
                  <a:schemeClr val="accent6"/>
                </a:solidFill>
              </a:rPr>
              <a:t>Healthcare</a:t>
            </a:r>
            <a:r>
              <a:rPr lang="en-US" sz="2000" dirty="0"/>
              <a:t>: Medical conditions, procedures, drugs. Health profiles (individual &amp; community), health care &amp; insurance trends. </a:t>
            </a:r>
          </a:p>
          <a:p>
            <a:r>
              <a:rPr lang="en-US" sz="2000" dirty="0">
                <a:solidFill>
                  <a:schemeClr val="accent6"/>
                </a:solidFill>
              </a:rPr>
              <a:t>Retail</a:t>
            </a:r>
            <a:r>
              <a:rPr lang="en-US" sz="2000" dirty="0"/>
              <a:t>: Combine enterprise data with relevant information (twitter, web browsing patterns, movie releases) to create predictive models to determine which games to stock this gift-giving seasons (and in what regions, for what price). </a:t>
            </a:r>
          </a:p>
          <a:p>
            <a:r>
              <a:rPr lang="en-US" sz="2000" dirty="0">
                <a:solidFill>
                  <a:schemeClr val="accent6"/>
                </a:solidFill>
              </a:rPr>
              <a:t>NASA </a:t>
            </a:r>
            <a:r>
              <a:rPr lang="en-US" sz="2000" dirty="0"/>
              <a:t>– remote sensing of atmosphere from </a:t>
            </a:r>
            <a:r>
              <a:rPr lang="en-US" sz="2000" dirty="0" smtClean="0"/>
              <a:t>satellites, analyzing universe</a:t>
            </a:r>
            <a:endParaRPr lang="en-US" sz="2000" dirty="0"/>
          </a:p>
          <a:p>
            <a:r>
              <a:rPr lang="en-US" sz="2000" dirty="0">
                <a:solidFill>
                  <a:schemeClr val="accent6"/>
                </a:solidFill>
              </a:rPr>
              <a:t>Particle Physics </a:t>
            </a:r>
            <a:r>
              <a:rPr lang="en-US" sz="2000" dirty="0"/>
              <a:t>– Large Hadron Collider stored on 83,000 physical disks, 150 million sensors delivering data 40 million times per second. </a:t>
            </a:r>
          </a:p>
          <a:p>
            <a:r>
              <a:rPr lang="en-US" sz="2000" dirty="0">
                <a:solidFill>
                  <a:schemeClr val="accent6"/>
                </a:solidFill>
              </a:rPr>
              <a:t>Bioinformatics </a:t>
            </a:r>
            <a:r>
              <a:rPr lang="en-US" sz="2000" dirty="0"/>
              <a:t>– analyzing and correlating genomic and proteomic information. </a:t>
            </a:r>
          </a:p>
          <a:p>
            <a:r>
              <a:rPr lang="en-US" sz="2000" dirty="0">
                <a:solidFill>
                  <a:schemeClr val="accent6"/>
                </a:solidFill>
              </a:rPr>
              <a:t>Climate </a:t>
            </a:r>
            <a:r>
              <a:rPr lang="en-US" sz="2000" dirty="0"/>
              <a:t>- Weather forecasting, storm surge forecasting, </a:t>
            </a:r>
          </a:p>
          <a:p>
            <a:r>
              <a:rPr lang="en-US" sz="2000" dirty="0">
                <a:solidFill>
                  <a:schemeClr val="accent6"/>
                </a:solidFill>
              </a:rPr>
              <a:t>Infectious disease</a:t>
            </a:r>
            <a:r>
              <a:rPr lang="en-US" sz="2000" dirty="0">
                <a:solidFill>
                  <a:schemeClr val="accent3"/>
                </a:solidFill>
              </a:rPr>
              <a:t>  </a:t>
            </a:r>
            <a:r>
              <a:rPr lang="en-US" sz="2000" dirty="0"/>
              <a:t>- How does changes in climate impact the distribution of diseases like malaria?</a:t>
            </a:r>
          </a:p>
          <a:p>
            <a:r>
              <a:rPr lang="en-US" sz="2000" dirty="0">
                <a:solidFill>
                  <a:schemeClr val="accent6"/>
                </a:solidFill>
              </a:rPr>
              <a:t>Sustainability </a:t>
            </a:r>
            <a:r>
              <a:rPr lang="en-US" sz="2000" dirty="0"/>
              <a:t>- Reducing carbon footprint for pharmaceutical companies, increase fuel economy and reduce emissions for Ford vehicles.</a:t>
            </a:r>
          </a:p>
          <a:p>
            <a:endParaRPr lang="en-US" sz="1400" dirty="0"/>
          </a:p>
        </p:txBody>
      </p:sp>
    </p:spTree>
    <p:extLst>
      <p:ext uri="{BB962C8B-B14F-4D97-AF65-F5344CB8AC3E}">
        <p14:creationId xmlns:p14="http://schemas.microsoft.com/office/powerpoint/2010/main" val="3445264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725" y="292424"/>
            <a:ext cx="8610600" cy="1293028"/>
          </a:xfrm>
        </p:spPr>
        <p:txBody>
          <a:bodyPr/>
          <a:lstStyle/>
          <a:p>
            <a:r>
              <a:rPr lang="en-US" dirty="0" smtClean="0">
                <a:solidFill>
                  <a:schemeClr val="accent5"/>
                </a:solidFill>
              </a:rPr>
              <a:t>Other uses of Big Data</a:t>
            </a:r>
            <a:endParaRPr lang="en-US" dirty="0">
              <a:solidFill>
                <a:schemeClr val="accent5"/>
              </a:solidFill>
            </a:endParaRPr>
          </a:p>
        </p:txBody>
      </p:sp>
      <p:sp>
        <p:nvSpPr>
          <p:cNvPr id="3" name="Content Placeholder 2"/>
          <p:cNvSpPr>
            <a:spLocks noGrp="1"/>
          </p:cNvSpPr>
          <p:nvPr>
            <p:ph idx="1"/>
          </p:nvPr>
        </p:nvSpPr>
        <p:spPr>
          <a:xfrm>
            <a:off x="160421" y="1973179"/>
            <a:ext cx="11855116" cy="4652210"/>
          </a:xfrm>
        </p:spPr>
        <p:txBody>
          <a:bodyPr>
            <a:normAutofit/>
          </a:bodyPr>
          <a:lstStyle/>
          <a:p>
            <a:pPr marL="36900" indent="0">
              <a:buNone/>
            </a:pPr>
            <a:endParaRPr lang="en-US" sz="2400" dirty="0" smtClean="0">
              <a:hlinkClick r:id="rId3"/>
            </a:endParaRPr>
          </a:p>
          <a:p>
            <a:pPr marL="36900" indent="0">
              <a:buNone/>
            </a:pPr>
            <a:r>
              <a:rPr lang="en-US" sz="2400" dirty="0" smtClean="0">
                <a:hlinkClick r:id="rId3"/>
              </a:rPr>
              <a:t>The </a:t>
            </a:r>
            <a:r>
              <a:rPr lang="en-US" sz="2400" dirty="0">
                <a:hlinkClick r:id="rId3"/>
              </a:rPr>
              <a:t>Best Map Ever Made of America’s Racial Segregation</a:t>
            </a:r>
            <a:endParaRPr lang="en-US" sz="2400" dirty="0">
              <a:effectLst/>
              <a:hlinkClick r:id="rId4"/>
            </a:endParaRPr>
          </a:p>
          <a:p>
            <a:pPr marL="379800" indent="-342900"/>
            <a:r>
              <a:rPr lang="en-US" dirty="0" smtClean="0"/>
              <a:t>7Gb of visualization data</a:t>
            </a:r>
          </a:p>
          <a:p>
            <a:pPr marL="379800" indent="-342900"/>
            <a:r>
              <a:rPr lang="en-US" dirty="0" smtClean="0"/>
              <a:t>Fully interactive</a:t>
            </a:r>
          </a:p>
          <a:p>
            <a:pPr marL="379800" indent="-342900"/>
            <a:r>
              <a:rPr lang="en-US" dirty="0" smtClean="0"/>
              <a:t>Where do you store it so that it can be shared and used? </a:t>
            </a:r>
            <a:endParaRPr lang="en-US" dirty="0" smtClean="0"/>
          </a:p>
          <a:p>
            <a:pPr marL="36900" indent="0">
              <a:buNone/>
            </a:pPr>
            <a:endParaRPr lang="en-US" sz="2000" dirty="0" smtClean="0">
              <a:hlinkClick r:id="rId4"/>
            </a:endParaRPr>
          </a:p>
          <a:p>
            <a:pPr marL="36900" indent="0">
              <a:buNone/>
            </a:pPr>
            <a:r>
              <a:rPr lang="en-US" sz="2400" dirty="0" smtClean="0"/>
              <a:t>Social Analysis</a:t>
            </a:r>
            <a:endParaRPr lang="en-US" sz="2000" dirty="0" smtClean="0">
              <a:hlinkClick r:id="rId4"/>
            </a:endParaRPr>
          </a:p>
          <a:p>
            <a:pPr marL="379800" indent="-342900"/>
            <a:r>
              <a:rPr lang="en-US" sz="2000" dirty="0" smtClean="0">
                <a:hlinkClick r:id="rId4"/>
              </a:rPr>
              <a:t>Dogs of LA</a:t>
            </a:r>
            <a:endParaRPr lang="en-US" sz="2000" dirty="0" smtClean="0"/>
          </a:p>
          <a:p>
            <a:pPr marL="379800" indent="-342900"/>
            <a:r>
              <a:rPr lang="en-US" sz="2000" dirty="0" smtClean="0">
                <a:hlinkClick r:id="rId5"/>
              </a:rPr>
              <a:t>Pop vs Soda</a:t>
            </a:r>
            <a:endParaRPr lang="en-US" sz="2000" dirty="0">
              <a:hlinkClick r:id="rId4"/>
            </a:endParaRPr>
          </a:p>
          <a:p>
            <a:pPr marL="379800" indent="-342900"/>
            <a:endParaRPr lang="en-US" dirty="0" smtClean="0"/>
          </a:p>
        </p:txBody>
      </p:sp>
    </p:spTree>
    <p:extLst>
      <p:ext uri="{BB962C8B-B14F-4D97-AF65-F5344CB8AC3E}">
        <p14:creationId xmlns:p14="http://schemas.microsoft.com/office/powerpoint/2010/main" val="428940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2428</TotalTime>
  <Words>2542</Words>
  <Application>Microsoft Office PowerPoint</Application>
  <PresentationFormat>Widescreen</PresentationFormat>
  <Paragraphs>367</Paragraphs>
  <Slides>36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 Math</vt:lpstr>
      <vt:lpstr>Century Gothic</vt:lpstr>
      <vt:lpstr>Times New Roman</vt:lpstr>
      <vt:lpstr>Wingdings</vt:lpstr>
      <vt:lpstr>Vapor Trail</vt:lpstr>
      <vt:lpstr>What’s the BIG deal about BIG DATA?</vt:lpstr>
      <vt:lpstr>Outline</vt:lpstr>
      <vt:lpstr>What is big data?</vt:lpstr>
      <vt:lpstr>PowerPoint Presentation</vt:lpstr>
      <vt:lpstr>What is Big Data?</vt:lpstr>
      <vt:lpstr>Big is relative to the time</vt:lpstr>
      <vt:lpstr>Collecting data at the speed of the internet</vt:lpstr>
      <vt:lpstr>Who uses Big Data?</vt:lpstr>
      <vt:lpstr>Other uses of Big Data</vt:lpstr>
      <vt:lpstr>Analysis Process</vt:lpstr>
      <vt:lpstr>Problem of Volume –  storage and retrieval</vt:lpstr>
      <vt:lpstr>big money in managing big data “Eco systems”</vt:lpstr>
      <vt:lpstr>Some Big data buzzwords</vt:lpstr>
      <vt:lpstr>What is Data Science?</vt:lpstr>
      <vt:lpstr>PowerPoint Presentation</vt:lpstr>
      <vt:lpstr>Huge skill profile</vt:lpstr>
      <vt:lpstr>PowerPoint Presentation</vt:lpstr>
      <vt:lpstr>My data science profile</vt:lpstr>
      <vt:lpstr>teamwork</vt:lpstr>
      <vt:lpstr>To much to learn! Why bother?</vt:lpstr>
      <vt:lpstr>Potential for HUGE Payoff for a combination of Math, Stat, CS</vt:lpstr>
      <vt:lpstr>Top 5 “Best” jobs  in the past 7 years</vt:lpstr>
      <vt:lpstr>Mathematics in Data Science aka “When will I ever use this?”</vt:lpstr>
      <vt:lpstr>Mathematics in Data science –  sensemaking in High dimension</vt:lpstr>
      <vt:lpstr>Mathematics in Data science–  False Significance</vt:lpstr>
      <vt:lpstr>Bandwagon?</vt:lpstr>
      <vt:lpstr>Everyone else is doing it…</vt:lpstr>
      <vt:lpstr>For good reasons!</vt:lpstr>
      <vt:lpstr>Chico State Data Science</vt:lpstr>
      <vt:lpstr>Desirable skills for transfer students</vt:lpstr>
      <vt:lpstr>Mathematical Data Science at the Community College level</vt:lpstr>
      <vt:lpstr>Outreach / Reaching out</vt:lpstr>
      <vt:lpstr>Funding opportunities </vt:lpstr>
      <vt:lpstr>Final thoughts</vt:lpstr>
      <vt:lpstr>Your turn!</vt:lpstr>
      <vt:lpstr>PowerPoint Presentation</vt:lpstr>
    </vt:vector>
  </TitlesOfParts>
  <Company>CSU Chico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deal about BIG DATA?</dc:title>
  <dc:creator>Robin Jeffries</dc:creator>
  <cp:lastModifiedBy>Robin Donatello</cp:lastModifiedBy>
  <cp:revision>127</cp:revision>
  <cp:lastPrinted>2015-12-09T20:52:32Z</cp:lastPrinted>
  <dcterms:created xsi:type="dcterms:W3CDTF">2015-02-25T18:44:55Z</dcterms:created>
  <dcterms:modified xsi:type="dcterms:W3CDTF">2015-12-12T16:24:05Z</dcterms:modified>
</cp:coreProperties>
</file>