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1.xml" ContentType="application/vnd.openxmlformats-officedocument.presentationml.notesSlide+xml"/>
  <Override PartName="/ppt/embeddings/oleObject12.bin" ContentType="application/vnd.openxmlformats-officedocument.oleObject"/>
  <Override PartName="/ppt/notesSlides/notesSlide12.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13.xml" ContentType="application/vnd.openxmlformats-officedocument.presentationml.notesSlide+xml"/>
  <Override PartName="/ppt/embeddings/oleObject15.bin" ContentType="application/vnd.openxmlformats-officedocument.oleObject"/>
  <Override PartName="/ppt/notesSlides/notesSlide14.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5.xml" ContentType="application/vnd.openxmlformats-officedocument.presentationml.notesSlide+xml"/>
  <Override PartName="/ppt/embeddings/oleObject18.bin" ContentType="application/vnd.openxmlformats-officedocument.oleObject"/>
  <Override PartName="/ppt/notesSlides/notesSlide16.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17.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18.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19.xml" ContentType="application/vnd.openxmlformats-officedocument.presentationml.notesSlide+xml"/>
  <Override PartName="/ppt/embeddings/oleObject25.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8" r:id="rId4"/>
  </p:sldMasterIdLst>
  <p:notesMasterIdLst>
    <p:notesMasterId r:id="rId62"/>
  </p:notesMasterIdLst>
  <p:handoutMasterIdLst>
    <p:handoutMasterId r:id="rId63"/>
  </p:handoutMasterIdLst>
  <p:sldIdLst>
    <p:sldId id="256" r:id="rId5"/>
    <p:sldId id="300" r:id="rId6"/>
    <p:sldId id="257" r:id="rId7"/>
    <p:sldId id="258" r:id="rId8"/>
    <p:sldId id="259" r:id="rId9"/>
    <p:sldId id="260" r:id="rId10"/>
    <p:sldId id="261" r:id="rId11"/>
    <p:sldId id="262" r:id="rId12"/>
    <p:sldId id="276" r:id="rId13"/>
    <p:sldId id="263" r:id="rId14"/>
    <p:sldId id="264" r:id="rId15"/>
    <p:sldId id="269" r:id="rId16"/>
    <p:sldId id="265" r:id="rId17"/>
    <p:sldId id="266" r:id="rId18"/>
    <p:sldId id="267" r:id="rId19"/>
    <p:sldId id="268" r:id="rId20"/>
    <p:sldId id="270" r:id="rId21"/>
    <p:sldId id="271" r:id="rId22"/>
    <p:sldId id="272" r:id="rId23"/>
    <p:sldId id="295" r:id="rId24"/>
    <p:sldId id="296" r:id="rId25"/>
    <p:sldId id="297" r:id="rId26"/>
    <p:sldId id="298" r:id="rId27"/>
    <p:sldId id="299" r:id="rId28"/>
    <p:sldId id="301" r:id="rId29"/>
    <p:sldId id="302" r:id="rId30"/>
    <p:sldId id="303" r:id="rId31"/>
    <p:sldId id="304" r:id="rId32"/>
    <p:sldId id="305" r:id="rId33"/>
    <p:sldId id="307" r:id="rId34"/>
    <p:sldId id="308" r:id="rId35"/>
    <p:sldId id="309" r:id="rId36"/>
    <p:sldId id="310" r:id="rId37"/>
    <p:sldId id="311" r:id="rId38"/>
    <p:sldId id="273" r:id="rId39"/>
    <p:sldId id="274" r:id="rId40"/>
    <p:sldId id="275" r:id="rId41"/>
    <p:sldId id="277" r:id="rId42"/>
    <p:sldId id="284" r:id="rId43"/>
    <p:sldId id="280" r:id="rId44"/>
    <p:sldId id="282" r:id="rId45"/>
    <p:sldId id="279" r:id="rId46"/>
    <p:sldId id="281" r:id="rId47"/>
    <p:sldId id="306" r:id="rId48"/>
    <p:sldId id="283" r:id="rId49"/>
    <p:sldId id="285" r:id="rId50"/>
    <p:sldId id="286" r:id="rId51"/>
    <p:sldId id="287" r:id="rId52"/>
    <p:sldId id="288" r:id="rId53"/>
    <p:sldId id="289" r:id="rId54"/>
    <p:sldId id="290" r:id="rId55"/>
    <p:sldId id="291" r:id="rId56"/>
    <p:sldId id="292" r:id="rId57"/>
    <p:sldId id="293" r:id="rId58"/>
    <p:sldId id="294" r:id="rId59"/>
    <p:sldId id="312" r:id="rId60"/>
    <p:sldId id="313"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12" d="100"/>
          <a:sy n="112" d="100"/>
        </p:scale>
        <p:origin x="-1592" y="-11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3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image" Target="../media/image35.png"/><Relationship Id="rId2" Type="http://schemas.openxmlformats.org/officeDocument/2006/relationships/image" Target="../media/image3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image" Target="../media/image47.emf"/><Relationship Id="rId2" Type="http://schemas.openxmlformats.org/officeDocument/2006/relationships/image" Target="../media/image4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image" Target="../media/image72.png"/><Relationship Id="rId2" Type="http://schemas.openxmlformats.org/officeDocument/2006/relationships/image" Target="../media/image73.png"/></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image" Target="../media/image77.png"/><Relationship Id="rId2" Type="http://schemas.openxmlformats.org/officeDocument/2006/relationships/image" Target="../media/image78.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4.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6.png"/><Relationship Id="rId1" Type="http://schemas.openxmlformats.org/officeDocument/2006/relationships/image" Target="../media/image24.png"/><Relationship Id="rId2"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F2BD3E-0B61-3B42-B502-E0B93F306F64}" type="datetimeFigureOut">
              <a:rPr lang="en-US" smtClean="0"/>
              <a:t>12/10/15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6D1F78-D59E-E248-96BC-4F33FAAF3DC6}" type="slidenum">
              <a:rPr lang="en-US" smtClean="0"/>
              <a:t>‹#›</a:t>
            </a:fld>
            <a:endParaRPr lang="en-US"/>
          </a:p>
        </p:txBody>
      </p:sp>
    </p:spTree>
    <p:extLst>
      <p:ext uri="{BB962C8B-B14F-4D97-AF65-F5344CB8AC3E}">
        <p14:creationId xmlns:p14="http://schemas.microsoft.com/office/powerpoint/2010/main" val="2525580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39B67-B3AB-C64D-ACA0-122E97CBDD3F}" type="datetimeFigureOut">
              <a:rPr lang="en-US" smtClean="0"/>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73FD0-9F7C-F749-8544-FF89B3A9B0D0}" type="slidenum">
              <a:rPr lang="en-US" smtClean="0"/>
              <a:t>‹#›</a:t>
            </a:fld>
            <a:endParaRPr lang="en-US"/>
          </a:p>
        </p:txBody>
      </p:sp>
    </p:spTree>
    <p:extLst>
      <p:ext uri="{BB962C8B-B14F-4D97-AF65-F5344CB8AC3E}">
        <p14:creationId xmlns:p14="http://schemas.microsoft.com/office/powerpoint/2010/main" val="4060170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Physics Teacher is a journal</a:t>
            </a:r>
            <a:r>
              <a:rPr lang="en-US" sz="1600" baseline="0" dirty="0" smtClean="0"/>
              <a:t> published by the American Association of Physics Teachers (AAPT), largely devoted to novel solutions of elementary problems in physics. In this talk, I will give a series of solutions to problems, each involving a creative symmetry transformation. This will lead us to the problem at hand with two current carrying wires and Sandy’s creative solution.</a:t>
            </a:r>
            <a:endParaRPr lang="en-US" sz="1600" dirty="0"/>
          </a:p>
        </p:txBody>
      </p:sp>
      <p:sp>
        <p:nvSpPr>
          <p:cNvPr id="4" name="Slide Number Placeholder 3"/>
          <p:cNvSpPr>
            <a:spLocks noGrp="1"/>
          </p:cNvSpPr>
          <p:nvPr>
            <p:ph type="sldNum" sz="quarter" idx="10"/>
          </p:nvPr>
        </p:nvSpPr>
        <p:spPr/>
        <p:txBody>
          <a:bodyPr/>
          <a:lstStyle/>
          <a:p>
            <a:fld id="{3CA73FD0-9F7C-F749-8544-FF89B3A9B0D0}" type="slidenum">
              <a:rPr lang="en-US" smtClean="0"/>
              <a:t>1</a:t>
            </a:fld>
            <a:endParaRPr lang="en-US"/>
          </a:p>
        </p:txBody>
      </p:sp>
    </p:spTree>
    <p:extLst>
      <p:ext uri="{BB962C8B-B14F-4D97-AF65-F5344CB8AC3E}">
        <p14:creationId xmlns:p14="http://schemas.microsoft.com/office/powerpoint/2010/main" val="386966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divided by the leading coefficient,</a:t>
            </a:r>
            <a:r>
              <a:rPr lang="en-US" baseline="0" dirty="0" smtClean="0"/>
              <a:t> again without changing the roots, although it applies a magnification to the graph, plus a reflection with respect to the x-axis if the leading coefficient is negative. Notice how a simple translation eliminates the quadratic term from the cubic equation. This is creative Mathematics!</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10</a:t>
            </a:fld>
            <a:endParaRPr lang="en-US"/>
          </a:p>
        </p:txBody>
      </p:sp>
    </p:spTree>
    <p:extLst>
      <p:ext uri="{BB962C8B-B14F-4D97-AF65-F5344CB8AC3E}">
        <p14:creationId xmlns:p14="http://schemas.microsoft.com/office/powerpoint/2010/main" val="325413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how this translation</a:t>
            </a:r>
            <a:r>
              <a:rPr lang="en-US" baseline="0" dirty="0" smtClean="0"/>
              <a:t> helps at all in solving the equation. This was really quite a creative effort by </a:t>
            </a:r>
            <a:r>
              <a:rPr lang="en-US" baseline="0" dirty="0" err="1" smtClean="0"/>
              <a:t>Cardano</a:t>
            </a:r>
            <a:r>
              <a:rPr lang="en-US" baseline="0" dirty="0" smtClean="0"/>
              <a:t>, and I am trying to emphasize creativity as a theme all through this talk. When I teach Calculus, I usually give out this exercise as an in-class activity to my students. Mostly, they have trouble with the algebra.  But now, what can we do with this new equation, lacking a quadratic term?</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11</a:t>
            </a:fld>
            <a:endParaRPr lang="en-US"/>
          </a:p>
        </p:txBody>
      </p:sp>
    </p:spTree>
    <p:extLst>
      <p:ext uri="{BB962C8B-B14F-4D97-AF65-F5344CB8AC3E}">
        <p14:creationId xmlns:p14="http://schemas.microsoft.com/office/powerpoint/2010/main" val="54268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give the results for the coefficients</a:t>
            </a:r>
            <a:r>
              <a:rPr lang="en-US" baseline="0" dirty="0" smtClean="0"/>
              <a:t> p and q. </a:t>
            </a:r>
            <a:r>
              <a:rPr lang="en-US" dirty="0" smtClean="0"/>
              <a:t>Good algebra</a:t>
            </a:r>
            <a:r>
              <a:rPr lang="en-US" baseline="0" dirty="0" smtClean="0"/>
              <a:t> exercise for students to get these values for p and q. As I mentioned, even calculus and physics students have a lot of trouble with this kind of algebra. But keep in mind that our viewpoint here is one of symmetry transformations.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12</a:t>
            </a:fld>
            <a:endParaRPr lang="en-US"/>
          </a:p>
        </p:txBody>
      </p:sp>
    </p:spTree>
    <p:extLst>
      <p:ext uri="{BB962C8B-B14F-4D97-AF65-F5344CB8AC3E}">
        <p14:creationId xmlns:p14="http://schemas.microsoft.com/office/powerpoint/2010/main" val="3432234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change of variables into u and v is another really creative step! At first, it just looks like it will mess everything up! Note that we leave the right side in terms of x’, because we are about to find solutions for x’!</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13</a:t>
            </a:fld>
            <a:endParaRPr lang="en-US"/>
          </a:p>
        </p:txBody>
      </p:sp>
    </p:spTree>
    <p:extLst>
      <p:ext uri="{BB962C8B-B14F-4D97-AF65-F5344CB8AC3E}">
        <p14:creationId xmlns:p14="http://schemas.microsoft.com/office/powerpoint/2010/main" val="43030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substituted x’ = u + v back into the left side. Try to get someone to give the explanation:</a:t>
            </a:r>
            <a:r>
              <a:rPr lang="en-US" baseline="0" dirty="0" smtClean="0"/>
              <a:t> Since x’ is arbitrary, corresponding coefficients on each side of the equation must be equal. For example, put x’ = 0 in the equation.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14</a:t>
            </a:fld>
            <a:endParaRPr lang="en-US"/>
          </a:p>
        </p:txBody>
      </p:sp>
    </p:spTree>
    <p:extLst>
      <p:ext uri="{BB962C8B-B14F-4D97-AF65-F5344CB8AC3E}">
        <p14:creationId xmlns:p14="http://schemas.microsoft.com/office/powerpoint/2010/main" val="9830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feel that this is very clever,</a:t>
            </a:r>
            <a:r>
              <a:rPr lang="en-US" baseline="0" dirty="0" smtClean="0"/>
              <a:t> to eliminate v and get a solution for u! But it even gets better! Here, I have skipped a number of algebraic steps.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15</a:t>
            </a:fld>
            <a:endParaRPr lang="en-US"/>
          </a:p>
        </p:txBody>
      </p:sp>
    </p:spTree>
    <p:extLst>
      <p:ext uri="{BB962C8B-B14F-4D97-AF65-F5344CB8AC3E}">
        <p14:creationId xmlns:p14="http://schemas.microsoft.com/office/powerpoint/2010/main" val="135729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example</a:t>
            </a:r>
            <a:r>
              <a:rPr lang="en-US" baseline="0" dirty="0" smtClean="0"/>
              <a:t> of a symmetry argument, noting the symmetric placement of variables in the top equation to conclude that the solutions for u and v must be the same. </a:t>
            </a:r>
            <a:r>
              <a:rPr lang="en-US" baseline="0" dirty="0" err="1" smtClean="0"/>
              <a:t>Cardano</a:t>
            </a:r>
            <a:r>
              <a:rPr lang="en-US" baseline="0" dirty="0" smtClean="0"/>
              <a:t> was a smart guy.</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16</a:t>
            </a:fld>
            <a:endParaRPr lang="en-US"/>
          </a:p>
        </p:txBody>
      </p:sp>
    </p:spTree>
    <p:extLst>
      <p:ext uri="{BB962C8B-B14F-4D97-AF65-F5344CB8AC3E}">
        <p14:creationId xmlns:p14="http://schemas.microsoft.com/office/powerpoint/2010/main" val="261921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using one sign</a:t>
            </a:r>
            <a:r>
              <a:rPr lang="en-US" baseline="0" dirty="0" smtClean="0"/>
              <a:t> for u and the other sign for v, we are using the symmetry of the solutions and we satisfy one of the constraints on u and v.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17</a:t>
            </a:fld>
            <a:endParaRPr lang="en-US"/>
          </a:p>
        </p:txBody>
      </p:sp>
    </p:spTree>
    <p:extLst>
      <p:ext uri="{BB962C8B-B14F-4D97-AF65-F5344CB8AC3E}">
        <p14:creationId xmlns:p14="http://schemas.microsoft.com/office/powerpoint/2010/main" val="25753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solution of a general cubic by radicals. Get the other two solutions by long division and quadratic formula. Recall that p and q are known combinations of the original coefficients A, B, and C.</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18</a:t>
            </a:fld>
            <a:endParaRPr lang="en-US"/>
          </a:p>
        </p:txBody>
      </p:sp>
    </p:spTree>
    <p:extLst>
      <p:ext uri="{BB962C8B-B14F-4D97-AF65-F5344CB8AC3E}">
        <p14:creationId xmlns:p14="http://schemas.microsoft.com/office/powerpoint/2010/main" val="279482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Obtaining exact solutions to </a:t>
            </a:r>
            <a:r>
              <a:rPr lang="en-US" dirty="0" err="1" smtClean="0"/>
              <a:t>cubics</a:t>
            </a:r>
            <a:r>
              <a:rPr lang="en-US" dirty="0" smtClean="0"/>
              <a:t> by radicals</a:t>
            </a:r>
            <a:r>
              <a:rPr lang="en-US" baseline="0" dirty="0" smtClean="0"/>
              <a:t> seems to have gone out of fashion. This is unfortunate, since these solutions involve creative steps and use of symmetry arguments. For most of my formal education, I thought </a:t>
            </a:r>
            <a:r>
              <a:rPr lang="en-US" baseline="0" dirty="0" err="1" smtClean="0"/>
              <a:t>cubics</a:t>
            </a:r>
            <a:r>
              <a:rPr lang="en-US" baseline="0" dirty="0" smtClean="0"/>
              <a:t> could only be solved approximately, and in Physics of course, we always did so. There is much that students can learn by studying these methods. Not so much memorizing any particular technique, but rather, learning how to think about mathematical and physical problems. That’s why I have used this as a classroom exercise in calculus classes.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19</a:t>
            </a:fld>
            <a:endParaRPr lang="en-US"/>
          </a:p>
        </p:txBody>
      </p:sp>
    </p:spTree>
    <p:extLst>
      <p:ext uri="{BB962C8B-B14F-4D97-AF65-F5344CB8AC3E}">
        <p14:creationId xmlns:p14="http://schemas.microsoft.com/office/powerpoint/2010/main" val="278375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Sandy helped</a:t>
            </a:r>
            <a:r>
              <a:rPr lang="en-US" baseline="0" dirty="0" smtClean="0"/>
              <a:t> me set up a Physics Table for a Science Olympiad Event hosted by SJCC last semester, Spring 2015. Describe some of the stuff on the table.</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a:t>
            </a:fld>
            <a:endParaRPr lang="en-US"/>
          </a:p>
        </p:txBody>
      </p:sp>
    </p:spTree>
    <p:extLst>
      <p:ext uri="{BB962C8B-B14F-4D97-AF65-F5344CB8AC3E}">
        <p14:creationId xmlns:p14="http://schemas.microsoft.com/office/powerpoint/2010/main" val="985903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talk about another</a:t>
            </a:r>
            <a:r>
              <a:rPr lang="en-US" baseline="0" dirty="0" smtClean="0"/>
              <a:t> class of equations, known as Diophantine equations, named after the mathematician shown here. He lived in Ancient Greece, Hellenistic Era, about the 3</a:t>
            </a:r>
            <a:r>
              <a:rPr lang="en-US" baseline="30000" dirty="0" smtClean="0"/>
              <a:t>rd</a:t>
            </a:r>
            <a:r>
              <a:rPr lang="en-US" baseline="0" dirty="0" smtClean="0"/>
              <a:t> century AD. </a:t>
            </a:r>
            <a:r>
              <a:rPr lang="en-US" baseline="0" dirty="0" err="1" smtClean="0"/>
              <a:t>Diophantus</a:t>
            </a:r>
            <a:r>
              <a:rPr lang="en-US" baseline="0" dirty="0" smtClean="0"/>
              <a:t> was the first to make progress at solving these equations. So what is a Diophantine equation?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20</a:t>
            </a:fld>
            <a:endParaRPr lang="en-US"/>
          </a:p>
        </p:txBody>
      </p:sp>
    </p:spTree>
    <p:extLst>
      <p:ext uri="{BB962C8B-B14F-4D97-AF65-F5344CB8AC3E}">
        <p14:creationId xmlns:p14="http://schemas.microsoft.com/office/powerpoint/2010/main" val="1422611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Diophantine equations, we seek integer solutions. So in this case,</a:t>
            </a:r>
            <a:r>
              <a:rPr lang="en-US" baseline="0" dirty="0" smtClean="0"/>
              <a:t> we are looking for Pythagorean Triples. The Pythagorean theorem of course pre-dates </a:t>
            </a:r>
            <a:r>
              <a:rPr lang="en-US" baseline="0" dirty="0" err="1" smtClean="0"/>
              <a:t>Diophantus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21</a:t>
            </a:fld>
            <a:endParaRPr lang="en-US"/>
          </a:p>
        </p:txBody>
      </p:sp>
    </p:spTree>
    <p:extLst>
      <p:ext uri="{BB962C8B-B14F-4D97-AF65-F5344CB8AC3E}">
        <p14:creationId xmlns:p14="http://schemas.microsoft.com/office/powerpoint/2010/main" val="78476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semester, the AMATYC sponsors</a:t>
            </a:r>
            <a:r>
              <a:rPr lang="en-US" baseline="0" dirty="0" smtClean="0"/>
              <a:t> a national Math Contest. </a:t>
            </a:r>
            <a:r>
              <a:rPr lang="en-US" dirty="0" smtClean="0"/>
              <a:t>I am the Math Contest Moderator for SJCC. I was stuck on this problem because</a:t>
            </a:r>
            <a:r>
              <a:rPr lang="en-US" baseline="0" dirty="0" smtClean="0"/>
              <a:t> I couldn’t find all possible Pythagorean triples satisfying the requirement that the area be numerically equal to the perimeter. Fortunately, I have a colleague, Gregory </a:t>
            </a:r>
            <a:r>
              <a:rPr lang="en-US" baseline="0" dirty="0" err="1" smtClean="0"/>
              <a:t>Melblom</a:t>
            </a:r>
            <a:r>
              <a:rPr lang="en-US" baseline="0" dirty="0" smtClean="0"/>
              <a:t>, who is a math adjunct instructor at EVC. Gregory has done a lot of work on Diophantine equations, including a lot of original work. So I thank Gregory for the creative solution to this problem I am about to show.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22</a:t>
            </a:fld>
            <a:endParaRPr lang="en-US"/>
          </a:p>
        </p:txBody>
      </p:sp>
    </p:spTree>
    <p:extLst>
      <p:ext uri="{BB962C8B-B14F-4D97-AF65-F5344CB8AC3E}">
        <p14:creationId xmlns:p14="http://schemas.microsoft.com/office/powerpoint/2010/main" val="415267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will use symmetry to obtain a very elegant formula!</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23</a:t>
            </a:fld>
            <a:endParaRPr lang="en-US"/>
          </a:p>
        </p:txBody>
      </p:sp>
    </p:spTree>
    <p:extLst>
      <p:ext uri="{BB962C8B-B14F-4D97-AF65-F5344CB8AC3E}">
        <p14:creationId xmlns:p14="http://schemas.microsoft.com/office/powerpoint/2010/main" val="3628762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this formula makes clever use of algebraic factorizations, because if you substitute for x, y,</a:t>
            </a:r>
            <a:r>
              <a:rPr lang="en-US" baseline="0" dirty="0" smtClean="0"/>
              <a:t> and z into the Pythagorean relation using the formula, you obtain an algebraic identity, showing that the formula is valid for arbitrary values of m and n. However, we are interested in integer solutions, so we restrict m and n to be integers. Also note that the equation is symmetric with respect to interchange of m and n. I thank Gregory for showing me this formula.</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24</a:t>
            </a:fld>
            <a:endParaRPr lang="en-US"/>
          </a:p>
        </p:txBody>
      </p:sp>
    </p:spTree>
    <p:extLst>
      <p:ext uri="{BB962C8B-B14F-4D97-AF65-F5344CB8AC3E}">
        <p14:creationId xmlns:p14="http://schemas.microsoft.com/office/powerpoint/2010/main" val="63673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a:t>
            </a:r>
            <a:r>
              <a:rPr lang="en-US" baseline="0" dirty="0" smtClean="0"/>
              <a:t> Contest Problem we wish to solve may involve non-primitive triples. I need Gregory to show me the proof that all primitive triples are generated!</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25</a:t>
            </a:fld>
            <a:endParaRPr lang="en-US"/>
          </a:p>
        </p:txBody>
      </p:sp>
    </p:spTree>
    <p:extLst>
      <p:ext uri="{BB962C8B-B14F-4D97-AF65-F5344CB8AC3E}">
        <p14:creationId xmlns:p14="http://schemas.microsoft.com/office/powerpoint/2010/main" val="1741801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modified formula, we can generate all possible Pythagorean Triples using all</a:t>
            </a:r>
            <a:r>
              <a:rPr lang="en-US" baseline="0" dirty="0" smtClean="0"/>
              <a:t> possible integers for k, m, and 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26</a:t>
            </a:fld>
            <a:endParaRPr lang="en-US"/>
          </a:p>
        </p:txBody>
      </p:sp>
    </p:spTree>
    <p:extLst>
      <p:ext uri="{BB962C8B-B14F-4D97-AF65-F5344CB8AC3E}">
        <p14:creationId xmlns:p14="http://schemas.microsoft.com/office/powerpoint/2010/main" val="314272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a right triangle with sides x, y, and hypotenuse z, for which the area is numerically equal to the perimeter. Notice how the formula for the perimeter simplifies quite a bit!</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27</a:t>
            </a:fld>
            <a:endParaRPr lang="en-US"/>
          </a:p>
        </p:txBody>
      </p:sp>
    </p:spTree>
    <p:extLst>
      <p:ext uri="{BB962C8B-B14F-4D97-AF65-F5344CB8AC3E}">
        <p14:creationId xmlns:p14="http://schemas.microsoft.com/office/powerpoint/2010/main" val="2684730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ok to cancel common factors because none of k, m, or n can be zero or negative, to have</a:t>
            </a:r>
            <a:r>
              <a:rPr lang="en-US" baseline="0" dirty="0" smtClean="0"/>
              <a:t> a real triangle. I was really surprised that there were only a few possibilities. At first, I thought there should be infinitely many.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28</a:t>
            </a:fld>
            <a:endParaRPr lang="en-US"/>
          </a:p>
        </p:txBody>
      </p:sp>
    </p:spTree>
    <p:extLst>
      <p:ext uri="{BB962C8B-B14F-4D97-AF65-F5344CB8AC3E}">
        <p14:creationId xmlns:p14="http://schemas.microsoft.com/office/powerpoint/2010/main" val="1741183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favorite</a:t>
            </a:r>
            <a:r>
              <a:rPr lang="en-US" baseline="0" dirty="0" smtClean="0"/>
              <a:t> problem on this semester’s Math Contest was #20, one variant of it shown here. The answer contains a nice surprise!</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29</a:t>
            </a:fld>
            <a:endParaRPr lang="en-US"/>
          </a:p>
        </p:txBody>
      </p:sp>
    </p:spTree>
    <p:extLst>
      <p:ext uri="{BB962C8B-B14F-4D97-AF65-F5344CB8AC3E}">
        <p14:creationId xmlns:p14="http://schemas.microsoft.com/office/powerpoint/2010/main" val="271162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give some examples of symmetry operations applied to elementary equations. Let’s start</a:t>
            </a:r>
            <a:r>
              <a:rPr lang="en-US" baseline="0" dirty="0" smtClean="0"/>
              <a:t> with one of the simplest equations, the linear equation in one variable x with the constants A and B given.</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a:t>
            </a:fld>
            <a:endParaRPr lang="en-US"/>
          </a:p>
        </p:txBody>
      </p:sp>
    </p:spTree>
    <p:extLst>
      <p:ext uri="{BB962C8B-B14F-4D97-AF65-F5344CB8AC3E}">
        <p14:creationId xmlns:p14="http://schemas.microsoft.com/office/powerpoint/2010/main" val="126296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definition of logs to convert the original</a:t>
            </a:r>
            <a:r>
              <a:rPr lang="en-US" baseline="0" dirty="0" smtClean="0"/>
              <a:t> equation into an exponential one. This is an excellent exercise for students at any level, because they can easily forget what a log is.</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30</a:t>
            </a:fld>
            <a:endParaRPr lang="en-US"/>
          </a:p>
        </p:txBody>
      </p:sp>
    </p:spTree>
    <p:extLst>
      <p:ext uri="{BB962C8B-B14F-4D97-AF65-F5344CB8AC3E}">
        <p14:creationId xmlns:p14="http://schemas.microsoft.com/office/powerpoint/2010/main" val="3070785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dividing</a:t>
            </a:r>
            <a:r>
              <a:rPr lang="en-US" baseline="0" dirty="0" smtClean="0"/>
              <a:t> through by a common factor, we convert the equation into a quadratic! Here, we see the cleverness of the author of this problem!</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31</a:t>
            </a:fld>
            <a:endParaRPr lang="en-US"/>
          </a:p>
        </p:txBody>
      </p:sp>
    </p:spTree>
    <p:extLst>
      <p:ext uri="{BB962C8B-B14F-4D97-AF65-F5344CB8AC3E}">
        <p14:creationId xmlns:p14="http://schemas.microsoft.com/office/powerpoint/2010/main" val="4042830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substitutions are another clever way to reduce equations. Happily, we do teach</a:t>
            </a:r>
            <a:r>
              <a:rPr lang="en-US" baseline="0" dirty="0" smtClean="0"/>
              <a:t> these substitutions to our students.</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32</a:t>
            </a:fld>
            <a:endParaRPr lang="en-US"/>
          </a:p>
        </p:txBody>
      </p:sp>
    </p:spTree>
    <p:extLst>
      <p:ext uri="{BB962C8B-B14F-4D97-AF65-F5344CB8AC3E}">
        <p14:creationId xmlns:p14="http://schemas.microsoft.com/office/powerpoint/2010/main" val="4214995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a:t>
            </a:r>
            <a:r>
              <a:rPr lang="en-US" baseline="0" dirty="0" smtClean="0"/>
              <a:t> of the entire segment over the larger part is equal to the ratio of the larger part over the smaller part. Note that we get the same equation as in the Math Contest Problem!</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33</a:t>
            </a:fld>
            <a:endParaRPr lang="en-US"/>
          </a:p>
        </p:txBody>
      </p:sp>
    </p:spTree>
    <p:extLst>
      <p:ext uri="{BB962C8B-B14F-4D97-AF65-F5344CB8AC3E}">
        <p14:creationId xmlns:p14="http://schemas.microsoft.com/office/powerpoint/2010/main" val="3619808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never seen the Golden Section disguised within</a:t>
            </a:r>
            <a:r>
              <a:rPr lang="en-US" baseline="0" dirty="0" smtClean="0"/>
              <a:t> a problem in this fashion before. My compliments to the author of this problem!</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34</a:t>
            </a:fld>
            <a:endParaRPr lang="en-US"/>
          </a:p>
        </p:txBody>
      </p:sp>
    </p:spTree>
    <p:extLst>
      <p:ext uri="{BB962C8B-B14F-4D97-AF65-F5344CB8AC3E}">
        <p14:creationId xmlns:p14="http://schemas.microsoft.com/office/powerpoint/2010/main" val="2537330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some Math examples to get into the spirit of our work, but let me include</a:t>
            </a:r>
            <a:r>
              <a:rPr lang="en-US" baseline="0" dirty="0" smtClean="0"/>
              <a:t> an example from Physics as well. After all, I am a Physicist.</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35</a:t>
            </a:fld>
            <a:endParaRPr lang="en-US"/>
          </a:p>
        </p:txBody>
      </p:sp>
    </p:spTree>
    <p:extLst>
      <p:ext uri="{BB962C8B-B14F-4D97-AF65-F5344CB8AC3E}">
        <p14:creationId xmlns:p14="http://schemas.microsoft.com/office/powerpoint/2010/main" val="2216432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you can</a:t>
            </a:r>
            <a:r>
              <a:rPr lang="en-US" baseline="0" dirty="0" smtClean="0"/>
              <a:t> see the orbital path. This was animated in the Wikipedia article, but I didn’t know how to animate it here in a similar fashion. The next slide shows the orbital parameters more clearly.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36</a:t>
            </a:fld>
            <a:endParaRPr lang="en-US"/>
          </a:p>
        </p:txBody>
      </p:sp>
    </p:spTree>
    <p:extLst>
      <p:ext uri="{BB962C8B-B14F-4D97-AF65-F5344CB8AC3E}">
        <p14:creationId xmlns:p14="http://schemas.microsoft.com/office/powerpoint/2010/main" val="679086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Wave your arms to simulate</a:t>
            </a:r>
            <a:r>
              <a:rPr lang="en-US" baseline="0" dirty="0" smtClean="0"/>
              <a:t> the orbital motion. The time-dependent separation is indicated by the line joining the two stars.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37</a:t>
            </a:fld>
            <a:endParaRPr lang="en-US"/>
          </a:p>
        </p:txBody>
      </p:sp>
    </p:spTree>
    <p:extLst>
      <p:ext uri="{BB962C8B-B14F-4D97-AF65-F5344CB8AC3E}">
        <p14:creationId xmlns:p14="http://schemas.microsoft.com/office/powerpoint/2010/main" val="1854560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the two original masses</a:t>
            </a:r>
            <a:r>
              <a:rPr lang="en-US" baseline="0" dirty="0" smtClean="0"/>
              <a:t> by a single fictitious mass “mu”. The time-dependent separation and gravitational force are left invariant by the transformation. </a:t>
            </a:r>
            <a:r>
              <a:rPr lang="en-US" dirty="0" smtClean="0"/>
              <a:t>The form of the reduced mass is derived</a:t>
            </a:r>
            <a:r>
              <a:rPr lang="en-US" baseline="0" dirty="0" smtClean="0"/>
              <a:t> from the equation of motion. I won’t derive it here, but just show the results of the transformation: A single “particle” of mass mu orbiting in an ellipse with a fixed force center at one focus. This is an easier problem to solve.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38</a:t>
            </a:fld>
            <a:endParaRPr lang="en-US"/>
          </a:p>
        </p:txBody>
      </p:sp>
    </p:spTree>
    <p:extLst>
      <p:ext uri="{BB962C8B-B14F-4D97-AF65-F5344CB8AC3E}">
        <p14:creationId xmlns:p14="http://schemas.microsoft.com/office/powerpoint/2010/main" val="1512319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Sandy and I addressed in our paper is from electricity and magnetism.</a:t>
            </a:r>
            <a:r>
              <a:rPr lang="en-US" baseline="0" dirty="0" smtClean="0"/>
              <a:t> </a:t>
            </a:r>
            <a:r>
              <a:rPr lang="en-US" dirty="0" smtClean="0"/>
              <a:t>When many people think of magnets</a:t>
            </a:r>
            <a:r>
              <a:rPr lang="en-US" baseline="0" dirty="0" smtClean="0"/>
              <a:t> or magnetic fields, they have a picture like this in mind, with North and South poles. The lines are a pictorial representation of the field. Field lines approach each other at South Pole, diverge from each other at North Pole. Lines cannot cross because at such a point of crossing, the field direction would be undefined, having two possibilities.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39</a:t>
            </a:fld>
            <a:endParaRPr lang="en-US"/>
          </a:p>
        </p:txBody>
      </p:sp>
    </p:spTree>
    <p:extLst>
      <p:ext uri="{BB962C8B-B14F-4D97-AF65-F5344CB8AC3E}">
        <p14:creationId xmlns:p14="http://schemas.microsoft.com/office/powerpoint/2010/main" val="314095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that x’ has been shifted by an amount B (the translation). Then the division by A is the magnification. These are of course the usual algebraic steps we teach to our students, but here the steps are viewed as transformations which leave the solution to the equation invariant. </a:t>
            </a:r>
            <a:r>
              <a:rPr lang="en-US" dirty="0" smtClean="0"/>
              <a:t>By</a:t>
            </a:r>
            <a:r>
              <a:rPr lang="en-US" baseline="0" dirty="0" smtClean="0"/>
              <a:t> applying these symmetry operations to the original equation, we arrive at an equation that announces its own solution.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a:t>
            </a:fld>
            <a:endParaRPr lang="en-US"/>
          </a:p>
        </p:txBody>
      </p:sp>
    </p:spTree>
    <p:extLst>
      <p:ext uri="{BB962C8B-B14F-4D97-AF65-F5344CB8AC3E}">
        <p14:creationId xmlns:p14="http://schemas.microsoft.com/office/powerpoint/2010/main" val="757298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not all magnetic fields have North</a:t>
            </a:r>
            <a:r>
              <a:rPr lang="en-US" baseline="0" dirty="0" smtClean="0"/>
              <a:t> and South poles. Poles are a geometric phenomenon. </a:t>
            </a:r>
            <a:r>
              <a:rPr lang="en-US" dirty="0" smtClean="0"/>
              <a:t>The field circles</a:t>
            </a:r>
            <a:r>
              <a:rPr lang="en-US" baseline="0" dirty="0" smtClean="0"/>
              <a:t> the wire in a right-handed sense. So in the picture on the right: on the left side, the field comes out, and on the right side, it goes in.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40</a:t>
            </a:fld>
            <a:endParaRPr lang="en-US"/>
          </a:p>
        </p:txBody>
      </p:sp>
    </p:spTree>
    <p:extLst>
      <p:ext uri="{BB962C8B-B14F-4D97-AF65-F5344CB8AC3E}">
        <p14:creationId xmlns:p14="http://schemas.microsoft.com/office/powerpoint/2010/main" val="4195630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proportionality</a:t>
            </a:r>
            <a:r>
              <a:rPr lang="en-US" baseline="0" dirty="0" smtClean="0"/>
              <a:t> constants need not concern us here. The symbol I represents the current, and R is the axial distance from the wire. The expression is obtainable by experiment and from the laws of electrodynamics.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41</a:t>
            </a:fld>
            <a:endParaRPr lang="en-US"/>
          </a:p>
        </p:txBody>
      </p:sp>
    </p:spTree>
    <p:extLst>
      <p:ext uri="{BB962C8B-B14F-4D97-AF65-F5344CB8AC3E}">
        <p14:creationId xmlns:p14="http://schemas.microsoft.com/office/powerpoint/2010/main" val="4084503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problem that was given to Sandy</a:t>
            </a:r>
            <a:r>
              <a:rPr lang="en-US" baseline="0" dirty="0" smtClean="0"/>
              <a:t> </a:t>
            </a:r>
            <a:r>
              <a:rPr lang="en-US" dirty="0" smtClean="0"/>
              <a:t>on one of her exams. I was not the instructor. Note that the individual</a:t>
            </a:r>
            <a:r>
              <a:rPr lang="en-US" baseline="0" dirty="0" smtClean="0"/>
              <a:t> fields of each wire are assumed to add together as vectors. </a:t>
            </a:r>
            <a:r>
              <a:rPr lang="en-US" dirty="0" smtClean="0"/>
              <a:t>Ask: Which direction must I</a:t>
            </a:r>
            <a:r>
              <a:rPr lang="en-US" baseline="-25000" dirty="0" smtClean="0"/>
              <a:t>2 </a:t>
            </a:r>
            <a:r>
              <a:rPr lang="en-US" dirty="0" smtClean="0"/>
              <a:t>have in</a:t>
            </a:r>
            <a:r>
              <a:rPr lang="en-US" baseline="0" dirty="0" smtClean="0"/>
              <a:t> order to have zero net field at P? Note: Point P is to the right of both wires. Go back to slide 35 to show right hand rule.</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42</a:t>
            </a:fld>
            <a:endParaRPr lang="en-US"/>
          </a:p>
        </p:txBody>
      </p:sp>
    </p:spTree>
    <p:extLst>
      <p:ext uri="{BB962C8B-B14F-4D97-AF65-F5344CB8AC3E}">
        <p14:creationId xmlns:p14="http://schemas.microsoft.com/office/powerpoint/2010/main" val="2927103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a:t>
            </a:r>
            <a:r>
              <a:rPr lang="en-US" baseline="0" dirty="0" smtClean="0"/>
              <a:t> 1.  We decided before that I</a:t>
            </a:r>
            <a:r>
              <a:rPr lang="en-US" baseline="-25000" dirty="0" smtClean="0"/>
              <a:t>2</a:t>
            </a:r>
            <a:r>
              <a:rPr lang="en-US" baseline="0" dirty="0" smtClean="0"/>
              <a:t> was down, but now I’m showing it as up. Why? </a:t>
            </a:r>
          </a:p>
          <a:p>
            <a:endParaRPr lang="en-US" baseline="0" dirty="0" smtClean="0"/>
          </a:p>
          <a:p>
            <a:r>
              <a:rPr lang="en-US" baseline="0" dirty="0" smtClean="0"/>
              <a:t>2. With wires in symmetric position, I claim that the two currents are now equal. Why? Note: Distances are now the same and B is proportional to I / R.</a:t>
            </a:r>
          </a:p>
          <a:p>
            <a:endParaRPr lang="en-US" baseline="0" dirty="0" smtClean="0"/>
          </a:p>
          <a:p>
            <a:r>
              <a:rPr lang="en-US" baseline="0" dirty="0" smtClean="0"/>
              <a:t>3. The distance of I</a:t>
            </a:r>
            <a:r>
              <a:rPr lang="en-US" baseline="-25000" dirty="0" smtClean="0"/>
              <a:t>2</a:t>
            </a:r>
            <a:r>
              <a:rPr lang="en-US" baseline="0" dirty="0" smtClean="0"/>
              <a:t> from point P was reduced by a factor of three from its original position. Since the transformed current is 10A, what must have been the original current?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43</a:t>
            </a:fld>
            <a:endParaRPr lang="en-US"/>
          </a:p>
        </p:txBody>
      </p:sp>
    </p:spTree>
    <p:extLst>
      <p:ext uri="{BB962C8B-B14F-4D97-AF65-F5344CB8AC3E}">
        <p14:creationId xmlns:p14="http://schemas.microsoft.com/office/powerpoint/2010/main" val="2170730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happened</a:t>
            </a:r>
            <a:r>
              <a:rPr lang="en-US" baseline="0" dirty="0" smtClean="0"/>
              <a:t> to be reading this book at the time. (Screen shot from Amazon) Sandy had the marvelously creative idea of transforming the original two-wire problem with its asymmetric geometry into the symmetric version shown in the previous slide, with the point P located halfway between the wires. But she didn’t adjust the value of the current properly, to compensate for the change in location. I started referring to this mistake as Sandy’s brilliant blunder! After I finished the book, I gave it to Sandy, so she could read about how scientists like the famous chemist Linus Pauling made elementary errors when trying to figure out the structure of DNA. So I told her she’s in good company. Nevertheless, I think she only got two points out of ten on the problem, and here we are trying to publish it!</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44</a:t>
            </a:fld>
            <a:endParaRPr lang="en-US"/>
          </a:p>
        </p:txBody>
      </p:sp>
    </p:spTree>
    <p:extLst>
      <p:ext uri="{BB962C8B-B14F-4D97-AF65-F5344CB8AC3E}">
        <p14:creationId xmlns:p14="http://schemas.microsoft.com/office/powerpoint/2010/main" val="1425295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engage the audience</a:t>
            </a:r>
            <a:r>
              <a:rPr lang="en-US" baseline="0" dirty="0" smtClean="0"/>
              <a:t> in getting the answers to these questions. Note that the transformations have reduced the original problem to one whose solution is revealed by inspection.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45</a:t>
            </a:fld>
            <a:endParaRPr lang="en-US"/>
          </a:p>
        </p:txBody>
      </p:sp>
    </p:spTree>
    <p:extLst>
      <p:ext uri="{BB962C8B-B14F-4D97-AF65-F5344CB8AC3E}">
        <p14:creationId xmlns:p14="http://schemas.microsoft.com/office/powerpoint/2010/main" val="3810880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latin typeface="Times New Roman"/>
                <a:ea typeface="ＭＳ 明朝"/>
              </a:rPr>
              <a:t>I was happy to publish this result, but Sandy wanted to see if the method could be generalized. </a:t>
            </a:r>
            <a:r>
              <a:rPr lang="en-US" sz="1200" b="0" i="0" u="none" strike="noStrike" baseline="0" dirty="0" smtClean="0">
                <a:latin typeface="+mn-lt"/>
                <a:ea typeface="+mn-ea"/>
              </a:rPr>
              <a:t>She</a:t>
            </a:r>
            <a:r>
              <a:rPr lang="en-US" dirty="0" smtClean="0"/>
              <a:t> wanted to see if our method of symmetry transformations could be extended to a more general problem. So I came</a:t>
            </a:r>
            <a:r>
              <a:rPr lang="en-US" baseline="0" dirty="0" smtClean="0"/>
              <a:t> up with the more general problem shown in this slide. </a:t>
            </a:r>
            <a:r>
              <a:rPr lang="en-US" dirty="0" smtClean="0"/>
              <a:t> Direction of </a:t>
            </a:r>
            <a:r>
              <a:rPr lang="en-US" dirty="0" err="1" smtClean="0"/>
              <a:t>Bnet</a:t>
            </a:r>
            <a:r>
              <a:rPr lang="en-US" dirty="0" smtClean="0"/>
              <a:t> five degrees below horizontal, but magnitude not given. Find I2. Note that the wires are now seen in end view.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46</a:t>
            </a:fld>
            <a:endParaRPr lang="en-US"/>
          </a:p>
        </p:txBody>
      </p:sp>
    </p:spTree>
    <p:extLst>
      <p:ext uri="{BB962C8B-B14F-4D97-AF65-F5344CB8AC3E}">
        <p14:creationId xmlns:p14="http://schemas.microsoft.com/office/powerpoint/2010/main" val="990795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the base angles,</a:t>
            </a:r>
            <a:r>
              <a:rPr lang="en-US" baseline="0" dirty="0" smtClean="0"/>
              <a:t> using whatever your favorite method is.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47</a:t>
            </a:fld>
            <a:endParaRPr lang="en-US"/>
          </a:p>
        </p:txBody>
      </p:sp>
    </p:spTree>
    <p:extLst>
      <p:ext uri="{BB962C8B-B14F-4D97-AF65-F5344CB8AC3E}">
        <p14:creationId xmlns:p14="http://schemas.microsoft.com/office/powerpoint/2010/main" val="3395347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move wire</a:t>
            </a:r>
            <a:r>
              <a:rPr lang="en-US" baseline="0" dirty="0" smtClean="0"/>
              <a:t> #1 directly towards point P, until the base of the triangle is parallel to the net field. The current in wire #1 is adjusted downwards by the proper amount in order to keep its contribution to the magnetic field at point P invariant. Remember that the field is proportional to the ratio of I/r, so I must be reduced by the same factor that r is. Since the base of the triangle has been rotated by 5 degrees, each base angle must also change by 5 degrees.</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48</a:t>
            </a:fld>
            <a:endParaRPr lang="en-US"/>
          </a:p>
        </p:txBody>
      </p:sp>
    </p:spTree>
    <p:extLst>
      <p:ext uri="{BB962C8B-B14F-4D97-AF65-F5344CB8AC3E}">
        <p14:creationId xmlns:p14="http://schemas.microsoft.com/office/powerpoint/2010/main" val="480275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Law of </a:t>
            </a:r>
            <a:r>
              <a:rPr lang="en-US" dirty="0" err="1" smtClean="0"/>
              <a:t>Sines</a:t>
            </a:r>
            <a:r>
              <a:rPr lang="en-US" dirty="0" smtClean="0"/>
              <a:t> to get the new distance</a:t>
            </a:r>
            <a:r>
              <a:rPr lang="en-US" baseline="0" dirty="0" smtClean="0"/>
              <a:t> a of I1’ from point P. This will allow us to determine a correction factor for the current.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49</a:t>
            </a:fld>
            <a:endParaRPr lang="en-US"/>
          </a:p>
        </p:txBody>
      </p:sp>
    </p:spTree>
    <p:extLst>
      <p:ext uri="{BB962C8B-B14F-4D97-AF65-F5344CB8AC3E}">
        <p14:creationId xmlns:p14="http://schemas.microsoft.com/office/powerpoint/2010/main" val="212485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believe many students would benefit from being exposed to this viewpoint on algebra, as being a series of symmetry transformations. This </a:t>
            </a:r>
            <a:r>
              <a:rPr lang="en-US" baseline="0" smtClean="0"/>
              <a:t>might help </a:t>
            </a:r>
            <a:r>
              <a:rPr lang="en-US" baseline="0" dirty="0" smtClean="0"/>
              <a:t>to avoid the common misconception that algebraic steps are arbitrary, and need to be memorized. </a:t>
            </a:r>
            <a:endParaRPr lang="en-US" dirty="0" smtClean="0"/>
          </a:p>
          <a:p>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a:t>
            </a:fld>
            <a:endParaRPr lang="en-US"/>
          </a:p>
        </p:txBody>
      </p:sp>
    </p:spTree>
    <p:extLst>
      <p:ext uri="{BB962C8B-B14F-4D97-AF65-F5344CB8AC3E}">
        <p14:creationId xmlns:p14="http://schemas.microsoft.com/office/powerpoint/2010/main" val="1083612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multiply I1 by a correction factor</a:t>
            </a:r>
            <a:r>
              <a:rPr lang="en-US" baseline="0" dirty="0" smtClean="0"/>
              <a:t> in order to keep </a:t>
            </a:r>
            <a:r>
              <a:rPr lang="en-US" baseline="0" dirty="0" err="1" smtClean="0"/>
              <a:t>Bnet</a:t>
            </a:r>
            <a:r>
              <a:rPr lang="en-US" baseline="0" dirty="0" smtClean="0"/>
              <a:t> invariant.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50</a:t>
            </a:fld>
            <a:endParaRPr lang="en-US"/>
          </a:p>
        </p:txBody>
      </p:sp>
    </p:spTree>
    <p:extLst>
      <p:ext uri="{BB962C8B-B14F-4D97-AF65-F5344CB8AC3E}">
        <p14:creationId xmlns:p14="http://schemas.microsoft.com/office/powerpoint/2010/main" val="2489645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is showing the two fields in blue and their y-components in green. Discuss: Angle 45.5 comes from 90 – 44.5, where 44.5 is the</a:t>
            </a:r>
            <a:r>
              <a:rPr lang="en-US" baseline="0" dirty="0" smtClean="0"/>
              <a:t> angle at I2. The other angle, 62.7, comes from 90 – 27.3, where 27.3 is the angle at I1’. Because </a:t>
            </a:r>
            <a:r>
              <a:rPr lang="en-US" baseline="0" dirty="0" err="1" smtClean="0"/>
              <a:t>Bnet</a:t>
            </a:r>
            <a:r>
              <a:rPr lang="en-US" baseline="0" dirty="0" smtClean="0"/>
              <a:t> is horizontal, the y-components of B1 and B2 must cancel. This gives the equation at the bottom of the slide.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51</a:t>
            </a:fld>
            <a:endParaRPr lang="en-US"/>
          </a:p>
        </p:txBody>
      </p:sp>
    </p:spTree>
    <p:extLst>
      <p:ext uri="{BB962C8B-B14F-4D97-AF65-F5344CB8AC3E}">
        <p14:creationId xmlns:p14="http://schemas.microsoft.com/office/powerpoint/2010/main" val="674379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make B1 and B2 equal, because then a rotation will cause them to cancel</a:t>
            </a:r>
            <a:r>
              <a:rPr lang="en-US" baseline="0" dirty="0" smtClean="0"/>
              <a:t> each other.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52</a:t>
            </a:fld>
            <a:endParaRPr lang="en-US"/>
          </a:p>
        </p:txBody>
      </p:sp>
    </p:spTree>
    <p:extLst>
      <p:ext uri="{BB962C8B-B14F-4D97-AF65-F5344CB8AC3E}">
        <p14:creationId xmlns:p14="http://schemas.microsoft.com/office/powerpoint/2010/main" val="1983146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shows the rotation of each wire with P as axis. Note that the field vectors rotate with the wires. The black</a:t>
            </a:r>
            <a:r>
              <a:rPr lang="en-US" baseline="0" dirty="0" smtClean="0"/>
              <a:t> arrows show the direction of each rotation.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53</a:t>
            </a:fld>
            <a:endParaRPr lang="en-US"/>
          </a:p>
        </p:txBody>
      </p:sp>
    </p:spTree>
    <p:extLst>
      <p:ext uri="{BB962C8B-B14F-4D97-AF65-F5344CB8AC3E}">
        <p14:creationId xmlns:p14="http://schemas.microsoft.com/office/powerpoint/2010/main" val="3409188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rotation has caused B1 and</a:t>
            </a:r>
            <a:r>
              <a:rPr lang="en-US" baseline="0" dirty="0" smtClean="0"/>
              <a:t> B2 to cancel, so the net field at P is now zero. We will now move wire #1 directly towards point P, until point P is again halfway between the wires, restoring complete symmetry to the problem.</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54</a:t>
            </a:fld>
            <a:endParaRPr lang="en-US"/>
          </a:p>
        </p:txBody>
      </p:sp>
    </p:spTree>
    <p:extLst>
      <p:ext uri="{BB962C8B-B14F-4D97-AF65-F5344CB8AC3E}">
        <p14:creationId xmlns:p14="http://schemas.microsoft.com/office/powerpoint/2010/main" val="659737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reduced</a:t>
            </a:r>
            <a:r>
              <a:rPr lang="en-US" baseline="0" dirty="0" smtClean="0"/>
              <a:t> the general problem to one whose solution is revealed by inspection, due to the symmetry, which has been restored by the translations and rotations.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55</a:t>
            </a:fld>
            <a:endParaRPr lang="en-US"/>
          </a:p>
        </p:txBody>
      </p:sp>
    </p:spTree>
    <p:extLst>
      <p:ext uri="{BB962C8B-B14F-4D97-AF65-F5344CB8AC3E}">
        <p14:creationId xmlns:p14="http://schemas.microsoft.com/office/powerpoint/2010/main" val="152642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John Stillwell “Mathematics and Its History”,</a:t>
            </a:r>
            <a:r>
              <a:rPr lang="en-US" baseline="0" dirty="0" smtClean="0"/>
              <a:t> a UTM book by Springer, </a:t>
            </a:r>
            <a:r>
              <a:rPr lang="en-US" dirty="0" smtClean="0"/>
              <a:t> quadratics were solved by the Babylonians</a:t>
            </a:r>
            <a:r>
              <a:rPr lang="en-US" baseline="0" dirty="0" smtClean="0"/>
              <a:t> in 2000 BC.</a:t>
            </a:r>
            <a:r>
              <a:rPr lang="en-US" dirty="0" smtClean="0"/>
              <a:t> Let us apply symmetry transformations to a quadratic equation: We can divide by the leading coefficient, assumed to be nonzero,</a:t>
            </a:r>
            <a:r>
              <a:rPr lang="en-US" baseline="0" dirty="0" smtClean="0"/>
              <a:t> without changing the roots, so this simple division is an example of a symmetry operation.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6</a:t>
            </a:fld>
            <a:endParaRPr lang="en-US"/>
          </a:p>
        </p:txBody>
      </p:sp>
    </p:spTree>
    <p:extLst>
      <p:ext uri="{BB962C8B-B14F-4D97-AF65-F5344CB8AC3E}">
        <p14:creationId xmlns:p14="http://schemas.microsoft.com/office/powerpoint/2010/main" val="408047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clever</a:t>
            </a:r>
            <a:r>
              <a:rPr lang="en-US" baseline="0" dirty="0" smtClean="0"/>
              <a:t> choice of translation eliminates the linear term in the original equation. </a:t>
            </a:r>
            <a:r>
              <a:rPr lang="en-US" dirty="0" smtClean="0"/>
              <a:t>By</a:t>
            </a:r>
            <a:r>
              <a:rPr lang="en-US" baseline="0" dirty="0" smtClean="0"/>
              <a:t> eliminating the linear term, we can now isolate the variable.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7</a:t>
            </a:fld>
            <a:endParaRPr lang="en-US"/>
          </a:p>
        </p:txBody>
      </p:sp>
    </p:spTree>
    <p:extLst>
      <p:ext uri="{BB962C8B-B14F-4D97-AF65-F5344CB8AC3E}">
        <p14:creationId xmlns:p14="http://schemas.microsoft.com/office/powerpoint/2010/main" val="398106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again transformed the original equation into one which announces its own solution, then undo the transformation,</a:t>
            </a:r>
            <a:r>
              <a:rPr lang="en-US" baseline="0" dirty="0" smtClean="0"/>
              <a:t> going from x’ back to x </a:t>
            </a:r>
            <a:r>
              <a:rPr lang="en-US" dirty="0" smtClean="0"/>
              <a:t>to arrive at the solution to the original equation.</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8</a:t>
            </a:fld>
            <a:endParaRPr lang="en-US"/>
          </a:p>
        </p:txBody>
      </p:sp>
    </p:spTree>
    <p:extLst>
      <p:ext uri="{BB962C8B-B14F-4D97-AF65-F5344CB8AC3E}">
        <p14:creationId xmlns:p14="http://schemas.microsoft.com/office/powerpoint/2010/main" val="361609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cubic was such</a:t>
            </a:r>
            <a:r>
              <a:rPr lang="en-US" baseline="0" dirty="0" smtClean="0"/>
              <a:t> a nice example of symmetry transformations that I couldn’t pass it up. </a:t>
            </a:r>
            <a:r>
              <a:rPr lang="en-US" dirty="0" smtClean="0"/>
              <a:t>According to Stillwell,</a:t>
            </a:r>
            <a:r>
              <a:rPr lang="en-US" baseline="0" dirty="0" smtClean="0"/>
              <a:t> del Ferro produced the first solutions, while </a:t>
            </a:r>
            <a:r>
              <a:rPr lang="en-US" baseline="0" dirty="0" err="1" smtClean="0"/>
              <a:t>Tartaglia</a:t>
            </a:r>
            <a:r>
              <a:rPr lang="en-US" baseline="0" dirty="0" smtClean="0"/>
              <a:t> and </a:t>
            </a:r>
            <a:r>
              <a:rPr lang="en-US" baseline="0" dirty="0" err="1" smtClean="0"/>
              <a:t>Cardano</a:t>
            </a:r>
            <a:r>
              <a:rPr lang="en-US" baseline="0" dirty="0" smtClean="0"/>
              <a:t> quarreled over who deserved more credit for developing solutions to </a:t>
            </a:r>
            <a:r>
              <a:rPr lang="en-US" baseline="0" dirty="0" err="1" smtClean="0"/>
              <a:t>cubics</a:t>
            </a:r>
            <a:r>
              <a:rPr lang="en-US" baseline="0" dirty="0" smtClean="0"/>
              <a:t>. I believe they all worked independently. The solution method I will describe here is </a:t>
            </a:r>
            <a:r>
              <a:rPr lang="en-US" baseline="0" dirty="0" err="1" smtClean="0"/>
              <a:t>Cardano’s</a:t>
            </a:r>
            <a:r>
              <a:rPr lang="en-US" baseline="0" dirty="0" smtClean="0"/>
              <a:t>, according to Stillwell. </a:t>
            </a:r>
            <a:endParaRPr lang="en-US" dirty="0"/>
          </a:p>
        </p:txBody>
      </p:sp>
      <p:sp>
        <p:nvSpPr>
          <p:cNvPr id="4" name="Slide Number Placeholder 3"/>
          <p:cNvSpPr>
            <a:spLocks noGrp="1"/>
          </p:cNvSpPr>
          <p:nvPr>
            <p:ph type="sldNum" sz="quarter" idx="10"/>
          </p:nvPr>
        </p:nvSpPr>
        <p:spPr/>
        <p:txBody>
          <a:bodyPr/>
          <a:lstStyle/>
          <a:p>
            <a:fld id="{3CA73FD0-9F7C-F749-8544-FF89B3A9B0D0}" type="slidenum">
              <a:rPr lang="en-US" smtClean="0"/>
              <a:t>9</a:t>
            </a:fld>
            <a:endParaRPr lang="en-US"/>
          </a:p>
        </p:txBody>
      </p:sp>
    </p:spTree>
    <p:extLst>
      <p:ext uri="{BB962C8B-B14F-4D97-AF65-F5344CB8AC3E}">
        <p14:creationId xmlns:p14="http://schemas.microsoft.com/office/powerpoint/2010/main" val="392085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37F633C-25BF-DA44-8C29-13AADC6928C5}" type="datetime1">
              <a:rPr lang="en-US" smtClean="0"/>
              <a:t>12/10/15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576F999-059F-DE45-97E8-2157109E1758}" type="datetime1">
              <a:rPr lang="en-US" smtClean="0"/>
              <a:t>12/10/15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DEA8E-27B1-D149-AF17-E95685121E11}" type="datetime1">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945D54C4-DAE2-744D-83BB-27AFB6E689DA}" type="datetime1">
              <a:rPr lang="en-US" smtClean="0"/>
              <a:t>12/10/15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99EA439-CF3F-1A48-9B46-2F9CE5B065BC}" type="datetime1">
              <a:rPr lang="en-US" smtClean="0"/>
              <a:t>12/10/15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684D0C4-9332-9B48-B2B8-B11B0E27E99A}" type="datetime1">
              <a:rPr lang="en-US" smtClean="0"/>
              <a:t>12/10/15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DE6547C-37CE-2640-B804-045D88873C8F}" type="datetime1">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967ADE3-3595-2548-8EC5-D98C34EA1321}" type="datetime1">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6DE058-3E72-CD4C-A913-CFCF2613F6E7}" type="datetime1">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D252D-362A-F642-973B-06628B85E7A5}" type="datetime1">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3CCE650-76E0-2941-A1E8-B171606A210A}" type="datetime1">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F208B8C-EAFD-4440-BCD5-04BD85AC0687}" type="datetime1">
              <a:rPr lang="en-US" smtClean="0"/>
              <a:t>12/10/15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404AD78-0FFC-5B43-9F06-2A9C0463F0FF}" type="datetime1">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FAB269C-DE1D-C743-A85A-E263991D60A8}" type="datetime1">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5FC0971-DBA7-764A-A6E6-A230E842BD4B}" type="datetime1">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03C0FC5-3289-EB4A-979C-FFA219E9E59C}" type="datetime1">
              <a:rPr lang="en-US" smtClean="0"/>
              <a:t>12/10/15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7A6E55D7-EC1E-8948-A748-36C5578C4279}" type="datetime1">
              <a:rPr lang="en-US" smtClean="0"/>
              <a:t>12/10/15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2066355A-084C-D24E-9AD2-7E4FC41EA6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93489" r:id="rId1"/>
    <p:sldLayoutId id="2147493490" r:id="rId2"/>
    <p:sldLayoutId id="2147493491" r:id="rId3"/>
    <p:sldLayoutId id="2147493492" r:id="rId4"/>
    <p:sldLayoutId id="2147493493" r:id="rId5"/>
    <p:sldLayoutId id="2147493494" r:id="rId6"/>
    <p:sldLayoutId id="2147493495" r:id="rId7"/>
    <p:sldLayoutId id="2147493496" r:id="rId8"/>
    <p:sldLayoutId id="2147493497" r:id="rId9"/>
    <p:sldLayoutId id="2147493498" r:id="rId10"/>
    <p:sldLayoutId id="2147493499" r:id="rId11"/>
    <p:sldLayoutId id="2147493500" r:id="rId12"/>
    <p:sldLayoutId id="2147493501" r:id="rId13"/>
    <p:sldLayoutId id="2147493502" r:id="rId14"/>
    <p:sldLayoutId id="2147493503" r:id="rId15"/>
    <p:sldLayoutId id="2147493504" r:id="rId16"/>
  </p:sldLayoutIdLst>
  <p:hf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0.bin"/><Relationship Id="rId5" Type="http://schemas.openxmlformats.org/officeDocument/2006/relationships/image" Target="../media/image19.png"/><Relationship Id="rId6" Type="http://schemas.openxmlformats.org/officeDocument/2006/relationships/oleObject" Target="../embeddings/oleObject11.bin"/><Relationship Id="rId7" Type="http://schemas.openxmlformats.org/officeDocument/2006/relationships/image" Target="../media/image20.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2.bin"/><Relationship Id="rId5" Type="http://schemas.openxmlformats.org/officeDocument/2006/relationships/image" Target="../media/image2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3.bin"/><Relationship Id="rId5" Type="http://schemas.openxmlformats.org/officeDocument/2006/relationships/image" Target="../media/image22.png"/><Relationship Id="rId6" Type="http://schemas.openxmlformats.org/officeDocument/2006/relationships/oleObject" Target="../embeddings/oleObject14.bin"/><Relationship Id="rId7" Type="http://schemas.openxmlformats.org/officeDocument/2006/relationships/image" Target="../media/image23.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5.bin"/><Relationship Id="rId5" Type="http://schemas.openxmlformats.org/officeDocument/2006/relationships/image" Target="../media/image24.png"/><Relationship Id="rId6" Type="http://schemas.openxmlformats.org/officeDocument/2006/relationships/package" Target="../embeddings/Microsoft_Word_Document1.docx"/><Relationship Id="rId7" Type="http://schemas.openxmlformats.org/officeDocument/2006/relationships/image" Target="../media/image25.emf"/><Relationship Id="rId8" Type="http://schemas.openxmlformats.org/officeDocument/2006/relationships/package" Target="../embeddings/Microsoft_Word_Document2.docx"/><Relationship Id="rId9" Type="http://schemas.openxmlformats.org/officeDocument/2006/relationships/image" Target="../media/image21.png"/><Relationship Id="rId10" Type="http://schemas.openxmlformats.org/officeDocument/2006/relationships/package" Target="../embeddings/Microsoft_Word_Document3.docx"/><Relationship Id="rId11" Type="http://schemas.openxmlformats.org/officeDocument/2006/relationships/image" Target="../media/image26.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6.bin"/><Relationship Id="rId5" Type="http://schemas.openxmlformats.org/officeDocument/2006/relationships/image" Target="../media/image27.png"/><Relationship Id="rId6" Type="http://schemas.openxmlformats.org/officeDocument/2006/relationships/oleObject" Target="../embeddings/oleObject17.bin"/><Relationship Id="rId7" Type="http://schemas.openxmlformats.org/officeDocument/2006/relationships/image" Target="../media/image28.png"/><Relationship Id="rId8" Type="http://schemas.openxmlformats.org/officeDocument/2006/relationships/package" Target="../embeddings/Microsoft_Word_Document4.docx"/><Relationship Id="rId9" Type="http://schemas.openxmlformats.org/officeDocument/2006/relationships/image" Target="../media/image29.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8.bin"/><Relationship Id="rId5" Type="http://schemas.openxmlformats.org/officeDocument/2006/relationships/image" Target="../media/image30.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9.bin"/><Relationship Id="rId5" Type="http://schemas.openxmlformats.org/officeDocument/2006/relationships/image" Target="../media/image27.png"/><Relationship Id="rId6" Type="http://schemas.openxmlformats.org/officeDocument/2006/relationships/oleObject" Target="../embeddings/oleObject20.bin"/><Relationship Id="rId7" Type="http://schemas.openxmlformats.org/officeDocument/2006/relationships/image" Target="../media/image28.png"/><Relationship Id="rId8" Type="http://schemas.openxmlformats.org/officeDocument/2006/relationships/package" Target="../embeddings/Microsoft_Word_Document5.docx"/><Relationship Id="rId9" Type="http://schemas.openxmlformats.org/officeDocument/2006/relationships/image" Target="../media/image29.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1.bin"/><Relationship Id="rId5" Type="http://schemas.openxmlformats.org/officeDocument/2006/relationships/image" Target="../media/image31.png"/><Relationship Id="rId6" Type="http://schemas.openxmlformats.org/officeDocument/2006/relationships/oleObject" Target="../embeddings/oleObject22.bin"/><Relationship Id="rId7" Type="http://schemas.openxmlformats.org/officeDocument/2006/relationships/image" Target="../media/image28.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3.bin"/><Relationship Id="rId5" Type="http://schemas.openxmlformats.org/officeDocument/2006/relationships/image" Target="../media/image32.png"/><Relationship Id="rId6" Type="http://schemas.openxmlformats.org/officeDocument/2006/relationships/oleObject" Target="../embeddings/oleObject24.bin"/><Relationship Id="rId7" Type="http://schemas.openxmlformats.org/officeDocument/2006/relationships/image" Target="../media/image33.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5.bin"/><Relationship Id="rId5" Type="http://schemas.openxmlformats.org/officeDocument/2006/relationships/image" Target="../media/image20.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package" Target="../embeddings/Microsoft_Word_Document6.docx"/><Relationship Id="rId5" Type="http://schemas.openxmlformats.org/officeDocument/2006/relationships/image" Target="../media/image35.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package" Target="../embeddings/Microsoft_Word_Document7.docx"/><Relationship Id="rId5" Type="http://schemas.openxmlformats.org/officeDocument/2006/relationships/image" Target="../media/image35.png"/><Relationship Id="rId6" Type="http://schemas.openxmlformats.org/officeDocument/2006/relationships/package" Target="../embeddings/Microsoft_Word_Document8.docx"/><Relationship Id="rId7" Type="http://schemas.openxmlformats.org/officeDocument/2006/relationships/image" Target="../media/image36.png"/><Relationship Id="rId8" Type="http://schemas.openxmlformats.org/officeDocument/2006/relationships/package" Target="../embeddings/Microsoft_Word_Document9.docx"/><Relationship Id="rId9" Type="http://schemas.openxmlformats.org/officeDocument/2006/relationships/image" Target="../media/image37.png"/><Relationship Id="rId10" Type="http://schemas.openxmlformats.org/officeDocument/2006/relationships/package" Target="../embeddings/Microsoft_Word_Document10.docx"/><Relationship Id="rId11" Type="http://schemas.openxmlformats.org/officeDocument/2006/relationships/image" Target="../media/image38.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package" Target="../embeddings/Microsoft_Word_Document11.docx"/><Relationship Id="rId5" Type="http://schemas.openxmlformats.org/officeDocument/2006/relationships/image" Target="../media/image39.png"/><Relationship Id="rId6" Type="http://schemas.openxmlformats.org/officeDocument/2006/relationships/package" Target="../embeddings/Microsoft_Word_Document12.docx"/><Relationship Id="rId7" Type="http://schemas.openxmlformats.org/officeDocument/2006/relationships/image" Target="../media/image40.png"/><Relationship Id="rId8" Type="http://schemas.openxmlformats.org/officeDocument/2006/relationships/package" Target="../embeddings/Microsoft_Word_Document13.docx"/><Relationship Id="rId9" Type="http://schemas.openxmlformats.org/officeDocument/2006/relationships/image" Target="../media/image41.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package" Target="../embeddings/Microsoft_Word_Document14.docx"/><Relationship Id="rId5" Type="http://schemas.openxmlformats.org/officeDocument/2006/relationships/image" Target="../media/image42.png"/><Relationship Id="rId6" Type="http://schemas.openxmlformats.org/officeDocument/2006/relationships/package" Target="../embeddings/Microsoft_Word_Document15.docx"/><Relationship Id="rId7" Type="http://schemas.openxmlformats.org/officeDocument/2006/relationships/image" Target="../media/image43.png"/><Relationship Id="rId8" Type="http://schemas.openxmlformats.org/officeDocument/2006/relationships/package" Target="../embeddings/Microsoft_Word_Document16.docx"/><Relationship Id="rId9" Type="http://schemas.openxmlformats.org/officeDocument/2006/relationships/image" Target="../media/image44.png"/><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package" Target="../embeddings/Microsoft_Word_Document17.docx"/><Relationship Id="rId5" Type="http://schemas.openxmlformats.org/officeDocument/2006/relationships/image" Target="../media/image45.png"/><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package" Target="../embeddings/Microsoft_Word_Document18.docx"/><Relationship Id="rId5" Type="http://schemas.openxmlformats.org/officeDocument/2006/relationships/image" Target="../media/image46.png"/><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package" Target="../embeddings/Microsoft_Word_Document19.docx"/><Relationship Id="rId5" Type="http://schemas.openxmlformats.org/officeDocument/2006/relationships/image" Target="../media/image47.emf"/><Relationship Id="rId6" Type="http://schemas.openxmlformats.org/officeDocument/2006/relationships/package" Target="../embeddings/Microsoft_Word_Document20.docx"/><Relationship Id="rId7" Type="http://schemas.openxmlformats.org/officeDocument/2006/relationships/image" Target="../media/image48.png"/><Relationship Id="rId8" Type="http://schemas.openxmlformats.org/officeDocument/2006/relationships/package" Target="../embeddings/Microsoft_Word_Document21.docx"/><Relationship Id="rId9" Type="http://schemas.openxmlformats.org/officeDocument/2006/relationships/image" Target="../media/image49.png"/><Relationship Id="rId10" Type="http://schemas.openxmlformats.org/officeDocument/2006/relationships/package" Target="../embeddings/Microsoft_Word_Document22.docx"/><Relationship Id="rId11" Type="http://schemas.openxmlformats.org/officeDocument/2006/relationships/image" Target="../media/image50.png"/><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package" Target="../embeddings/Microsoft_Word_Document23.docx"/><Relationship Id="rId5" Type="http://schemas.openxmlformats.org/officeDocument/2006/relationships/image" Target="../media/image51.png"/><Relationship Id="rId6" Type="http://schemas.openxmlformats.org/officeDocument/2006/relationships/package" Target="../embeddings/Microsoft_Word_Document24.docx"/><Relationship Id="rId7" Type="http://schemas.openxmlformats.org/officeDocument/2006/relationships/image" Target="../media/image52.png"/><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package" Target="../embeddings/Microsoft_Word_Document25.docx"/><Relationship Id="rId5" Type="http://schemas.openxmlformats.org/officeDocument/2006/relationships/image" Target="../media/image53.png"/><Relationship Id="rId6" Type="http://schemas.openxmlformats.org/officeDocument/2006/relationships/package" Target="../embeddings/Microsoft_Word_Document26.docx"/><Relationship Id="rId7" Type="http://schemas.openxmlformats.org/officeDocument/2006/relationships/image" Target="../media/image54.png"/><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package" Target="../embeddings/Microsoft_Word_Document27.docx"/><Relationship Id="rId5" Type="http://schemas.openxmlformats.org/officeDocument/2006/relationships/image" Target="../media/image56.png"/><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package" Target="../embeddings/Microsoft_Word_Document28.docx"/><Relationship Id="rId5" Type="http://schemas.openxmlformats.org/officeDocument/2006/relationships/image" Target="../media/image58.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62.png"/><Relationship Id="rId5" Type="http://schemas.openxmlformats.org/officeDocument/2006/relationships/package" Target="../embeddings/Microsoft_Word_Document29.docx"/><Relationship Id="rId6" Type="http://schemas.openxmlformats.org/officeDocument/2006/relationships/image" Target="../media/image59.png"/><Relationship Id="rId7" Type="http://schemas.openxmlformats.org/officeDocument/2006/relationships/package" Target="../embeddings/Microsoft_Word_Document30.docx"/><Relationship Id="rId8" Type="http://schemas.openxmlformats.org/officeDocument/2006/relationships/image" Target="../media/image60.png"/><Relationship Id="rId9" Type="http://schemas.openxmlformats.org/officeDocument/2006/relationships/package" Target="../embeddings/Microsoft_Word_Document31.docx"/><Relationship Id="rId10" Type="http://schemas.openxmlformats.org/officeDocument/2006/relationships/image" Target="../media/image61.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0.png"/><Relationship Id="rId6" Type="http://schemas.openxmlformats.org/officeDocument/2006/relationships/oleObject" Target="../embeddings/oleObject2.bin"/><Relationship Id="rId7"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package" Target="../embeddings/Microsoft_Word_Document32.docx"/><Relationship Id="rId7" Type="http://schemas.openxmlformats.org/officeDocument/2006/relationships/image" Target="../media/image64.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package" Target="../embeddings/Microsoft_Word_Document33.docx"/><Relationship Id="rId5" Type="http://schemas.openxmlformats.org/officeDocument/2006/relationships/image" Target="../media/image67.png"/><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package" Target="../embeddings/Microsoft_Word_Document34.docx"/><Relationship Id="rId5" Type="http://schemas.openxmlformats.org/officeDocument/2006/relationships/image" Target="../media/image68.png"/><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package" Target="../embeddings/Microsoft_Word_Document35.docx"/><Relationship Id="rId5" Type="http://schemas.openxmlformats.org/officeDocument/2006/relationships/image" Target="../media/image69.png"/><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package" Target="../embeddings/Microsoft_Word_Document36.docx"/><Relationship Id="rId5" Type="http://schemas.openxmlformats.org/officeDocument/2006/relationships/image" Target="../media/image72.png"/><Relationship Id="rId6" Type="http://schemas.openxmlformats.org/officeDocument/2006/relationships/package" Target="../embeddings/Microsoft_Word_Document37.docx"/><Relationship Id="rId7" Type="http://schemas.openxmlformats.org/officeDocument/2006/relationships/image" Target="../media/image73.png"/><Relationship Id="rId8" Type="http://schemas.openxmlformats.org/officeDocument/2006/relationships/package" Target="../embeddings/Microsoft_Word_Document38.docx"/><Relationship Id="rId9" Type="http://schemas.openxmlformats.org/officeDocument/2006/relationships/image" Target="../media/image74.png"/><Relationship Id="rId10" Type="http://schemas.openxmlformats.org/officeDocument/2006/relationships/package" Target="../embeddings/Microsoft_Word_Document39.docx"/><Relationship Id="rId11" Type="http://schemas.openxmlformats.org/officeDocument/2006/relationships/image" Target="../media/image75.png"/><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package" Target="../embeddings/Microsoft_Word_Document40.docx"/><Relationship Id="rId5" Type="http://schemas.openxmlformats.org/officeDocument/2006/relationships/image" Target="../media/image77.png"/><Relationship Id="rId6" Type="http://schemas.openxmlformats.org/officeDocument/2006/relationships/package" Target="../embeddings/Microsoft_Word_Document41.docx"/><Relationship Id="rId7" Type="http://schemas.openxmlformats.org/officeDocument/2006/relationships/image" Target="../media/image78.png"/><Relationship Id="rId8" Type="http://schemas.openxmlformats.org/officeDocument/2006/relationships/package" Target="../embeddings/Microsoft_Word_Document42.docx"/><Relationship Id="rId9" Type="http://schemas.openxmlformats.org/officeDocument/2006/relationships/image" Target="../media/image79.png"/><Relationship Id="rId10" Type="http://schemas.openxmlformats.org/officeDocument/2006/relationships/package" Target="../embeddings/Microsoft_Word_Document43.docx"/><Relationship Id="rId11" Type="http://schemas.openxmlformats.org/officeDocument/2006/relationships/image" Target="../media/image80.png"/><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package" Target="../embeddings/Microsoft_Word_Document44.docx"/><Relationship Id="rId5" Type="http://schemas.openxmlformats.org/officeDocument/2006/relationships/image" Target="../media/image81.png"/><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83.png"/><Relationship Id="rId5" Type="http://schemas.openxmlformats.org/officeDocument/2006/relationships/package" Target="../embeddings/Microsoft_Word_Document45.docx"/><Relationship Id="rId6" Type="http://schemas.openxmlformats.org/officeDocument/2006/relationships/image" Target="../media/image82.png"/><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package" Target="../embeddings/Microsoft_Word_Document46.docx"/><Relationship Id="rId5" Type="http://schemas.openxmlformats.org/officeDocument/2006/relationships/image" Target="../media/image84.png"/><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88.png"/><Relationship Id="rId5" Type="http://schemas.openxmlformats.org/officeDocument/2006/relationships/package" Target="../embeddings/Microsoft_Word_Document47.docx"/><Relationship Id="rId6" Type="http://schemas.openxmlformats.org/officeDocument/2006/relationships/image" Target="../media/image87.png"/><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toryofmathematics.com/images2/diophantus.jpg" TargetMode="External"/><Relationship Id="rId4" Type="http://schemas.openxmlformats.org/officeDocument/2006/relationships/hyperlink" Target="http://www.amatyc.org/?page=SMLPastQuestions" TargetMode="External"/><Relationship Id="rId5" Type="http://schemas.openxmlformats.org/officeDocument/2006/relationships/hyperlink" Target="https://commons.wikimedia.org/wiki/File:Orbit5.gif%23/media/File:Orbit5.gif" TargetMode="External"/><Relationship Id="rId6" Type="http://schemas.openxmlformats.org/officeDocument/2006/relationships/hyperlink" Target="https://www.google.com/search?q=elliptical+orbit&amp;tbm" TargetMode="External"/><Relationship Id="rId7" Type="http://schemas.openxmlformats.org/officeDocument/2006/relationships/hyperlink" Target="https://www.google.com/search?q=magnetic+dipole&amp;tbm" TargetMode="External"/><Relationship Id="rId8" Type="http://schemas.openxmlformats.org/officeDocument/2006/relationships/hyperlink" Target="https://www.google.com/search?q=magnetic+field+of+a+wire&amp;tbm" TargetMode="External"/><Relationship Id="rId1" Type="http://schemas.openxmlformats.org/officeDocument/2006/relationships/slideLayout" Target="../slideLayouts/slideLayout2.xml"/><Relationship Id="rId2" Type="http://schemas.openxmlformats.org/officeDocument/2006/relationships/hyperlink" Target="https://www.aapt.org/Publication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Brilliant-Blunders-Einstein-Scientist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13.png"/><Relationship Id="rId6" Type="http://schemas.openxmlformats.org/officeDocument/2006/relationships/oleObject" Target="../embeddings/oleObject5.bin"/><Relationship Id="rId7"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15.png"/><Relationship Id="rId6" Type="http://schemas.openxmlformats.org/officeDocument/2006/relationships/oleObject" Target="../embeddings/oleObject7.bin"/><Relationship Id="rId7"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17.png"/><Relationship Id="rId6" Type="http://schemas.openxmlformats.org/officeDocument/2006/relationships/oleObject" Target="../embeddings/oleObject9.bin"/><Relationship Id="rId7" Type="http://schemas.openxmlformats.org/officeDocument/2006/relationships/image" Target="../media/image1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398" y="942756"/>
            <a:ext cx="8234977"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smtClean="0"/>
              <a:t>Using Math Symmetry Operations to Solve a Problem in Elementary Physics</a:t>
            </a:r>
            <a:endParaRPr lang="en-US" sz="4400" dirty="0"/>
          </a:p>
        </p:txBody>
      </p:sp>
      <p:sp>
        <p:nvSpPr>
          <p:cNvPr id="5" name="TextBox 4"/>
          <p:cNvSpPr txBox="1"/>
          <p:nvPr/>
        </p:nvSpPr>
        <p:spPr>
          <a:xfrm>
            <a:off x="655520" y="3574302"/>
            <a:ext cx="8060855" cy="2677656"/>
          </a:xfrm>
          <a:prstGeom prst="rect">
            <a:avLst/>
          </a:prstGeom>
          <a:noFill/>
        </p:spPr>
        <p:txBody>
          <a:bodyPr wrap="square" rtlCol="0">
            <a:spAutoFit/>
          </a:bodyPr>
          <a:lstStyle/>
          <a:p>
            <a:pPr algn="ctr"/>
            <a:r>
              <a:rPr lang="en-US" sz="3000" dirty="0" smtClean="0"/>
              <a:t>Submitted to </a:t>
            </a:r>
            <a:r>
              <a:rPr lang="en-US" sz="3000" i="1" dirty="0" smtClean="0"/>
              <a:t>The Physics Teacher </a:t>
            </a:r>
            <a:r>
              <a:rPr lang="en-US" sz="3000" dirty="0" smtClean="0"/>
              <a:t>as: </a:t>
            </a:r>
          </a:p>
          <a:p>
            <a:pPr algn="ctr"/>
            <a:r>
              <a:rPr lang="en-US" sz="3000" dirty="0" smtClean="0"/>
              <a:t>“Applying </a:t>
            </a:r>
            <a:r>
              <a:rPr lang="en-US" sz="3000" dirty="0"/>
              <a:t>Symmetry and Invariance to a Problem with Two Parallel Current Carrying </a:t>
            </a:r>
            <a:r>
              <a:rPr lang="en-US" sz="3000" dirty="0" smtClean="0"/>
              <a:t>Wires”</a:t>
            </a:r>
          </a:p>
          <a:p>
            <a:pPr algn="ctr"/>
            <a:r>
              <a:rPr lang="en-US" sz="3000" dirty="0" smtClean="0"/>
              <a:t>Sandy Rosas and Marc Frodyma</a:t>
            </a:r>
          </a:p>
          <a:p>
            <a:pPr algn="ctr"/>
            <a:r>
              <a:rPr lang="en-US" sz="3000" dirty="0" smtClean="0"/>
              <a:t>San Jose City College</a:t>
            </a:r>
            <a:endParaRPr lang="en-US" sz="3000" dirty="0"/>
          </a:p>
          <a:p>
            <a:r>
              <a:rPr lang="en-US" dirty="0" smtClean="0"/>
              <a:t> </a:t>
            </a:r>
            <a:endParaRPr lang="en-US" dirty="0"/>
          </a:p>
        </p:txBody>
      </p:sp>
      <p:sp>
        <p:nvSpPr>
          <p:cNvPr id="2" name="Slide Number Placeholder 1"/>
          <p:cNvSpPr>
            <a:spLocks noGrp="1"/>
          </p:cNvSpPr>
          <p:nvPr>
            <p:ph type="sldNum" sz="quarter" idx="12"/>
          </p:nvPr>
        </p:nvSpPr>
        <p:spPr/>
        <p:txBody>
          <a:bodyPr/>
          <a:lstStyle/>
          <a:p>
            <a:fld id="{AF88E988-FB04-AB4E-BE5A-59F242AF7F7A}" type="slidenum">
              <a:rPr lang="en-US" smtClean="0"/>
              <a:t>1</a:t>
            </a:fld>
            <a:endParaRPr lang="en-US"/>
          </a:p>
        </p:txBody>
      </p:sp>
    </p:spTree>
    <p:extLst>
      <p:ext uri="{BB962C8B-B14F-4D97-AF65-F5344CB8AC3E}">
        <p14:creationId xmlns:p14="http://schemas.microsoft.com/office/powerpoint/2010/main" val="2579929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0040" y="940069"/>
            <a:ext cx="3089908" cy="584776"/>
          </a:xfrm>
          <a:prstGeom prst="rect">
            <a:avLst/>
          </a:prstGeom>
          <a:noFill/>
        </p:spPr>
        <p:txBody>
          <a:bodyPr wrap="none" rtlCol="0">
            <a:spAutoFit/>
          </a:bodyPr>
          <a:lstStyle/>
          <a:p>
            <a:r>
              <a:rPr lang="en-US" sz="3200" dirty="0" smtClean="0"/>
              <a:t>Cubic Equation: </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3799830418"/>
              </p:ext>
            </p:extLst>
          </p:nvPr>
        </p:nvGraphicFramePr>
        <p:xfrm>
          <a:off x="1590043" y="1803687"/>
          <a:ext cx="5486400" cy="457200"/>
        </p:xfrm>
        <a:graphic>
          <a:graphicData uri="http://schemas.openxmlformats.org/presentationml/2006/ole">
            <mc:AlternateContent xmlns:mc="http://schemas.openxmlformats.org/markup-compatibility/2006">
              <mc:Choice xmlns:v="urn:schemas-microsoft-com:vml" Requires="v">
                <p:oleObj spid="_x0000_s6835" name="Document" r:id="rId4" imgW="5486400" imgH="457200" progId="Word.Document.12">
                  <p:embed/>
                </p:oleObj>
              </mc:Choice>
              <mc:Fallback>
                <p:oleObj name="Document" r:id="rId4" imgW="5486400" imgH="457200" progId="Word.Document.12">
                  <p:embed/>
                  <p:pic>
                    <p:nvPicPr>
                      <p:cNvPr id="0" name=""/>
                      <p:cNvPicPr/>
                      <p:nvPr/>
                    </p:nvPicPr>
                    <p:blipFill>
                      <a:blip r:embed="rId5"/>
                      <a:stretch>
                        <a:fillRect/>
                      </a:stretch>
                    </p:blipFill>
                    <p:spPr>
                      <a:xfrm>
                        <a:off x="1590043" y="1803687"/>
                        <a:ext cx="5486400" cy="457200"/>
                      </a:xfrm>
                      <a:prstGeom prst="rect">
                        <a:avLst/>
                      </a:prstGeom>
                    </p:spPr>
                  </p:pic>
                </p:oleObj>
              </mc:Fallback>
            </mc:AlternateContent>
          </a:graphicData>
        </a:graphic>
      </p:graphicFrame>
      <p:sp>
        <p:nvSpPr>
          <p:cNvPr id="7" name="TextBox 6"/>
          <p:cNvSpPr txBox="1"/>
          <p:nvPr/>
        </p:nvSpPr>
        <p:spPr>
          <a:xfrm>
            <a:off x="1512079" y="2660225"/>
            <a:ext cx="6397304" cy="1077218"/>
          </a:xfrm>
          <a:prstGeom prst="rect">
            <a:avLst/>
          </a:prstGeom>
          <a:noFill/>
        </p:spPr>
        <p:txBody>
          <a:bodyPr wrap="none" rtlCol="0">
            <a:spAutoFit/>
          </a:bodyPr>
          <a:lstStyle/>
          <a:p>
            <a:r>
              <a:rPr lang="en-US" sz="3200" dirty="0" smtClean="0"/>
              <a:t>Creative Step: Do a Translation to </a:t>
            </a:r>
          </a:p>
          <a:p>
            <a:pPr algn="ctr"/>
            <a:r>
              <a:rPr lang="en-US" sz="3200" dirty="0" smtClean="0"/>
              <a:t>      Eliminate Quadratic Term:      </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3904219998"/>
              </p:ext>
            </p:extLst>
          </p:nvPr>
        </p:nvGraphicFramePr>
        <p:xfrm>
          <a:off x="1590043" y="4571411"/>
          <a:ext cx="5486400" cy="863600"/>
        </p:xfrm>
        <a:graphic>
          <a:graphicData uri="http://schemas.openxmlformats.org/presentationml/2006/ole">
            <mc:AlternateContent xmlns:mc="http://schemas.openxmlformats.org/markup-compatibility/2006">
              <mc:Choice xmlns:v="urn:schemas-microsoft-com:vml" Requires="v">
                <p:oleObj spid="_x0000_s6836" name="Document" r:id="rId6" imgW="5486400" imgH="863600" progId="Word.Document.12">
                  <p:embed/>
                </p:oleObj>
              </mc:Choice>
              <mc:Fallback>
                <p:oleObj name="Document" r:id="rId6" imgW="5486400" imgH="863600" progId="Word.Document.12">
                  <p:embed/>
                  <p:pic>
                    <p:nvPicPr>
                      <p:cNvPr id="0" name=""/>
                      <p:cNvPicPr/>
                      <p:nvPr/>
                    </p:nvPicPr>
                    <p:blipFill>
                      <a:blip r:embed="rId7"/>
                      <a:stretch>
                        <a:fillRect/>
                      </a:stretch>
                    </p:blipFill>
                    <p:spPr>
                      <a:xfrm>
                        <a:off x="1590043" y="4571411"/>
                        <a:ext cx="5486400" cy="8636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3443358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0038" y="1050077"/>
            <a:ext cx="2862482" cy="584776"/>
          </a:xfrm>
          <a:prstGeom prst="rect">
            <a:avLst/>
          </a:prstGeom>
          <a:noFill/>
        </p:spPr>
        <p:txBody>
          <a:bodyPr wrap="none" rtlCol="0">
            <a:spAutoFit/>
          </a:bodyPr>
          <a:lstStyle/>
          <a:p>
            <a:r>
              <a:rPr lang="en-US" sz="3200" dirty="0" smtClean="0"/>
              <a:t>New Equation:</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1022888825"/>
              </p:ext>
            </p:extLst>
          </p:nvPr>
        </p:nvGraphicFramePr>
        <p:xfrm>
          <a:off x="1499320" y="2142295"/>
          <a:ext cx="5486400" cy="457200"/>
        </p:xfrm>
        <a:graphic>
          <a:graphicData uri="http://schemas.openxmlformats.org/presentationml/2006/ole">
            <mc:AlternateContent xmlns:mc="http://schemas.openxmlformats.org/markup-compatibility/2006">
              <mc:Choice xmlns:v="urn:schemas-microsoft-com:vml" Requires="v">
                <p:oleObj spid="_x0000_s7525" name="Document" r:id="rId4" imgW="5486400" imgH="457200" progId="Word.Document.12">
                  <p:embed/>
                </p:oleObj>
              </mc:Choice>
              <mc:Fallback>
                <p:oleObj name="Document" r:id="rId4" imgW="5486400" imgH="457200" progId="Word.Document.12">
                  <p:embed/>
                  <p:pic>
                    <p:nvPicPr>
                      <p:cNvPr id="0" name=""/>
                      <p:cNvPicPr/>
                      <p:nvPr/>
                    </p:nvPicPr>
                    <p:blipFill>
                      <a:blip r:embed="rId5"/>
                      <a:stretch>
                        <a:fillRect/>
                      </a:stretch>
                    </p:blipFill>
                    <p:spPr>
                      <a:xfrm>
                        <a:off x="1499320" y="2142295"/>
                        <a:ext cx="5486400" cy="457200"/>
                      </a:xfrm>
                      <a:prstGeom prst="rect">
                        <a:avLst/>
                      </a:prstGeom>
                    </p:spPr>
                  </p:pic>
                </p:oleObj>
              </mc:Fallback>
            </mc:AlternateContent>
          </a:graphicData>
        </a:graphic>
      </p:graphicFrame>
      <p:sp>
        <p:nvSpPr>
          <p:cNvPr id="7" name="TextBox 6"/>
          <p:cNvSpPr txBox="1"/>
          <p:nvPr/>
        </p:nvSpPr>
        <p:spPr>
          <a:xfrm>
            <a:off x="1800049" y="3310241"/>
            <a:ext cx="5852483" cy="1077218"/>
          </a:xfrm>
          <a:prstGeom prst="rect">
            <a:avLst/>
          </a:prstGeom>
          <a:noFill/>
        </p:spPr>
        <p:txBody>
          <a:bodyPr wrap="none" rtlCol="0">
            <a:spAutoFit/>
          </a:bodyPr>
          <a:lstStyle/>
          <a:p>
            <a:r>
              <a:rPr lang="en-US" sz="3200" dirty="0" smtClean="0"/>
              <a:t>Coefficients p, q Combinations</a:t>
            </a:r>
          </a:p>
          <a:p>
            <a:r>
              <a:rPr lang="en-US" sz="3200" dirty="0" smtClean="0"/>
              <a:t>          Of A, B, and C</a:t>
            </a:r>
            <a:endParaRPr lang="en-US" sz="3200" dirty="0"/>
          </a:p>
        </p:txBody>
      </p:sp>
      <p:sp>
        <p:nvSpPr>
          <p:cNvPr id="2" name="TextBox 1"/>
          <p:cNvSpPr txBox="1"/>
          <p:nvPr/>
        </p:nvSpPr>
        <p:spPr>
          <a:xfrm>
            <a:off x="1947804" y="4730345"/>
            <a:ext cx="4926349" cy="1077218"/>
          </a:xfrm>
          <a:prstGeom prst="rect">
            <a:avLst/>
          </a:prstGeom>
          <a:noFill/>
        </p:spPr>
        <p:txBody>
          <a:bodyPr wrap="none" rtlCol="0">
            <a:spAutoFit/>
          </a:bodyPr>
          <a:lstStyle/>
          <a:p>
            <a:r>
              <a:rPr lang="en-US" sz="3200" dirty="0" smtClean="0"/>
              <a:t>Good Algebra Exercise for</a:t>
            </a:r>
          </a:p>
          <a:p>
            <a:pPr algn="ctr"/>
            <a:r>
              <a:rPr lang="en-US" sz="3200" dirty="0" smtClean="0"/>
              <a:t>           Students!</a:t>
            </a:r>
            <a:endParaRPr lang="en-US" sz="3200" dirty="0"/>
          </a:p>
        </p:txBody>
      </p:sp>
      <p:sp>
        <p:nvSpPr>
          <p:cNvPr id="3" name="Slide Number Placeholder 2"/>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324476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21284" y="1085605"/>
            <a:ext cx="3773188" cy="584776"/>
          </a:xfrm>
          <a:prstGeom prst="rect">
            <a:avLst/>
          </a:prstGeom>
          <a:noFill/>
        </p:spPr>
        <p:txBody>
          <a:bodyPr wrap="none" rtlCol="0">
            <a:spAutoFit/>
          </a:bodyPr>
          <a:lstStyle/>
          <a:p>
            <a:r>
              <a:rPr lang="en-US" sz="3200" dirty="0" smtClean="0"/>
              <a:t>Results for p and q:</a:t>
            </a:r>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val="2301002820"/>
              </p:ext>
            </p:extLst>
          </p:nvPr>
        </p:nvGraphicFramePr>
        <p:xfrm>
          <a:off x="1757102" y="2057400"/>
          <a:ext cx="5486400" cy="914400"/>
        </p:xfrm>
        <a:graphic>
          <a:graphicData uri="http://schemas.openxmlformats.org/presentationml/2006/ole">
            <mc:AlternateContent xmlns:mc="http://schemas.openxmlformats.org/markup-compatibility/2006">
              <mc:Choice xmlns:v="urn:schemas-microsoft-com:vml" Requires="v">
                <p:oleObj spid="_x0000_s12949" r:id="rId4" imgW="5486400" imgH="914400" progId="">
                  <p:embed/>
                </p:oleObj>
              </mc:Choice>
              <mc:Fallback>
                <p:oleObj r:id="rId4" imgW="5486400" imgH="914400" progId="">
                  <p:embed/>
                  <p:pic>
                    <p:nvPicPr>
                      <p:cNvPr id="0" name=""/>
                      <p:cNvPicPr/>
                      <p:nvPr/>
                    </p:nvPicPr>
                    <p:blipFill>
                      <a:blip r:embed="rId5"/>
                      <a:stretch>
                        <a:fillRect/>
                      </a:stretch>
                    </p:blipFill>
                    <p:spPr>
                      <a:xfrm>
                        <a:off x="1757102" y="2057400"/>
                        <a:ext cx="5486400" cy="914400"/>
                      </a:xfrm>
                      <a:prstGeom prst="rect">
                        <a:avLst/>
                      </a:prstGeom>
                    </p:spPr>
                  </p:pic>
                </p:oleObj>
              </mc:Fallback>
            </mc:AlternateContent>
          </a:graphicData>
        </a:graphic>
      </p:graphicFrame>
      <p:sp>
        <p:nvSpPr>
          <p:cNvPr id="12" name="TextBox 11"/>
          <p:cNvSpPr txBox="1"/>
          <p:nvPr/>
        </p:nvSpPr>
        <p:spPr>
          <a:xfrm>
            <a:off x="4042165" y="3343363"/>
            <a:ext cx="853118" cy="584776"/>
          </a:xfrm>
          <a:prstGeom prst="rect">
            <a:avLst/>
          </a:prstGeom>
          <a:noFill/>
        </p:spPr>
        <p:txBody>
          <a:bodyPr wrap="none" rtlCol="0">
            <a:spAutoFit/>
          </a:bodyPr>
          <a:lstStyle/>
          <a:p>
            <a:r>
              <a:rPr lang="en-US" sz="3200" dirty="0" smtClean="0"/>
              <a:t>and</a:t>
            </a:r>
            <a:endParaRPr lang="en-US" sz="3200" dirty="0"/>
          </a:p>
        </p:txBody>
      </p:sp>
      <p:graphicFrame>
        <p:nvGraphicFramePr>
          <p:cNvPr id="14" name="Object 13"/>
          <p:cNvGraphicFramePr>
            <a:graphicFrameLocks noChangeAspect="1"/>
          </p:cNvGraphicFramePr>
          <p:nvPr>
            <p:extLst>
              <p:ext uri="{D42A27DB-BD31-4B8C-83A1-F6EECF244321}">
                <p14:modId xmlns:p14="http://schemas.microsoft.com/office/powerpoint/2010/main" val="4146283085"/>
              </p:ext>
            </p:extLst>
          </p:nvPr>
        </p:nvGraphicFramePr>
        <p:xfrm>
          <a:off x="1757102" y="4202707"/>
          <a:ext cx="5486400" cy="914400"/>
        </p:xfrm>
        <a:graphic>
          <a:graphicData uri="http://schemas.openxmlformats.org/presentationml/2006/ole">
            <mc:AlternateContent xmlns:mc="http://schemas.openxmlformats.org/markup-compatibility/2006">
              <mc:Choice xmlns:v="urn:schemas-microsoft-com:vml" Requires="v">
                <p:oleObj spid="_x0000_s12950" r:id="rId6" imgW="5486400" imgH="914400" progId="">
                  <p:embed/>
                </p:oleObj>
              </mc:Choice>
              <mc:Fallback>
                <p:oleObj r:id="rId6" imgW="5486400" imgH="914400" progId="">
                  <p:embed/>
                  <p:pic>
                    <p:nvPicPr>
                      <p:cNvPr id="0" name=""/>
                      <p:cNvPicPr/>
                      <p:nvPr/>
                    </p:nvPicPr>
                    <p:blipFill>
                      <a:blip r:embed="rId7"/>
                      <a:stretch>
                        <a:fillRect/>
                      </a:stretch>
                    </p:blipFill>
                    <p:spPr>
                      <a:xfrm>
                        <a:off x="1757102" y="4202707"/>
                        <a:ext cx="5486400" cy="914400"/>
                      </a:xfrm>
                      <a:prstGeom prst="rect">
                        <a:avLst/>
                      </a:prstGeom>
                    </p:spPr>
                  </p:pic>
                </p:oleObj>
              </mc:Fallback>
            </mc:AlternateContent>
          </a:graphicData>
        </a:graphic>
      </p:graphicFrame>
      <p:sp>
        <p:nvSpPr>
          <p:cNvPr id="15" name="TextBox 14"/>
          <p:cNvSpPr txBox="1"/>
          <p:nvPr/>
        </p:nvSpPr>
        <p:spPr>
          <a:xfrm>
            <a:off x="2560627" y="5684062"/>
            <a:ext cx="3553777" cy="584776"/>
          </a:xfrm>
          <a:prstGeom prst="rect">
            <a:avLst/>
          </a:prstGeom>
          <a:noFill/>
        </p:spPr>
        <p:txBody>
          <a:bodyPr wrap="none" rtlCol="0">
            <a:spAutoFit/>
          </a:bodyPr>
          <a:lstStyle/>
          <a:p>
            <a:r>
              <a:rPr lang="en-US" sz="3200" dirty="0" smtClean="0"/>
              <a:t>Check My Algebra!</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12</a:t>
            </a:fld>
            <a:endParaRPr lang="en-US"/>
          </a:p>
        </p:txBody>
      </p:sp>
    </p:spTree>
    <p:extLst>
      <p:ext uri="{BB962C8B-B14F-4D97-AF65-F5344CB8AC3E}">
        <p14:creationId xmlns:p14="http://schemas.microsoft.com/office/powerpoint/2010/main" val="96859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0033" y="1307320"/>
            <a:ext cx="6278081" cy="584776"/>
          </a:xfrm>
          <a:prstGeom prst="rect">
            <a:avLst/>
          </a:prstGeom>
          <a:noFill/>
        </p:spPr>
        <p:txBody>
          <a:bodyPr wrap="none" rtlCol="0">
            <a:spAutoFit/>
          </a:bodyPr>
          <a:lstStyle/>
          <a:p>
            <a:r>
              <a:rPr lang="en-US" sz="3200" dirty="0" smtClean="0"/>
              <a:t>Change of Variables on Left Side!</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3152615799"/>
              </p:ext>
            </p:extLst>
          </p:nvPr>
        </p:nvGraphicFramePr>
        <p:xfrm>
          <a:off x="1654677" y="2221093"/>
          <a:ext cx="5486400" cy="444500"/>
        </p:xfrm>
        <a:graphic>
          <a:graphicData uri="http://schemas.openxmlformats.org/presentationml/2006/ole">
            <mc:AlternateContent xmlns:mc="http://schemas.openxmlformats.org/markup-compatibility/2006">
              <mc:Choice xmlns:v="urn:schemas-microsoft-com:vml" Requires="v">
                <p:oleObj spid="_x0000_s69856" name="Document" r:id="rId4" imgW="5486400" imgH="444500" progId="Word.Document.12">
                  <p:embed/>
                </p:oleObj>
              </mc:Choice>
              <mc:Fallback>
                <p:oleObj name="Document" r:id="rId4" imgW="5486400" imgH="444500" progId="Word.Document.12">
                  <p:embed/>
                  <p:pic>
                    <p:nvPicPr>
                      <p:cNvPr id="0" name=""/>
                      <p:cNvPicPr/>
                      <p:nvPr/>
                    </p:nvPicPr>
                    <p:blipFill>
                      <a:blip r:embed="rId5"/>
                      <a:stretch>
                        <a:fillRect/>
                      </a:stretch>
                    </p:blipFill>
                    <p:spPr>
                      <a:xfrm>
                        <a:off x="1654677" y="2221093"/>
                        <a:ext cx="5486400" cy="444500"/>
                      </a:xfrm>
                      <a:prstGeom prst="rect">
                        <a:avLst/>
                      </a:prstGeom>
                    </p:spPr>
                  </p:pic>
                </p:oleObj>
              </mc:Fallback>
            </mc:AlternateContent>
          </a:graphicData>
        </a:graphic>
      </p:graphicFrame>
      <p:sp>
        <p:nvSpPr>
          <p:cNvPr id="9" name="TextBox 8"/>
          <p:cNvSpPr txBox="1"/>
          <p:nvPr/>
        </p:nvSpPr>
        <p:spPr>
          <a:xfrm>
            <a:off x="2910080" y="3041466"/>
            <a:ext cx="2394005" cy="584776"/>
          </a:xfrm>
          <a:prstGeom prst="rect">
            <a:avLst/>
          </a:prstGeom>
          <a:noFill/>
        </p:spPr>
        <p:txBody>
          <a:bodyPr wrap="none" rtlCol="0">
            <a:spAutoFit/>
          </a:bodyPr>
          <a:lstStyle/>
          <a:p>
            <a:pPr algn="ctr"/>
            <a:r>
              <a:rPr lang="en-US" sz="3200" dirty="0" smtClean="0"/>
              <a:t>So we have:</a:t>
            </a:r>
            <a:endParaRPr lang="en-US" sz="3200" dirty="0"/>
          </a:p>
        </p:txBody>
      </p:sp>
      <p:sp>
        <p:nvSpPr>
          <p:cNvPr id="14" name="TextBox 13"/>
          <p:cNvSpPr txBox="1"/>
          <p:nvPr/>
        </p:nvSpPr>
        <p:spPr>
          <a:xfrm>
            <a:off x="3366632" y="4615274"/>
            <a:ext cx="1731965" cy="584776"/>
          </a:xfrm>
          <a:prstGeom prst="rect">
            <a:avLst/>
          </a:prstGeom>
          <a:noFill/>
        </p:spPr>
        <p:txBody>
          <a:bodyPr wrap="none" rtlCol="0">
            <a:spAutoFit/>
          </a:bodyPr>
          <a:lstStyle/>
          <a:p>
            <a:r>
              <a:rPr lang="en-US" sz="3200" dirty="0" smtClean="0"/>
              <a:t>Algebra!</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835554578"/>
              </p:ext>
            </p:extLst>
          </p:nvPr>
        </p:nvGraphicFramePr>
        <p:xfrm>
          <a:off x="1654175" y="5405438"/>
          <a:ext cx="5486400" cy="901700"/>
        </p:xfrm>
        <a:graphic>
          <a:graphicData uri="http://schemas.openxmlformats.org/presentationml/2006/ole">
            <mc:AlternateContent xmlns:mc="http://schemas.openxmlformats.org/markup-compatibility/2006">
              <mc:Choice xmlns:v="urn:schemas-microsoft-com:vml" Requires="v">
                <p:oleObj spid="_x0000_s69857" name="Document" r:id="rId6" imgW="5486400" imgH="901700" progId="Word.Document.12">
                  <p:embed/>
                </p:oleObj>
              </mc:Choice>
              <mc:Fallback>
                <p:oleObj name="Document" r:id="rId6" imgW="5486400" imgH="901700" progId="Word.Document.12">
                  <p:embed/>
                  <p:pic>
                    <p:nvPicPr>
                      <p:cNvPr id="0" name=""/>
                      <p:cNvPicPr/>
                      <p:nvPr/>
                    </p:nvPicPr>
                    <p:blipFill>
                      <a:blip r:embed="rId7"/>
                      <a:stretch>
                        <a:fillRect/>
                      </a:stretch>
                    </p:blipFill>
                    <p:spPr>
                      <a:xfrm>
                        <a:off x="1654175" y="5405438"/>
                        <a:ext cx="5486400" cy="901700"/>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77155071"/>
              </p:ext>
            </p:extLst>
          </p:nvPr>
        </p:nvGraphicFramePr>
        <p:xfrm>
          <a:off x="1654677" y="569928"/>
          <a:ext cx="5486400" cy="457200"/>
        </p:xfrm>
        <a:graphic>
          <a:graphicData uri="http://schemas.openxmlformats.org/presentationml/2006/ole">
            <mc:AlternateContent xmlns:mc="http://schemas.openxmlformats.org/markup-compatibility/2006">
              <mc:Choice xmlns:v="urn:schemas-microsoft-com:vml" Requires="v">
                <p:oleObj spid="_x0000_s69858" name="Document" r:id="rId8" imgW="5486400" imgH="457200" progId="Word.Document.12">
                  <p:embed/>
                </p:oleObj>
              </mc:Choice>
              <mc:Fallback>
                <p:oleObj name="Document" r:id="rId8" imgW="5486400" imgH="457200" progId="Word.Document.12">
                  <p:embed/>
                  <p:pic>
                    <p:nvPicPr>
                      <p:cNvPr id="0" name=""/>
                      <p:cNvPicPr/>
                      <p:nvPr/>
                    </p:nvPicPr>
                    <p:blipFill>
                      <a:blip r:embed="rId9"/>
                      <a:stretch>
                        <a:fillRect/>
                      </a:stretch>
                    </p:blipFill>
                    <p:spPr>
                      <a:xfrm>
                        <a:off x="1654677" y="569928"/>
                        <a:ext cx="5486400" cy="457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1790435"/>
              </p:ext>
            </p:extLst>
          </p:nvPr>
        </p:nvGraphicFramePr>
        <p:xfrm>
          <a:off x="1654677" y="3835377"/>
          <a:ext cx="5486400" cy="457200"/>
        </p:xfrm>
        <a:graphic>
          <a:graphicData uri="http://schemas.openxmlformats.org/presentationml/2006/ole">
            <mc:AlternateContent xmlns:mc="http://schemas.openxmlformats.org/markup-compatibility/2006">
              <mc:Choice xmlns:v="urn:schemas-microsoft-com:vml" Requires="v">
                <p:oleObj spid="_x0000_s69859" name="Document" r:id="rId10" imgW="5486400" imgH="457200" progId="Word.Document.12">
                  <p:embed/>
                </p:oleObj>
              </mc:Choice>
              <mc:Fallback>
                <p:oleObj name="Document" r:id="rId10" imgW="5486400" imgH="457200" progId="Word.Document.12">
                  <p:embed/>
                  <p:pic>
                    <p:nvPicPr>
                      <p:cNvPr id="0" name=""/>
                      <p:cNvPicPr/>
                      <p:nvPr/>
                    </p:nvPicPr>
                    <p:blipFill>
                      <a:blip r:embed="rId11"/>
                      <a:stretch>
                        <a:fillRect/>
                      </a:stretch>
                    </p:blipFill>
                    <p:spPr>
                      <a:xfrm>
                        <a:off x="1654677" y="3835377"/>
                        <a:ext cx="5486400" cy="457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13</a:t>
            </a:fld>
            <a:endParaRPr lang="en-US"/>
          </a:p>
        </p:txBody>
      </p:sp>
    </p:spTree>
    <p:extLst>
      <p:ext uri="{BB962C8B-B14F-4D97-AF65-F5344CB8AC3E}">
        <p14:creationId xmlns:p14="http://schemas.microsoft.com/office/powerpoint/2010/main" val="48080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3878" y="860063"/>
            <a:ext cx="3106339" cy="584776"/>
          </a:xfrm>
          <a:prstGeom prst="rect">
            <a:avLst/>
          </a:prstGeom>
          <a:noFill/>
        </p:spPr>
        <p:txBody>
          <a:bodyPr wrap="none" rtlCol="0">
            <a:spAutoFit/>
          </a:bodyPr>
          <a:lstStyle/>
          <a:p>
            <a:r>
              <a:rPr lang="en-US" sz="3200" dirty="0" smtClean="0"/>
              <a:t>Recall x’ = u + v</a:t>
            </a:r>
            <a:endParaRPr lang="en-US" sz="3200" dirty="0"/>
          </a:p>
        </p:txBody>
      </p:sp>
      <p:sp>
        <p:nvSpPr>
          <p:cNvPr id="7" name="TextBox 6"/>
          <p:cNvSpPr txBox="1"/>
          <p:nvPr/>
        </p:nvSpPr>
        <p:spPr>
          <a:xfrm>
            <a:off x="3575156" y="2348004"/>
            <a:ext cx="2053367" cy="584776"/>
          </a:xfrm>
          <a:prstGeom prst="rect">
            <a:avLst/>
          </a:prstGeom>
          <a:noFill/>
        </p:spPr>
        <p:txBody>
          <a:bodyPr wrap="none" rtlCol="0">
            <a:spAutoFit/>
          </a:bodyPr>
          <a:lstStyle/>
          <a:p>
            <a:r>
              <a:rPr lang="en-US" sz="3200" dirty="0" smtClean="0"/>
              <a:t>We Claim</a:t>
            </a:r>
            <a:r>
              <a:rPr lang="en-US" sz="3200" dirty="0"/>
              <a:t>:</a:t>
            </a:r>
          </a:p>
        </p:txBody>
      </p:sp>
      <p:graphicFrame>
        <p:nvGraphicFramePr>
          <p:cNvPr id="9" name="Object 8"/>
          <p:cNvGraphicFramePr>
            <a:graphicFrameLocks noChangeAspect="1"/>
          </p:cNvGraphicFramePr>
          <p:nvPr>
            <p:extLst>
              <p:ext uri="{D42A27DB-BD31-4B8C-83A1-F6EECF244321}">
                <p14:modId xmlns:p14="http://schemas.microsoft.com/office/powerpoint/2010/main" val="2966983505"/>
              </p:ext>
            </p:extLst>
          </p:nvPr>
        </p:nvGraphicFramePr>
        <p:xfrm>
          <a:off x="1618794" y="3293406"/>
          <a:ext cx="5486400" cy="444500"/>
        </p:xfrm>
        <a:graphic>
          <a:graphicData uri="http://schemas.openxmlformats.org/presentationml/2006/ole">
            <mc:AlternateContent xmlns:mc="http://schemas.openxmlformats.org/markup-compatibility/2006">
              <mc:Choice xmlns:v="urn:schemas-microsoft-com:vml" Requires="v">
                <p:oleObj spid="_x0000_s10219" name="Document" r:id="rId4" imgW="5486400" imgH="444500" progId="Word.Document.12">
                  <p:embed/>
                </p:oleObj>
              </mc:Choice>
              <mc:Fallback>
                <p:oleObj name="Document" r:id="rId4" imgW="5486400" imgH="444500" progId="Word.Document.12">
                  <p:embed/>
                  <p:pic>
                    <p:nvPicPr>
                      <p:cNvPr id="0" name=""/>
                      <p:cNvPicPr/>
                      <p:nvPr/>
                    </p:nvPicPr>
                    <p:blipFill>
                      <a:blip r:embed="rId5"/>
                      <a:stretch>
                        <a:fillRect/>
                      </a:stretch>
                    </p:blipFill>
                    <p:spPr>
                      <a:xfrm>
                        <a:off x="1618794" y="3293406"/>
                        <a:ext cx="5486400" cy="444500"/>
                      </a:xfrm>
                      <a:prstGeom prst="rect">
                        <a:avLst/>
                      </a:prstGeom>
                    </p:spPr>
                  </p:pic>
                </p:oleObj>
              </mc:Fallback>
            </mc:AlternateContent>
          </a:graphicData>
        </a:graphic>
      </p:graphicFrame>
      <p:sp>
        <p:nvSpPr>
          <p:cNvPr id="10" name="TextBox 9"/>
          <p:cNvSpPr txBox="1"/>
          <p:nvPr/>
        </p:nvSpPr>
        <p:spPr>
          <a:xfrm>
            <a:off x="4040110" y="3737906"/>
            <a:ext cx="853118" cy="584776"/>
          </a:xfrm>
          <a:prstGeom prst="rect">
            <a:avLst/>
          </a:prstGeom>
          <a:noFill/>
        </p:spPr>
        <p:txBody>
          <a:bodyPr wrap="none" rtlCol="0">
            <a:spAutoFit/>
          </a:bodyPr>
          <a:lstStyle/>
          <a:p>
            <a:r>
              <a:rPr lang="en-US" sz="3200" dirty="0" smtClean="0"/>
              <a:t>and</a:t>
            </a:r>
            <a:endParaRPr lang="en-US" sz="3200" dirty="0"/>
          </a:p>
        </p:txBody>
      </p:sp>
      <p:graphicFrame>
        <p:nvGraphicFramePr>
          <p:cNvPr id="12" name="Object 11"/>
          <p:cNvGraphicFramePr>
            <a:graphicFrameLocks noChangeAspect="1"/>
          </p:cNvGraphicFramePr>
          <p:nvPr>
            <p:extLst>
              <p:ext uri="{D42A27DB-BD31-4B8C-83A1-F6EECF244321}">
                <p14:modId xmlns:p14="http://schemas.microsoft.com/office/powerpoint/2010/main" val="2524185664"/>
              </p:ext>
            </p:extLst>
          </p:nvPr>
        </p:nvGraphicFramePr>
        <p:xfrm>
          <a:off x="1618794" y="4620504"/>
          <a:ext cx="5486400" cy="457200"/>
        </p:xfrm>
        <a:graphic>
          <a:graphicData uri="http://schemas.openxmlformats.org/presentationml/2006/ole">
            <mc:AlternateContent xmlns:mc="http://schemas.openxmlformats.org/markup-compatibility/2006">
              <mc:Choice xmlns:v="urn:schemas-microsoft-com:vml" Requires="v">
                <p:oleObj spid="_x0000_s10220" name="Document" r:id="rId6" imgW="5486400" imgH="457200" progId="Word.Document.12">
                  <p:embed/>
                </p:oleObj>
              </mc:Choice>
              <mc:Fallback>
                <p:oleObj name="Document" r:id="rId6" imgW="5486400" imgH="457200" progId="Word.Document.12">
                  <p:embed/>
                  <p:pic>
                    <p:nvPicPr>
                      <p:cNvPr id="0" name=""/>
                      <p:cNvPicPr/>
                      <p:nvPr/>
                    </p:nvPicPr>
                    <p:blipFill>
                      <a:blip r:embed="rId7"/>
                      <a:stretch>
                        <a:fillRect/>
                      </a:stretch>
                    </p:blipFill>
                    <p:spPr>
                      <a:xfrm>
                        <a:off x="1618794" y="4620504"/>
                        <a:ext cx="5486400" cy="457200"/>
                      </a:xfrm>
                      <a:prstGeom prst="rect">
                        <a:avLst/>
                      </a:prstGeom>
                    </p:spPr>
                  </p:pic>
                </p:oleObj>
              </mc:Fallback>
            </mc:AlternateContent>
          </a:graphicData>
        </a:graphic>
      </p:graphicFrame>
      <p:sp>
        <p:nvSpPr>
          <p:cNvPr id="13" name="TextBox 12"/>
          <p:cNvSpPr txBox="1"/>
          <p:nvPr/>
        </p:nvSpPr>
        <p:spPr>
          <a:xfrm>
            <a:off x="2215499" y="5590408"/>
            <a:ext cx="4928352" cy="584776"/>
          </a:xfrm>
          <a:prstGeom prst="rect">
            <a:avLst/>
          </a:prstGeom>
          <a:noFill/>
        </p:spPr>
        <p:txBody>
          <a:bodyPr wrap="none" rtlCol="0">
            <a:spAutoFit/>
          </a:bodyPr>
          <a:lstStyle/>
          <a:p>
            <a:r>
              <a:rPr lang="en-US" sz="3200" dirty="0" smtClean="0"/>
              <a:t>Why! Hint: x’ is Arbitrary!</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249810717"/>
              </p:ext>
            </p:extLst>
          </p:nvPr>
        </p:nvGraphicFramePr>
        <p:xfrm>
          <a:off x="1657451" y="1756341"/>
          <a:ext cx="5486400" cy="457200"/>
        </p:xfrm>
        <a:graphic>
          <a:graphicData uri="http://schemas.openxmlformats.org/presentationml/2006/ole">
            <mc:AlternateContent xmlns:mc="http://schemas.openxmlformats.org/markup-compatibility/2006">
              <mc:Choice xmlns:v="urn:schemas-microsoft-com:vml" Requires="v">
                <p:oleObj spid="_x0000_s10221" name="Document" r:id="rId8" imgW="5486400" imgH="457200" progId="Word.Document.12">
                  <p:embed/>
                </p:oleObj>
              </mc:Choice>
              <mc:Fallback>
                <p:oleObj name="Document" r:id="rId8" imgW="5486400" imgH="457200" progId="Word.Document.12">
                  <p:embed/>
                  <p:pic>
                    <p:nvPicPr>
                      <p:cNvPr id="0" name=""/>
                      <p:cNvPicPr/>
                      <p:nvPr/>
                    </p:nvPicPr>
                    <p:blipFill>
                      <a:blip r:embed="rId9"/>
                      <a:stretch>
                        <a:fillRect/>
                      </a:stretch>
                    </p:blipFill>
                    <p:spPr>
                      <a:xfrm>
                        <a:off x="1657451" y="1756341"/>
                        <a:ext cx="5486400" cy="457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14</a:t>
            </a:fld>
            <a:endParaRPr lang="en-US"/>
          </a:p>
        </p:txBody>
      </p:sp>
    </p:spTree>
    <p:extLst>
      <p:ext uri="{BB962C8B-B14F-4D97-AF65-F5344CB8AC3E}">
        <p14:creationId xmlns:p14="http://schemas.microsoft.com/office/powerpoint/2010/main" val="303920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226" y="931981"/>
            <a:ext cx="5202466" cy="1569660"/>
          </a:xfrm>
          <a:prstGeom prst="rect">
            <a:avLst/>
          </a:prstGeom>
          <a:noFill/>
        </p:spPr>
        <p:txBody>
          <a:bodyPr wrap="none" rtlCol="0">
            <a:spAutoFit/>
          </a:bodyPr>
          <a:lstStyle/>
          <a:p>
            <a:r>
              <a:rPr lang="en-US" sz="3200" dirty="0" smtClean="0"/>
              <a:t>      Eliminate v Between </a:t>
            </a:r>
          </a:p>
          <a:p>
            <a:r>
              <a:rPr lang="en-US" sz="3200" dirty="0" smtClean="0"/>
              <a:t>     Equations for p and q</a:t>
            </a:r>
          </a:p>
          <a:p>
            <a:r>
              <a:rPr lang="en-US" sz="3200" dirty="0" smtClean="0"/>
              <a:t>Get a Quadratic in u Cubed</a:t>
            </a:r>
            <a:endParaRPr lang="en-US" sz="3200" dirty="0"/>
          </a:p>
        </p:txBody>
      </p:sp>
      <p:sp>
        <p:nvSpPr>
          <p:cNvPr id="7" name="TextBox 6"/>
          <p:cNvSpPr txBox="1"/>
          <p:nvPr/>
        </p:nvSpPr>
        <p:spPr>
          <a:xfrm>
            <a:off x="3410756" y="3425296"/>
            <a:ext cx="1822334" cy="584776"/>
          </a:xfrm>
          <a:prstGeom prst="rect">
            <a:avLst/>
          </a:prstGeom>
          <a:noFill/>
        </p:spPr>
        <p:txBody>
          <a:bodyPr wrap="none" rtlCol="0">
            <a:spAutoFit/>
          </a:bodyPr>
          <a:lstStyle/>
          <a:p>
            <a:r>
              <a:rPr lang="en-US" sz="3200" dirty="0" smtClean="0"/>
              <a:t>Solution:</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3808158005"/>
              </p:ext>
            </p:extLst>
          </p:nvPr>
        </p:nvGraphicFramePr>
        <p:xfrm>
          <a:off x="1654678" y="4652508"/>
          <a:ext cx="5486400" cy="1346200"/>
        </p:xfrm>
        <a:graphic>
          <a:graphicData uri="http://schemas.openxmlformats.org/presentationml/2006/ole">
            <mc:AlternateContent xmlns:mc="http://schemas.openxmlformats.org/markup-compatibility/2006">
              <mc:Choice xmlns:v="urn:schemas-microsoft-com:vml" Requires="v">
                <p:oleObj spid="_x0000_s10585" name="Document" r:id="rId4" imgW="5486400" imgH="1346200" progId="Word.Document.12">
                  <p:embed/>
                </p:oleObj>
              </mc:Choice>
              <mc:Fallback>
                <p:oleObj name="Document" r:id="rId4" imgW="5486400" imgH="1346200" progId="Word.Document.12">
                  <p:embed/>
                  <p:pic>
                    <p:nvPicPr>
                      <p:cNvPr id="0" name=""/>
                      <p:cNvPicPr/>
                      <p:nvPr/>
                    </p:nvPicPr>
                    <p:blipFill>
                      <a:blip r:embed="rId5"/>
                      <a:stretch>
                        <a:fillRect/>
                      </a:stretch>
                    </p:blipFill>
                    <p:spPr>
                      <a:xfrm>
                        <a:off x="1654678" y="4652508"/>
                        <a:ext cx="5486400" cy="1346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15</a:t>
            </a:fld>
            <a:endParaRPr lang="en-US"/>
          </a:p>
        </p:txBody>
      </p:sp>
      <p:sp>
        <p:nvSpPr>
          <p:cNvPr id="3" name="TextBox 2"/>
          <p:cNvSpPr txBox="1"/>
          <p:nvPr/>
        </p:nvSpPr>
        <p:spPr>
          <a:xfrm>
            <a:off x="1530851" y="2667410"/>
            <a:ext cx="6166271" cy="584776"/>
          </a:xfrm>
          <a:prstGeom prst="rect">
            <a:avLst/>
          </a:prstGeom>
          <a:noFill/>
        </p:spPr>
        <p:txBody>
          <a:bodyPr wrap="none" rtlCol="0">
            <a:spAutoFit/>
          </a:bodyPr>
          <a:lstStyle/>
          <a:p>
            <a:r>
              <a:rPr lang="en-US" sz="3200" dirty="0" smtClean="0"/>
              <a:t>More Good Algebra for Students!</a:t>
            </a:r>
            <a:endParaRPr lang="en-US" sz="3200" dirty="0"/>
          </a:p>
        </p:txBody>
      </p:sp>
    </p:spTree>
    <p:extLst>
      <p:ext uri="{BB962C8B-B14F-4D97-AF65-F5344CB8AC3E}">
        <p14:creationId xmlns:p14="http://schemas.microsoft.com/office/powerpoint/2010/main" val="368934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8374" y="485970"/>
            <a:ext cx="2469146" cy="584776"/>
          </a:xfrm>
          <a:prstGeom prst="rect">
            <a:avLst/>
          </a:prstGeom>
          <a:noFill/>
        </p:spPr>
        <p:txBody>
          <a:bodyPr wrap="none" rtlCol="0">
            <a:spAutoFit/>
          </a:bodyPr>
          <a:lstStyle/>
          <a:p>
            <a:r>
              <a:rPr lang="en-US" sz="3200" dirty="0" smtClean="0"/>
              <a:t>But We Had:</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721684269"/>
              </p:ext>
            </p:extLst>
          </p:nvPr>
        </p:nvGraphicFramePr>
        <p:xfrm>
          <a:off x="1419099" y="2714514"/>
          <a:ext cx="5486400" cy="444500"/>
        </p:xfrm>
        <a:graphic>
          <a:graphicData uri="http://schemas.openxmlformats.org/presentationml/2006/ole">
            <mc:AlternateContent xmlns:mc="http://schemas.openxmlformats.org/markup-compatibility/2006">
              <mc:Choice xmlns:v="urn:schemas-microsoft-com:vml" Requires="v">
                <p:oleObj spid="_x0000_s12164" name="Document" r:id="rId4" imgW="5486400" imgH="444500" progId="Word.Document.12">
                  <p:embed/>
                </p:oleObj>
              </mc:Choice>
              <mc:Fallback>
                <p:oleObj name="Document" r:id="rId4" imgW="5486400" imgH="444500" progId="Word.Document.12">
                  <p:embed/>
                  <p:pic>
                    <p:nvPicPr>
                      <p:cNvPr id="0" name=""/>
                      <p:cNvPicPr/>
                      <p:nvPr/>
                    </p:nvPicPr>
                    <p:blipFill>
                      <a:blip r:embed="rId5"/>
                      <a:stretch>
                        <a:fillRect/>
                      </a:stretch>
                    </p:blipFill>
                    <p:spPr>
                      <a:xfrm>
                        <a:off x="1419099" y="2714514"/>
                        <a:ext cx="5486400" cy="444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12555302"/>
              </p:ext>
            </p:extLst>
          </p:nvPr>
        </p:nvGraphicFramePr>
        <p:xfrm>
          <a:off x="1419099" y="3987886"/>
          <a:ext cx="5486400" cy="457200"/>
        </p:xfrm>
        <a:graphic>
          <a:graphicData uri="http://schemas.openxmlformats.org/presentationml/2006/ole">
            <mc:AlternateContent xmlns:mc="http://schemas.openxmlformats.org/markup-compatibility/2006">
              <mc:Choice xmlns:v="urn:schemas-microsoft-com:vml" Requires="v">
                <p:oleObj spid="_x0000_s12165" name="Document" r:id="rId6" imgW="5486400" imgH="457200" progId="Word.Document.12">
                  <p:embed/>
                </p:oleObj>
              </mc:Choice>
              <mc:Fallback>
                <p:oleObj name="Document" r:id="rId6" imgW="5486400" imgH="457200" progId="Word.Document.12">
                  <p:embed/>
                  <p:pic>
                    <p:nvPicPr>
                      <p:cNvPr id="0" name=""/>
                      <p:cNvPicPr/>
                      <p:nvPr/>
                    </p:nvPicPr>
                    <p:blipFill>
                      <a:blip r:embed="rId7"/>
                      <a:stretch>
                        <a:fillRect/>
                      </a:stretch>
                    </p:blipFill>
                    <p:spPr>
                      <a:xfrm>
                        <a:off x="1419099" y="3987886"/>
                        <a:ext cx="5486400" cy="457200"/>
                      </a:xfrm>
                      <a:prstGeom prst="rect">
                        <a:avLst/>
                      </a:prstGeom>
                    </p:spPr>
                  </p:pic>
                </p:oleObj>
              </mc:Fallback>
            </mc:AlternateContent>
          </a:graphicData>
        </a:graphic>
      </p:graphicFrame>
      <p:sp>
        <p:nvSpPr>
          <p:cNvPr id="9" name="TextBox 8"/>
          <p:cNvSpPr txBox="1"/>
          <p:nvPr/>
        </p:nvSpPr>
        <p:spPr>
          <a:xfrm>
            <a:off x="3748759" y="3261430"/>
            <a:ext cx="853118" cy="584776"/>
          </a:xfrm>
          <a:prstGeom prst="rect">
            <a:avLst/>
          </a:prstGeom>
          <a:noFill/>
        </p:spPr>
        <p:txBody>
          <a:bodyPr wrap="none" rtlCol="0">
            <a:spAutoFit/>
          </a:bodyPr>
          <a:lstStyle/>
          <a:p>
            <a:r>
              <a:rPr lang="en-US" sz="3200" dirty="0" smtClean="0"/>
              <a:t>and</a:t>
            </a:r>
            <a:endParaRPr lang="en-US" sz="3200" dirty="0"/>
          </a:p>
        </p:txBody>
      </p:sp>
      <p:sp>
        <p:nvSpPr>
          <p:cNvPr id="10" name="TextBox 9"/>
          <p:cNvSpPr txBox="1"/>
          <p:nvPr/>
        </p:nvSpPr>
        <p:spPr>
          <a:xfrm>
            <a:off x="563416" y="4635713"/>
            <a:ext cx="7659869" cy="1077218"/>
          </a:xfrm>
          <a:prstGeom prst="rect">
            <a:avLst/>
          </a:prstGeom>
          <a:noFill/>
        </p:spPr>
        <p:txBody>
          <a:bodyPr wrap="none" rtlCol="0">
            <a:spAutoFit/>
          </a:bodyPr>
          <a:lstStyle/>
          <a:p>
            <a:r>
              <a:rPr lang="en-US" sz="3200" dirty="0" smtClean="0"/>
              <a:t>Top Equation Symmetric With Respect to </a:t>
            </a:r>
          </a:p>
          <a:p>
            <a:r>
              <a:rPr lang="en-US" sz="3200" dirty="0"/>
              <a:t> </a:t>
            </a:r>
            <a:r>
              <a:rPr lang="en-US" sz="3200" dirty="0" smtClean="0"/>
              <a:t>             Interchanging u and v</a:t>
            </a:r>
            <a:endParaRPr lang="en-US" sz="3200" dirty="0"/>
          </a:p>
        </p:txBody>
      </p:sp>
      <p:sp>
        <p:nvSpPr>
          <p:cNvPr id="11" name="TextBox 10"/>
          <p:cNvSpPr txBox="1"/>
          <p:nvPr/>
        </p:nvSpPr>
        <p:spPr>
          <a:xfrm>
            <a:off x="1321283" y="5796740"/>
            <a:ext cx="6127799" cy="584776"/>
          </a:xfrm>
          <a:prstGeom prst="rect">
            <a:avLst/>
          </a:prstGeom>
          <a:noFill/>
        </p:spPr>
        <p:txBody>
          <a:bodyPr wrap="none" rtlCol="0">
            <a:spAutoFit/>
          </a:bodyPr>
          <a:lstStyle/>
          <a:p>
            <a:r>
              <a:rPr lang="en-US" sz="3200" dirty="0" smtClean="0"/>
              <a:t>So u and v Have Same Solutions!</a:t>
            </a:r>
            <a:endParaRPr lang="en-US" sz="3200" dirty="0"/>
          </a:p>
        </p:txBody>
      </p:sp>
      <p:graphicFrame>
        <p:nvGraphicFramePr>
          <p:cNvPr id="2" name="Object 1"/>
          <p:cNvGraphicFramePr>
            <a:graphicFrameLocks noChangeAspect="1"/>
          </p:cNvGraphicFramePr>
          <p:nvPr>
            <p:extLst>
              <p:ext uri="{D42A27DB-BD31-4B8C-83A1-F6EECF244321}">
                <p14:modId xmlns:p14="http://schemas.microsoft.com/office/powerpoint/2010/main" val="931413441"/>
              </p:ext>
            </p:extLst>
          </p:nvPr>
        </p:nvGraphicFramePr>
        <p:xfrm>
          <a:off x="1370799" y="1295471"/>
          <a:ext cx="5486400" cy="457200"/>
        </p:xfrm>
        <a:graphic>
          <a:graphicData uri="http://schemas.openxmlformats.org/presentationml/2006/ole">
            <mc:AlternateContent xmlns:mc="http://schemas.openxmlformats.org/markup-compatibility/2006">
              <mc:Choice xmlns:v="urn:schemas-microsoft-com:vml" Requires="v">
                <p:oleObj spid="_x0000_s12166" name="Document" r:id="rId8" imgW="5486400" imgH="457200" progId="Word.Document.12">
                  <p:embed/>
                </p:oleObj>
              </mc:Choice>
              <mc:Fallback>
                <p:oleObj name="Document" r:id="rId8" imgW="5486400" imgH="457200" progId="Word.Document.12">
                  <p:embed/>
                  <p:pic>
                    <p:nvPicPr>
                      <p:cNvPr id="0" name=""/>
                      <p:cNvPicPr/>
                      <p:nvPr/>
                    </p:nvPicPr>
                    <p:blipFill>
                      <a:blip r:embed="rId9"/>
                      <a:stretch>
                        <a:fillRect/>
                      </a:stretch>
                    </p:blipFill>
                    <p:spPr>
                      <a:xfrm>
                        <a:off x="1370799" y="1295471"/>
                        <a:ext cx="5486400" cy="457200"/>
                      </a:xfrm>
                      <a:prstGeom prst="rect">
                        <a:avLst/>
                      </a:prstGeom>
                    </p:spPr>
                  </p:pic>
                </p:oleObj>
              </mc:Fallback>
            </mc:AlternateContent>
          </a:graphicData>
        </a:graphic>
      </p:graphicFrame>
      <p:sp>
        <p:nvSpPr>
          <p:cNvPr id="3" name="TextBox 2"/>
          <p:cNvSpPr txBox="1"/>
          <p:nvPr/>
        </p:nvSpPr>
        <p:spPr>
          <a:xfrm>
            <a:off x="3607895" y="1925412"/>
            <a:ext cx="993982" cy="584776"/>
          </a:xfrm>
          <a:prstGeom prst="rect">
            <a:avLst/>
          </a:prstGeom>
          <a:noFill/>
        </p:spPr>
        <p:txBody>
          <a:bodyPr wrap="none" rtlCol="0">
            <a:spAutoFit/>
          </a:bodyPr>
          <a:lstStyle/>
          <a:p>
            <a:r>
              <a:rPr lang="en-US" sz="3200" dirty="0" smtClean="0"/>
              <a:t>with</a:t>
            </a:r>
            <a:endParaRPr lang="en-US" sz="3200" dirty="0"/>
          </a:p>
        </p:txBody>
      </p:sp>
      <p:sp>
        <p:nvSpPr>
          <p:cNvPr id="5" name="Slide Number Placeholder 4"/>
          <p:cNvSpPr>
            <a:spLocks noGrp="1"/>
          </p:cNvSpPr>
          <p:nvPr>
            <p:ph type="sldNum" sz="quarter" idx="12"/>
          </p:nvPr>
        </p:nvSpPr>
        <p:spPr/>
        <p:txBody>
          <a:bodyPr/>
          <a:lstStyle/>
          <a:p>
            <a:fld id="{2066355A-084C-D24E-9AD2-7E4FC41EA627}" type="slidenum">
              <a:rPr lang="en-US" smtClean="0"/>
              <a:t>16</a:t>
            </a:fld>
            <a:endParaRPr lang="en-US"/>
          </a:p>
        </p:txBody>
      </p:sp>
    </p:spTree>
    <p:extLst>
      <p:ext uri="{BB962C8B-B14F-4D97-AF65-F5344CB8AC3E}">
        <p14:creationId xmlns:p14="http://schemas.microsoft.com/office/powerpoint/2010/main" val="238311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0014" y="860290"/>
            <a:ext cx="2801969" cy="584776"/>
          </a:xfrm>
          <a:prstGeom prst="rect">
            <a:avLst/>
          </a:prstGeom>
          <a:noFill/>
        </p:spPr>
        <p:txBody>
          <a:bodyPr wrap="none" rtlCol="0">
            <a:spAutoFit/>
          </a:bodyPr>
          <a:lstStyle/>
          <a:p>
            <a:r>
              <a:rPr lang="en-US" sz="3200" dirty="0" smtClean="0"/>
              <a:t>Solution for v:</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1808903953"/>
              </p:ext>
            </p:extLst>
          </p:nvPr>
        </p:nvGraphicFramePr>
        <p:xfrm>
          <a:off x="1748783" y="1752228"/>
          <a:ext cx="5486400" cy="1346200"/>
        </p:xfrm>
        <a:graphic>
          <a:graphicData uri="http://schemas.openxmlformats.org/presentationml/2006/ole">
            <mc:AlternateContent xmlns:mc="http://schemas.openxmlformats.org/markup-compatibility/2006">
              <mc:Choice xmlns:v="urn:schemas-microsoft-com:vml" Requires="v">
                <p:oleObj spid="_x0000_s13968" r:id="rId4" imgW="5486400" imgH="1346200" progId="">
                  <p:embed/>
                </p:oleObj>
              </mc:Choice>
              <mc:Fallback>
                <p:oleObj r:id="rId4" imgW="5486400" imgH="1346200" progId="">
                  <p:embed/>
                  <p:pic>
                    <p:nvPicPr>
                      <p:cNvPr id="0" name=""/>
                      <p:cNvPicPr/>
                      <p:nvPr/>
                    </p:nvPicPr>
                    <p:blipFill>
                      <a:blip r:embed="rId5"/>
                      <a:stretch>
                        <a:fillRect/>
                      </a:stretch>
                    </p:blipFill>
                    <p:spPr>
                      <a:xfrm>
                        <a:off x="1748783" y="1752228"/>
                        <a:ext cx="5486400" cy="1346200"/>
                      </a:xfrm>
                      <a:prstGeom prst="rect">
                        <a:avLst/>
                      </a:prstGeom>
                    </p:spPr>
                  </p:pic>
                </p:oleObj>
              </mc:Fallback>
            </mc:AlternateContent>
          </a:graphicData>
        </a:graphic>
      </p:graphicFrame>
      <p:sp>
        <p:nvSpPr>
          <p:cNvPr id="7" name="TextBox 6"/>
          <p:cNvSpPr txBox="1"/>
          <p:nvPr/>
        </p:nvSpPr>
        <p:spPr>
          <a:xfrm>
            <a:off x="1485164" y="3686959"/>
            <a:ext cx="5089254" cy="1077218"/>
          </a:xfrm>
          <a:prstGeom prst="rect">
            <a:avLst/>
          </a:prstGeom>
          <a:noFill/>
        </p:spPr>
        <p:txBody>
          <a:bodyPr wrap="none" rtlCol="0">
            <a:spAutoFit/>
          </a:bodyPr>
          <a:lstStyle/>
          <a:p>
            <a:r>
              <a:rPr lang="en-US" sz="3200" dirty="0" smtClean="0"/>
              <a:t>Use “+” for u and “-” for v</a:t>
            </a:r>
          </a:p>
          <a:p>
            <a:r>
              <a:rPr lang="en-US" sz="3200" dirty="0" smtClean="0"/>
              <a:t>              To Satisfy</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1455823541"/>
              </p:ext>
            </p:extLst>
          </p:nvPr>
        </p:nvGraphicFramePr>
        <p:xfrm>
          <a:off x="1690014" y="5134687"/>
          <a:ext cx="5486400" cy="457200"/>
        </p:xfrm>
        <a:graphic>
          <a:graphicData uri="http://schemas.openxmlformats.org/presentationml/2006/ole">
            <mc:AlternateContent xmlns:mc="http://schemas.openxmlformats.org/markup-compatibility/2006">
              <mc:Choice xmlns:v="urn:schemas-microsoft-com:vml" Requires="v">
                <p:oleObj spid="_x0000_s13969" r:id="rId6" imgW="5486400" imgH="457200" progId="">
                  <p:embed/>
                </p:oleObj>
              </mc:Choice>
              <mc:Fallback>
                <p:oleObj r:id="rId6" imgW="5486400" imgH="457200" progId="">
                  <p:embed/>
                  <p:pic>
                    <p:nvPicPr>
                      <p:cNvPr id="0" name=""/>
                      <p:cNvPicPr/>
                      <p:nvPr/>
                    </p:nvPicPr>
                    <p:blipFill>
                      <a:blip r:embed="rId7"/>
                      <a:stretch>
                        <a:fillRect/>
                      </a:stretch>
                    </p:blipFill>
                    <p:spPr>
                      <a:xfrm>
                        <a:off x="1690014" y="5134687"/>
                        <a:ext cx="5486400" cy="457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17</a:t>
            </a:fld>
            <a:endParaRPr lang="en-US"/>
          </a:p>
        </p:txBody>
      </p:sp>
    </p:spTree>
    <p:extLst>
      <p:ext uri="{BB962C8B-B14F-4D97-AF65-F5344CB8AC3E}">
        <p14:creationId xmlns:p14="http://schemas.microsoft.com/office/powerpoint/2010/main" val="150838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104" y="512078"/>
            <a:ext cx="2185013" cy="584776"/>
          </a:xfrm>
          <a:prstGeom prst="rect">
            <a:avLst/>
          </a:prstGeom>
          <a:noFill/>
        </p:spPr>
        <p:txBody>
          <a:bodyPr wrap="none" rtlCol="0">
            <a:spAutoFit/>
          </a:bodyPr>
          <a:lstStyle/>
          <a:p>
            <a:r>
              <a:rPr lang="en-US" sz="3200" dirty="0" smtClean="0"/>
              <a:t>But Recall:</a:t>
            </a:r>
            <a:endParaRPr lang="en-US" sz="3200" dirty="0"/>
          </a:p>
        </p:txBody>
      </p:sp>
      <p:sp>
        <p:nvSpPr>
          <p:cNvPr id="7" name="TextBox 6"/>
          <p:cNvSpPr txBox="1"/>
          <p:nvPr/>
        </p:nvSpPr>
        <p:spPr>
          <a:xfrm>
            <a:off x="3267361" y="1873196"/>
            <a:ext cx="2463735" cy="584776"/>
          </a:xfrm>
          <a:prstGeom prst="rect">
            <a:avLst/>
          </a:prstGeom>
          <a:noFill/>
        </p:spPr>
        <p:txBody>
          <a:bodyPr wrap="none" rtlCol="0">
            <a:spAutoFit/>
          </a:bodyPr>
          <a:lstStyle/>
          <a:p>
            <a:r>
              <a:rPr lang="en-US" sz="3200" dirty="0" smtClean="0"/>
              <a:t>So We Have:</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995306795"/>
              </p:ext>
            </p:extLst>
          </p:nvPr>
        </p:nvGraphicFramePr>
        <p:xfrm>
          <a:off x="1777586" y="1151262"/>
          <a:ext cx="5486400" cy="444500"/>
        </p:xfrm>
        <a:graphic>
          <a:graphicData uri="http://schemas.openxmlformats.org/presentationml/2006/ole">
            <mc:AlternateContent xmlns:mc="http://schemas.openxmlformats.org/markup-compatibility/2006">
              <mc:Choice xmlns:v="urn:schemas-microsoft-com:vml" Requires="v">
                <p:oleObj spid="_x0000_s14987" r:id="rId4" imgW="5486400" imgH="444500" progId="">
                  <p:embed/>
                </p:oleObj>
              </mc:Choice>
              <mc:Fallback>
                <p:oleObj r:id="rId4" imgW="5486400" imgH="444500" progId="">
                  <p:embed/>
                  <p:pic>
                    <p:nvPicPr>
                      <p:cNvPr id="0" name=""/>
                      <p:cNvPicPr/>
                      <p:nvPr/>
                    </p:nvPicPr>
                    <p:blipFill>
                      <a:blip r:embed="rId5"/>
                      <a:stretch>
                        <a:fillRect/>
                      </a:stretch>
                    </p:blipFill>
                    <p:spPr>
                      <a:xfrm>
                        <a:off x="1777586" y="1151262"/>
                        <a:ext cx="5486400" cy="444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6995448"/>
              </p:ext>
            </p:extLst>
          </p:nvPr>
        </p:nvGraphicFramePr>
        <p:xfrm>
          <a:off x="1777586" y="2695638"/>
          <a:ext cx="5486400" cy="3556000"/>
        </p:xfrm>
        <a:graphic>
          <a:graphicData uri="http://schemas.openxmlformats.org/presentationml/2006/ole">
            <mc:AlternateContent xmlns:mc="http://schemas.openxmlformats.org/markup-compatibility/2006">
              <mc:Choice xmlns:v="urn:schemas-microsoft-com:vml" Requires="v">
                <p:oleObj spid="_x0000_s14988" r:id="rId6" imgW="5486400" imgH="3556000" progId="">
                  <p:embed/>
                </p:oleObj>
              </mc:Choice>
              <mc:Fallback>
                <p:oleObj r:id="rId6" imgW="5486400" imgH="3556000" progId="">
                  <p:embed/>
                  <p:pic>
                    <p:nvPicPr>
                      <p:cNvPr id="0" name=""/>
                      <p:cNvPicPr/>
                      <p:nvPr/>
                    </p:nvPicPr>
                    <p:blipFill>
                      <a:blip r:embed="rId7"/>
                      <a:stretch>
                        <a:fillRect/>
                      </a:stretch>
                    </p:blipFill>
                    <p:spPr>
                      <a:xfrm>
                        <a:off x="1777586" y="2695638"/>
                        <a:ext cx="5486400" cy="35560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18</a:t>
            </a:fld>
            <a:endParaRPr lang="en-US"/>
          </a:p>
        </p:txBody>
      </p:sp>
    </p:spTree>
    <p:extLst>
      <p:ext uri="{BB962C8B-B14F-4D97-AF65-F5344CB8AC3E}">
        <p14:creationId xmlns:p14="http://schemas.microsoft.com/office/powerpoint/2010/main" val="223903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889" y="809083"/>
            <a:ext cx="5585383" cy="584776"/>
          </a:xfrm>
          <a:prstGeom prst="rect">
            <a:avLst/>
          </a:prstGeom>
          <a:noFill/>
        </p:spPr>
        <p:txBody>
          <a:bodyPr wrap="none" rtlCol="0">
            <a:spAutoFit/>
          </a:bodyPr>
          <a:lstStyle/>
          <a:p>
            <a:r>
              <a:rPr lang="en-US" sz="3200" dirty="0" smtClean="0"/>
              <a:t>Finally, Undo the Translation:</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183864801"/>
              </p:ext>
            </p:extLst>
          </p:nvPr>
        </p:nvGraphicFramePr>
        <p:xfrm>
          <a:off x="1583222" y="1940861"/>
          <a:ext cx="5486400" cy="863600"/>
        </p:xfrm>
        <a:graphic>
          <a:graphicData uri="http://schemas.openxmlformats.org/presentationml/2006/ole">
            <mc:AlternateContent xmlns:mc="http://schemas.openxmlformats.org/markup-compatibility/2006">
              <mc:Choice xmlns:v="urn:schemas-microsoft-com:vml" Requires="v">
                <p:oleObj spid="_x0000_s15695" r:id="rId4" imgW="5486400" imgH="863600" progId="">
                  <p:embed/>
                </p:oleObj>
              </mc:Choice>
              <mc:Fallback>
                <p:oleObj r:id="rId4" imgW="5486400" imgH="863600" progId="">
                  <p:embed/>
                  <p:pic>
                    <p:nvPicPr>
                      <p:cNvPr id="0" name=""/>
                      <p:cNvPicPr/>
                      <p:nvPr/>
                    </p:nvPicPr>
                    <p:blipFill>
                      <a:blip r:embed="rId5"/>
                      <a:stretch>
                        <a:fillRect/>
                      </a:stretch>
                    </p:blipFill>
                    <p:spPr>
                      <a:xfrm>
                        <a:off x="1583222" y="1940861"/>
                        <a:ext cx="5486400" cy="863600"/>
                      </a:xfrm>
                      <a:prstGeom prst="rect">
                        <a:avLst/>
                      </a:prstGeom>
                    </p:spPr>
                  </p:pic>
                </p:oleObj>
              </mc:Fallback>
            </mc:AlternateContent>
          </a:graphicData>
        </a:graphic>
      </p:graphicFrame>
      <p:sp>
        <p:nvSpPr>
          <p:cNvPr id="2" name="TextBox 1"/>
          <p:cNvSpPr txBox="1"/>
          <p:nvPr/>
        </p:nvSpPr>
        <p:spPr>
          <a:xfrm>
            <a:off x="1390038" y="3300241"/>
            <a:ext cx="6708888" cy="1569660"/>
          </a:xfrm>
          <a:prstGeom prst="rect">
            <a:avLst/>
          </a:prstGeom>
          <a:noFill/>
        </p:spPr>
        <p:txBody>
          <a:bodyPr wrap="none" rtlCol="0">
            <a:spAutoFit/>
          </a:bodyPr>
          <a:lstStyle/>
          <a:p>
            <a:r>
              <a:rPr lang="en-US" sz="3200" dirty="0" smtClean="0"/>
              <a:t>We Could Also Examine The Quartic</a:t>
            </a:r>
          </a:p>
          <a:p>
            <a:r>
              <a:rPr lang="en-US" sz="3200" dirty="0" smtClean="0"/>
              <a:t>                  But Alas,</a:t>
            </a:r>
          </a:p>
          <a:p>
            <a:r>
              <a:rPr lang="en-US" sz="3200" dirty="0" smtClean="0"/>
              <a:t>     Not the </a:t>
            </a:r>
            <a:r>
              <a:rPr lang="en-US" sz="3200" dirty="0" err="1" smtClean="0"/>
              <a:t>Quintic</a:t>
            </a:r>
            <a:r>
              <a:rPr lang="en-US" sz="3200" dirty="0"/>
              <a:t> </a:t>
            </a:r>
            <a:r>
              <a:rPr lang="en-US" sz="3200" dirty="0" smtClean="0"/>
              <a:t>or Higher</a:t>
            </a:r>
            <a:endParaRPr lang="en-US" sz="3200" dirty="0"/>
          </a:p>
        </p:txBody>
      </p:sp>
      <p:sp>
        <p:nvSpPr>
          <p:cNvPr id="3" name="Slide Number Placeholder 2"/>
          <p:cNvSpPr>
            <a:spLocks noGrp="1"/>
          </p:cNvSpPr>
          <p:nvPr>
            <p:ph type="sldNum" sz="quarter" idx="12"/>
          </p:nvPr>
        </p:nvSpPr>
        <p:spPr/>
        <p:txBody>
          <a:bodyPr/>
          <a:lstStyle/>
          <a:p>
            <a:fld id="{2066355A-084C-D24E-9AD2-7E4FC41EA627}" type="slidenum">
              <a:rPr lang="en-US" smtClean="0"/>
              <a:t>19</a:t>
            </a:fld>
            <a:endParaRPr lang="en-US"/>
          </a:p>
        </p:txBody>
      </p:sp>
    </p:spTree>
    <p:extLst>
      <p:ext uri="{BB962C8B-B14F-4D97-AF65-F5344CB8AC3E}">
        <p14:creationId xmlns:p14="http://schemas.microsoft.com/office/powerpoint/2010/main" val="301833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a:t>
            </a:fld>
            <a:endParaRPr lang="en-US"/>
          </a:p>
        </p:txBody>
      </p:sp>
      <p:pic>
        <p:nvPicPr>
          <p:cNvPr id="5" name="Picture 4"/>
          <p:cNvPicPr>
            <a:picLocks noChangeAspect="1"/>
          </p:cNvPicPr>
          <p:nvPr/>
        </p:nvPicPr>
        <p:blipFill>
          <a:blip r:embed="rId3"/>
          <a:stretch>
            <a:fillRect/>
          </a:stretch>
        </p:blipFill>
        <p:spPr>
          <a:xfrm>
            <a:off x="0" y="0"/>
            <a:ext cx="9144000" cy="6843501"/>
          </a:xfrm>
          <a:prstGeom prst="rect">
            <a:avLst/>
          </a:prstGeom>
        </p:spPr>
      </p:pic>
    </p:spTree>
    <p:extLst>
      <p:ext uri="{BB962C8B-B14F-4D97-AF65-F5344CB8AC3E}">
        <p14:creationId xmlns:p14="http://schemas.microsoft.com/office/powerpoint/2010/main" val="4376918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20</a:t>
            </a:fld>
            <a:endParaRPr lang="en-US"/>
          </a:p>
        </p:txBody>
      </p:sp>
      <p:pic>
        <p:nvPicPr>
          <p:cNvPr id="5" name="Picture 4"/>
          <p:cNvPicPr>
            <a:picLocks noChangeAspect="1"/>
          </p:cNvPicPr>
          <p:nvPr/>
        </p:nvPicPr>
        <p:blipFill>
          <a:blip r:embed="rId3"/>
          <a:stretch>
            <a:fillRect/>
          </a:stretch>
        </p:blipFill>
        <p:spPr>
          <a:xfrm>
            <a:off x="3404056" y="2345909"/>
            <a:ext cx="2527300" cy="3060700"/>
          </a:xfrm>
          <a:prstGeom prst="rect">
            <a:avLst/>
          </a:prstGeom>
        </p:spPr>
      </p:pic>
      <p:sp>
        <p:nvSpPr>
          <p:cNvPr id="8" name="TextBox 7"/>
          <p:cNvSpPr txBox="1"/>
          <p:nvPr/>
        </p:nvSpPr>
        <p:spPr>
          <a:xfrm>
            <a:off x="3112579" y="5953680"/>
            <a:ext cx="3088305" cy="215444"/>
          </a:xfrm>
          <a:prstGeom prst="rect">
            <a:avLst/>
          </a:prstGeom>
          <a:solidFill>
            <a:schemeClr val="bg1"/>
          </a:solidFill>
        </p:spPr>
        <p:txBody>
          <a:bodyPr wrap="none" rtlCol="0">
            <a:spAutoFit/>
          </a:bodyPr>
          <a:lstStyle/>
          <a:p>
            <a:r>
              <a:rPr lang="en-US" sz="800" dirty="0"/>
              <a:t>http://</a:t>
            </a:r>
            <a:r>
              <a:rPr lang="en-US" sz="800" dirty="0" err="1"/>
              <a:t>www.storyofmathematics.com</a:t>
            </a:r>
            <a:r>
              <a:rPr lang="en-US" sz="800" dirty="0"/>
              <a:t>/images2/</a:t>
            </a:r>
            <a:r>
              <a:rPr lang="en-US" sz="800" dirty="0" err="1"/>
              <a:t>diophantus.jpg</a:t>
            </a:r>
            <a:endParaRPr lang="en-US" sz="800" dirty="0"/>
          </a:p>
        </p:txBody>
      </p:sp>
      <p:sp>
        <p:nvSpPr>
          <p:cNvPr id="9" name="TextBox 8"/>
          <p:cNvSpPr txBox="1"/>
          <p:nvPr/>
        </p:nvSpPr>
        <p:spPr>
          <a:xfrm>
            <a:off x="2086261" y="605947"/>
            <a:ext cx="5171340" cy="584776"/>
          </a:xfrm>
          <a:prstGeom prst="rect">
            <a:avLst/>
          </a:prstGeom>
          <a:noFill/>
        </p:spPr>
        <p:txBody>
          <a:bodyPr wrap="none" rtlCol="0">
            <a:spAutoFit/>
          </a:bodyPr>
          <a:lstStyle/>
          <a:p>
            <a:r>
              <a:rPr lang="en-US" sz="3200" dirty="0" err="1" smtClean="0"/>
              <a:t>Diophantus</a:t>
            </a:r>
            <a:r>
              <a:rPr lang="en-US" sz="3200" dirty="0" smtClean="0"/>
              <a:t>, 2</a:t>
            </a:r>
            <a:r>
              <a:rPr lang="en-US" sz="3200" baseline="30000" dirty="0" smtClean="0"/>
              <a:t>nd</a:t>
            </a:r>
            <a:r>
              <a:rPr lang="en-US" sz="3200" dirty="0" smtClean="0"/>
              <a:t> Century AD</a:t>
            </a:r>
            <a:endParaRPr lang="en-US" sz="3200" dirty="0"/>
          </a:p>
        </p:txBody>
      </p:sp>
      <p:sp>
        <p:nvSpPr>
          <p:cNvPr id="10" name="TextBox 9"/>
          <p:cNvSpPr txBox="1"/>
          <p:nvPr/>
        </p:nvSpPr>
        <p:spPr>
          <a:xfrm>
            <a:off x="2287370" y="1431326"/>
            <a:ext cx="4970231" cy="584776"/>
          </a:xfrm>
          <a:prstGeom prst="rect">
            <a:avLst/>
          </a:prstGeom>
          <a:noFill/>
        </p:spPr>
        <p:txBody>
          <a:bodyPr wrap="none" rtlCol="0">
            <a:spAutoFit/>
          </a:bodyPr>
          <a:lstStyle/>
          <a:p>
            <a:r>
              <a:rPr lang="en-US" sz="3200" dirty="0" smtClean="0"/>
              <a:t>Hellenistic Mathematician</a:t>
            </a:r>
            <a:endParaRPr lang="en-US" sz="3200" dirty="0"/>
          </a:p>
        </p:txBody>
      </p:sp>
    </p:spTree>
    <p:extLst>
      <p:ext uri="{BB962C8B-B14F-4D97-AF65-F5344CB8AC3E}">
        <p14:creationId xmlns:p14="http://schemas.microsoft.com/office/powerpoint/2010/main" val="336342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21</a:t>
            </a:fld>
            <a:endParaRPr lang="en-US"/>
          </a:p>
        </p:txBody>
      </p:sp>
      <p:sp>
        <p:nvSpPr>
          <p:cNvPr id="5" name="TextBox 4"/>
          <p:cNvSpPr txBox="1"/>
          <p:nvPr/>
        </p:nvSpPr>
        <p:spPr>
          <a:xfrm>
            <a:off x="844128" y="778371"/>
            <a:ext cx="7560283" cy="1569660"/>
          </a:xfrm>
          <a:prstGeom prst="rect">
            <a:avLst/>
          </a:prstGeom>
          <a:noFill/>
        </p:spPr>
        <p:txBody>
          <a:bodyPr wrap="none" rtlCol="0">
            <a:spAutoFit/>
          </a:bodyPr>
          <a:lstStyle/>
          <a:p>
            <a:r>
              <a:rPr lang="en-US" sz="3200" dirty="0" smtClean="0"/>
              <a:t>The Most Famous Diophantine Equation!</a:t>
            </a:r>
          </a:p>
          <a:p>
            <a:endParaRPr lang="en-US" sz="3200" dirty="0"/>
          </a:p>
          <a:p>
            <a:r>
              <a:rPr lang="en-US" sz="3200" dirty="0" smtClean="0"/>
              <a:t>        The Pythagorean Theorem</a:t>
            </a:r>
            <a:endParaRPr lang="en-US" sz="3200" dirty="0"/>
          </a:p>
        </p:txBody>
      </p:sp>
      <p:sp>
        <p:nvSpPr>
          <p:cNvPr id="6" name="TextBox 5"/>
          <p:cNvSpPr txBox="1"/>
          <p:nvPr/>
        </p:nvSpPr>
        <p:spPr>
          <a:xfrm>
            <a:off x="1893455" y="2920999"/>
            <a:ext cx="4841790" cy="584776"/>
          </a:xfrm>
          <a:prstGeom prst="rect">
            <a:avLst/>
          </a:prstGeom>
          <a:noFill/>
        </p:spPr>
        <p:txBody>
          <a:bodyPr wrap="none" rtlCol="0">
            <a:spAutoFit/>
          </a:bodyPr>
          <a:lstStyle/>
          <a:p>
            <a:r>
              <a:rPr lang="en-US" sz="3200" dirty="0" smtClean="0"/>
              <a:t>Find Integer Solutions to:</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2074577892"/>
              </p:ext>
            </p:extLst>
          </p:nvPr>
        </p:nvGraphicFramePr>
        <p:xfrm>
          <a:off x="1997364" y="4152777"/>
          <a:ext cx="4548909" cy="546100"/>
        </p:xfrm>
        <a:graphic>
          <a:graphicData uri="http://schemas.openxmlformats.org/presentationml/2006/ole">
            <mc:AlternateContent xmlns:mc="http://schemas.openxmlformats.org/markup-compatibility/2006">
              <mc:Choice xmlns:v="urn:schemas-microsoft-com:vml" Requires="v">
                <p:oleObj spid="_x0000_s35958" name="Document" r:id="rId4" imgW="5486400" imgH="546100" progId="Word.Document.12">
                  <p:embed/>
                </p:oleObj>
              </mc:Choice>
              <mc:Fallback>
                <p:oleObj name="Document" r:id="rId4" imgW="5486400" imgH="546100" progId="Word.Document.12">
                  <p:embed/>
                  <p:pic>
                    <p:nvPicPr>
                      <p:cNvPr id="0" name=""/>
                      <p:cNvPicPr/>
                      <p:nvPr/>
                    </p:nvPicPr>
                    <p:blipFill>
                      <a:blip r:embed="rId5"/>
                      <a:stretch>
                        <a:fillRect/>
                      </a:stretch>
                    </p:blipFill>
                    <p:spPr>
                      <a:xfrm>
                        <a:off x="1997364" y="4152777"/>
                        <a:ext cx="4548909" cy="546100"/>
                      </a:xfrm>
                      <a:prstGeom prst="rect">
                        <a:avLst/>
                      </a:prstGeom>
                    </p:spPr>
                  </p:pic>
                </p:oleObj>
              </mc:Fallback>
            </mc:AlternateContent>
          </a:graphicData>
        </a:graphic>
      </p:graphicFrame>
      <p:sp>
        <p:nvSpPr>
          <p:cNvPr id="11" name="TextBox 10"/>
          <p:cNvSpPr txBox="1"/>
          <p:nvPr/>
        </p:nvSpPr>
        <p:spPr>
          <a:xfrm>
            <a:off x="2194916" y="5299364"/>
            <a:ext cx="4455266" cy="584776"/>
          </a:xfrm>
          <a:prstGeom prst="rect">
            <a:avLst/>
          </a:prstGeom>
          <a:noFill/>
        </p:spPr>
        <p:txBody>
          <a:bodyPr wrap="none" rtlCol="0">
            <a:spAutoFit/>
          </a:bodyPr>
          <a:lstStyle/>
          <a:p>
            <a:r>
              <a:rPr lang="en-US" sz="3200" dirty="0" smtClean="0"/>
              <a:t>How Do We Find Them?</a:t>
            </a:r>
            <a:endParaRPr lang="en-US" sz="3200" dirty="0"/>
          </a:p>
        </p:txBody>
      </p:sp>
    </p:spTree>
    <p:extLst>
      <p:ext uri="{BB962C8B-B14F-4D97-AF65-F5344CB8AC3E}">
        <p14:creationId xmlns:p14="http://schemas.microsoft.com/office/powerpoint/2010/main" val="38789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22</a:t>
            </a:fld>
            <a:endParaRPr lang="en-US"/>
          </a:p>
        </p:txBody>
      </p:sp>
      <p:sp>
        <p:nvSpPr>
          <p:cNvPr id="5" name="TextBox 4"/>
          <p:cNvSpPr txBox="1"/>
          <p:nvPr/>
        </p:nvSpPr>
        <p:spPr>
          <a:xfrm>
            <a:off x="895831" y="680414"/>
            <a:ext cx="7619794" cy="1569660"/>
          </a:xfrm>
          <a:prstGeom prst="rect">
            <a:avLst/>
          </a:prstGeom>
          <a:noFill/>
        </p:spPr>
        <p:txBody>
          <a:bodyPr wrap="none" rtlCol="0">
            <a:spAutoFit/>
          </a:bodyPr>
          <a:lstStyle/>
          <a:p>
            <a:r>
              <a:rPr lang="en-US" sz="3200" dirty="0" smtClean="0"/>
              <a:t>Example Problem Requiring Pythagorean </a:t>
            </a:r>
          </a:p>
          <a:p>
            <a:endParaRPr lang="en-US" sz="3200" dirty="0"/>
          </a:p>
          <a:p>
            <a:r>
              <a:rPr lang="en-US" sz="3200" dirty="0" smtClean="0"/>
              <a:t>              Triples for its Solution</a:t>
            </a:r>
            <a:endParaRPr lang="en-US" sz="3200" dirty="0"/>
          </a:p>
        </p:txBody>
      </p:sp>
      <p:sp>
        <p:nvSpPr>
          <p:cNvPr id="6" name="TextBox 5"/>
          <p:cNvSpPr txBox="1"/>
          <p:nvPr/>
        </p:nvSpPr>
        <p:spPr>
          <a:xfrm>
            <a:off x="1508172" y="2554834"/>
            <a:ext cx="6349615" cy="2554545"/>
          </a:xfrm>
          <a:prstGeom prst="rect">
            <a:avLst/>
          </a:prstGeom>
          <a:noFill/>
        </p:spPr>
        <p:txBody>
          <a:bodyPr wrap="none" rtlCol="0">
            <a:spAutoFit/>
          </a:bodyPr>
          <a:lstStyle/>
          <a:p>
            <a:r>
              <a:rPr lang="en-US" sz="3200" dirty="0" smtClean="0"/>
              <a:t>A right triangle with integer sides </a:t>
            </a:r>
          </a:p>
          <a:p>
            <a:r>
              <a:rPr lang="en-US" sz="3200" dirty="0" smtClean="0"/>
              <a:t>   has its perimeter numerically </a:t>
            </a:r>
          </a:p>
          <a:p>
            <a:r>
              <a:rPr lang="en-US" sz="3200" dirty="0" smtClean="0"/>
              <a:t>           equal to its area.</a:t>
            </a:r>
          </a:p>
          <a:p>
            <a:r>
              <a:rPr lang="en-US" sz="3200" dirty="0" smtClean="0"/>
              <a:t>   What is the largest possible </a:t>
            </a:r>
          </a:p>
          <a:p>
            <a:r>
              <a:rPr lang="en-US" sz="3200" dirty="0" smtClean="0"/>
              <a:t>       value of its perimeter?  </a:t>
            </a:r>
            <a:endParaRPr lang="en-US" sz="3200" dirty="0"/>
          </a:p>
        </p:txBody>
      </p:sp>
      <p:sp>
        <p:nvSpPr>
          <p:cNvPr id="7" name="TextBox 6"/>
          <p:cNvSpPr txBox="1"/>
          <p:nvPr/>
        </p:nvSpPr>
        <p:spPr>
          <a:xfrm>
            <a:off x="3129740" y="5391501"/>
            <a:ext cx="2775119" cy="923330"/>
          </a:xfrm>
          <a:prstGeom prst="rect">
            <a:avLst/>
          </a:prstGeom>
          <a:solidFill>
            <a:schemeClr val="bg1"/>
          </a:solidFill>
        </p:spPr>
        <p:txBody>
          <a:bodyPr wrap="none" rtlCol="0">
            <a:spAutoFit/>
          </a:bodyPr>
          <a:lstStyle/>
          <a:p>
            <a:r>
              <a:rPr lang="en-US" dirty="0" smtClean="0"/>
              <a:t>Problem 11 Math Contest</a:t>
            </a:r>
          </a:p>
          <a:p>
            <a:r>
              <a:rPr lang="en-US" dirty="0" smtClean="0"/>
              <a:t>       2015 Round One</a:t>
            </a:r>
          </a:p>
          <a:p>
            <a:r>
              <a:rPr lang="en-US" dirty="0" smtClean="0"/>
              <a:t>      </a:t>
            </a:r>
            <a:r>
              <a:rPr lang="en-US" dirty="0" err="1" smtClean="0"/>
              <a:t>www.AMATYC.org</a:t>
            </a:r>
            <a:endParaRPr lang="en-US" dirty="0"/>
          </a:p>
        </p:txBody>
      </p:sp>
    </p:spTree>
    <p:extLst>
      <p:ext uri="{BB962C8B-B14F-4D97-AF65-F5344CB8AC3E}">
        <p14:creationId xmlns:p14="http://schemas.microsoft.com/office/powerpoint/2010/main" val="310909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23</a:t>
            </a:fld>
            <a:endParaRPr lang="en-US"/>
          </a:p>
        </p:txBody>
      </p:sp>
      <p:sp>
        <p:nvSpPr>
          <p:cNvPr id="5" name="TextBox 4"/>
          <p:cNvSpPr txBox="1"/>
          <p:nvPr/>
        </p:nvSpPr>
        <p:spPr>
          <a:xfrm>
            <a:off x="1428795" y="907217"/>
            <a:ext cx="6549189" cy="1569660"/>
          </a:xfrm>
          <a:prstGeom prst="rect">
            <a:avLst/>
          </a:prstGeom>
          <a:noFill/>
        </p:spPr>
        <p:txBody>
          <a:bodyPr wrap="none" rtlCol="0">
            <a:spAutoFit/>
          </a:bodyPr>
          <a:lstStyle/>
          <a:p>
            <a:r>
              <a:rPr lang="en-US" sz="3200" dirty="0" smtClean="0"/>
              <a:t>Is There A Formula That Generates</a:t>
            </a:r>
          </a:p>
          <a:p>
            <a:endParaRPr lang="en-US" sz="3200" dirty="0"/>
          </a:p>
          <a:p>
            <a:r>
              <a:rPr lang="en-US" sz="3200" dirty="0" smtClean="0"/>
              <a:t>    All of the Pythagorean Triples?</a:t>
            </a:r>
            <a:endParaRPr lang="en-US" sz="3200" dirty="0"/>
          </a:p>
        </p:txBody>
      </p:sp>
      <p:sp>
        <p:nvSpPr>
          <p:cNvPr id="6" name="TextBox 5"/>
          <p:cNvSpPr txBox="1"/>
          <p:nvPr/>
        </p:nvSpPr>
        <p:spPr>
          <a:xfrm>
            <a:off x="3798779" y="3186603"/>
            <a:ext cx="986568" cy="584776"/>
          </a:xfrm>
          <a:prstGeom prst="rect">
            <a:avLst/>
          </a:prstGeom>
          <a:noFill/>
        </p:spPr>
        <p:txBody>
          <a:bodyPr wrap="none" rtlCol="0">
            <a:spAutoFit/>
          </a:bodyPr>
          <a:lstStyle/>
          <a:p>
            <a:r>
              <a:rPr lang="en-US" sz="3200" dirty="0" smtClean="0"/>
              <a:t>YES!</a:t>
            </a:r>
            <a:endParaRPr lang="en-US" sz="3200" dirty="0"/>
          </a:p>
        </p:txBody>
      </p:sp>
      <p:sp>
        <p:nvSpPr>
          <p:cNvPr id="7" name="TextBox 6"/>
          <p:cNvSpPr txBox="1"/>
          <p:nvPr/>
        </p:nvSpPr>
        <p:spPr>
          <a:xfrm>
            <a:off x="2381323" y="4572568"/>
            <a:ext cx="4056920" cy="584776"/>
          </a:xfrm>
          <a:prstGeom prst="rect">
            <a:avLst/>
          </a:prstGeom>
          <a:noFill/>
        </p:spPr>
        <p:txBody>
          <a:bodyPr wrap="none" rtlCol="0">
            <a:spAutoFit/>
          </a:bodyPr>
          <a:lstStyle/>
          <a:p>
            <a:r>
              <a:rPr lang="en-US" sz="3200" dirty="0" smtClean="0"/>
              <a:t>And It Is Very Clever!</a:t>
            </a:r>
            <a:endParaRPr lang="en-US" sz="3200" dirty="0"/>
          </a:p>
        </p:txBody>
      </p:sp>
    </p:spTree>
    <p:extLst>
      <p:ext uri="{BB962C8B-B14F-4D97-AF65-F5344CB8AC3E}">
        <p14:creationId xmlns:p14="http://schemas.microsoft.com/office/powerpoint/2010/main" val="399284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23930679"/>
              </p:ext>
            </p:extLst>
          </p:nvPr>
        </p:nvGraphicFramePr>
        <p:xfrm>
          <a:off x="2235496" y="966174"/>
          <a:ext cx="4548909" cy="546100"/>
        </p:xfrm>
        <a:graphic>
          <a:graphicData uri="http://schemas.openxmlformats.org/presentationml/2006/ole">
            <mc:AlternateContent xmlns:mc="http://schemas.openxmlformats.org/markup-compatibility/2006">
              <mc:Choice xmlns:v="urn:schemas-microsoft-com:vml" Requires="v">
                <p:oleObj spid="_x0000_s37260" name="Document" r:id="rId4" imgW="5486400" imgH="546100" progId="Word.Document.12">
                  <p:embed/>
                </p:oleObj>
              </mc:Choice>
              <mc:Fallback>
                <p:oleObj name="Document" r:id="rId4" imgW="5486400" imgH="546100" progId="Word.Document.12">
                  <p:embed/>
                  <p:pic>
                    <p:nvPicPr>
                      <p:cNvPr id="0" name=""/>
                      <p:cNvPicPr/>
                      <p:nvPr/>
                    </p:nvPicPr>
                    <p:blipFill>
                      <a:blip r:embed="rId5"/>
                      <a:stretch>
                        <a:fillRect/>
                      </a:stretch>
                    </p:blipFill>
                    <p:spPr>
                      <a:xfrm>
                        <a:off x="2235496" y="966174"/>
                        <a:ext cx="4548909" cy="546100"/>
                      </a:xfrm>
                      <a:prstGeom prst="rect">
                        <a:avLst/>
                      </a:prstGeom>
                    </p:spPr>
                  </p:pic>
                </p:oleObj>
              </mc:Fallback>
            </mc:AlternateContent>
          </a:graphicData>
        </a:graphic>
      </p:graphicFrame>
      <p:sp>
        <p:nvSpPr>
          <p:cNvPr id="6" name="TextBox 5"/>
          <p:cNvSpPr txBox="1"/>
          <p:nvPr/>
        </p:nvSpPr>
        <p:spPr>
          <a:xfrm>
            <a:off x="2335966" y="1961859"/>
            <a:ext cx="3972361" cy="584776"/>
          </a:xfrm>
          <a:prstGeom prst="rect">
            <a:avLst/>
          </a:prstGeom>
          <a:noFill/>
        </p:spPr>
        <p:txBody>
          <a:bodyPr wrap="none" rtlCol="0">
            <a:spAutoFit/>
          </a:bodyPr>
          <a:lstStyle/>
          <a:p>
            <a:r>
              <a:rPr lang="en-US" sz="3200" dirty="0" smtClean="0"/>
              <a:t>Here is the Formula:</a:t>
            </a:r>
            <a:endParaRPr lang="en-US" sz="3200" dirty="0"/>
          </a:p>
        </p:txBody>
      </p:sp>
      <p:sp>
        <p:nvSpPr>
          <p:cNvPr id="11" name="TextBox 10"/>
          <p:cNvSpPr txBox="1"/>
          <p:nvPr/>
        </p:nvSpPr>
        <p:spPr>
          <a:xfrm>
            <a:off x="1877146" y="5545370"/>
            <a:ext cx="5347337" cy="584776"/>
          </a:xfrm>
          <a:prstGeom prst="rect">
            <a:avLst/>
          </a:prstGeom>
          <a:noFill/>
        </p:spPr>
        <p:txBody>
          <a:bodyPr wrap="none" rtlCol="0">
            <a:spAutoFit/>
          </a:bodyPr>
          <a:lstStyle/>
          <a:p>
            <a:r>
              <a:rPr lang="en-US" sz="3200" dirty="0" smtClean="0"/>
              <a:t>With m, n Arbitrary Integers</a:t>
            </a:r>
            <a:endParaRPr lang="en-US" sz="3200" dirty="0"/>
          </a:p>
        </p:txBody>
      </p:sp>
      <p:sp>
        <p:nvSpPr>
          <p:cNvPr id="12" name="TextBox 11"/>
          <p:cNvSpPr txBox="1"/>
          <p:nvPr/>
        </p:nvSpPr>
        <p:spPr>
          <a:xfrm>
            <a:off x="3186438" y="6282484"/>
            <a:ext cx="2100054" cy="215444"/>
          </a:xfrm>
          <a:prstGeom prst="rect">
            <a:avLst/>
          </a:prstGeom>
          <a:solidFill>
            <a:schemeClr val="bg1"/>
          </a:solidFill>
        </p:spPr>
        <p:txBody>
          <a:bodyPr wrap="none" rtlCol="0">
            <a:spAutoFit/>
          </a:bodyPr>
          <a:lstStyle/>
          <a:p>
            <a:r>
              <a:rPr lang="en-US" sz="800" dirty="0" smtClean="0"/>
              <a:t>Gregory </a:t>
            </a:r>
            <a:r>
              <a:rPr lang="en-US" sz="800" dirty="0" err="1" smtClean="0"/>
              <a:t>Melblom</a:t>
            </a:r>
            <a:r>
              <a:rPr lang="en-US" sz="800" dirty="0" smtClean="0"/>
              <a:t>, Private Communication</a:t>
            </a:r>
            <a:endParaRPr lang="en-US" sz="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589121712"/>
              </p:ext>
            </p:extLst>
          </p:nvPr>
        </p:nvGraphicFramePr>
        <p:xfrm>
          <a:off x="1828800" y="2769498"/>
          <a:ext cx="5486400" cy="546100"/>
        </p:xfrm>
        <a:graphic>
          <a:graphicData uri="http://schemas.openxmlformats.org/presentationml/2006/ole">
            <mc:AlternateContent xmlns:mc="http://schemas.openxmlformats.org/markup-compatibility/2006">
              <mc:Choice xmlns:v="urn:schemas-microsoft-com:vml" Requires="v">
                <p:oleObj spid="_x0000_s37261" name="Document" r:id="rId6" imgW="5486400" imgH="546100" progId="Word.Document.12">
                  <p:embed/>
                </p:oleObj>
              </mc:Choice>
              <mc:Fallback>
                <p:oleObj name="Document" r:id="rId6" imgW="5486400" imgH="546100" progId="Word.Document.12">
                  <p:embed/>
                  <p:pic>
                    <p:nvPicPr>
                      <p:cNvPr id="0" name=""/>
                      <p:cNvPicPr/>
                      <p:nvPr/>
                    </p:nvPicPr>
                    <p:blipFill>
                      <a:blip r:embed="rId7"/>
                      <a:stretch>
                        <a:fillRect/>
                      </a:stretch>
                    </p:blipFill>
                    <p:spPr>
                      <a:xfrm>
                        <a:off x="1828800" y="2769498"/>
                        <a:ext cx="5486400" cy="5461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21334607"/>
              </p:ext>
            </p:extLst>
          </p:nvPr>
        </p:nvGraphicFramePr>
        <p:xfrm>
          <a:off x="1828800" y="3638589"/>
          <a:ext cx="5486400" cy="533400"/>
        </p:xfrm>
        <a:graphic>
          <a:graphicData uri="http://schemas.openxmlformats.org/presentationml/2006/ole">
            <mc:AlternateContent xmlns:mc="http://schemas.openxmlformats.org/markup-compatibility/2006">
              <mc:Choice xmlns:v="urn:schemas-microsoft-com:vml" Requires="v">
                <p:oleObj spid="_x0000_s37262" name="Document" r:id="rId8" imgW="5486400" imgH="533400" progId="Word.Document.12">
                  <p:embed/>
                </p:oleObj>
              </mc:Choice>
              <mc:Fallback>
                <p:oleObj name="Document" r:id="rId8" imgW="5486400" imgH="533400" progId="Word.Document.12">
                  <p:embed/>
                  <p:pic>
                    <p:nvPicPr>
                      <p:cNvPr id="0" name=""/>
                      <p:cNvPicPr/>
                      <p:nvPr/>
                    </p:nvPicPr>
                    <p:blipFill>
                      <a:blip r:embed="rId9"/>
                      <a:stretch>
                        <a:fillRect/>
                      </a:stretch>
                    </p:blipFill>
                    <p:spPr>
                      <a:xfrm>
                        <a:off x="1828800" y="3638589"/>
                        <a:ext cx="5486400" cy="5334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72407387"/>
              </p:ext>
            </p:extLst>
          </p:nvPr>
        </p:nvGraphicFramePr>
        <p:xfrm>
          <a:off x="1828800" y="4630179"/>
          <a:ext cx="5486400" cy="546100"/>
        </p:xfrm>
        <a:graphic>
          <a:graphicData uri="http://schemas.openxmlformats.org/presentationml/2006/ole">
            <mc:AlternateContent xmlns:mc="http://schemas.openxmlformats.org/markup-compatibility/2006">
              <mc:Choice xmlns:v="urn:schemas-microsoft-com:vml" Requires="v">
                <p:oleObj spid="_x0000_s37263" name="Document" r:id="rId10" imgW="5486400" imgH="546100" progId="Word.Document.12">
                  <p:embed/>
                </p:oleObj>
              </mc:Choice>
              <mc:Fallback>
                <p:oleObj name="Document" r:id="rId10" imgW="5486400" imgH="546100" progId="Word.Document.12">
                  <p:embed/>
                  <p:pic>
                    <p:nvPicPr>
                      <p:cNvPr id="0" name=""/>
                      <p:cNvPicPr/>
                      <p:nvPr/>
                    </p:nvPicPr>
                    <p:blipFill>
                      <a:blip r:embed="rId11"/>
                      <a:stretch>
                        <a:fillRect/>
                      </a:stretch>
                    </p:blipFill>
                    <p:spPr>
                      <a:xfrm>
                        <a:off x="1828800" y="4630179"/>
                        <a:ext cx="5486400" cy="546100"/>
                      </a:xfrm>
                      <a:prstGeom prst="rect">
                        <a:avLst/>
                      </a:prstGeom>
                    </p:spPr>
                  </p:pic>
                </p:oleObj>
              </mc:Fallback>
            </mc:AlternateContent>
          </a:graphicData>
        </a:graphic>
      </p:graphicFrame>
    </p:spTree>
    <p:extLst>
      <p:ext uri="{BB962C8B-B14F-4D97-AF65-F5344CB8AC3E}">
        <p14:creationId xmlns:p14="http://schemas.microsoft.com/office/powerpoint/2010/main" val="160867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25</a:t>
            </a:fld>
            <a:endParaRPr lang="en-US"/>
          </a:p>
        </p:txBody>
      </p:sp>
      <p:sp>
        <p:nvSpPr>
          <p:cNvPr id="5" name="TextBox 4"/>
          <p:cNvSpPr txBox="1"/>
          <p:nvPr/>
        </p:nvSpPr>
        <p:spPr>
          <a:xfrm>
            <a:off x="2075155" y="963919"/>
            <a:ext cx="6667706" cy="2062103"/>
          </a:xfrm>
          <a:prstGeom prst="rect">
            <a:avLst/>
          </a:prstGeom>
          <a:noFill/>
        </p:spPr>
        <p:txBody>
          <a:bodyPr wrap="square" rtlCol="0">
            <a:spAutoFit/>
          </a:bodyPr>
          <a:lstStyle/>
          <a:p>
            <a:r>
              <a:rPr lang="en-US" sz="3200" dirty="0" smtClean="0"/>
              <a:t>Previous Formula Generates </a:t>
            </a:r>
          </a:p>
          <a:p>
            <a:r>
              <a:rPr lang="en-US" sz="3200" dirty="0"/>
              <a:t> </a:t>
            </a:r>
            <a:r>
              <a:rPr lang="en-US" sz="3200" dirty="0" smtClean="0"/>
              <a:t>     All Primitive Triples</a:t>
            </a:r>
          </a:p>
          <a:p>
            <a:r>
              <a:rPr lang="en-US" sz="3200" dirty="0" smtClean="0"/>
              <a:t>     (no common factors </a:t>
            </a:r>
          </a:p>
          <a:p>
            <a:r>
              <a:rPr lang="en-US" sz="3200" dirty="0" smtClean="0"/>
              <a:t>         other than one)</a:t>
            </a:r>
            <a:endParaRPr lang="en-US" sz="3200" dirty="0"/>
          </a:p>
        </p:txBody>
      </p:sp>
      <p:sp>
        <p:nvSpPr>
          <p:cNvPr id="6" name="TextBox 5"/>
          <p:cNvSpPr txBox="1"/>
          <p:nvPr/>
        </p:nvSpPr>
        <p:spPr>
          <a:xfrm>
            <a:off x="2415343" y="3474880"/>
            <a:ext cx="4658848" cy="1569660"/>
          </a:xfrm>
          <a:prstGeom prst="rect">
            <a:avLst/>
          </a:prstGeom>
          <a:noFill/>
        </p:spPr>
        <p:txBody>
          <a:bodyPr wrap="none" rtlCol="0">
            <a:spAutoFit/>
          </a:bodyPr>
          <a:lstStyle/>
          <a:p>
            <a:r>
              <a:rPr lang="en-US" sz="3200" dirty="0" smtClean="0"/>
              <a:t>   But It Misses Some </a:t>
            </a:r>
          </a:p>
          <a:p>
            <a:r>
              <a:rPr lang="en-US" sz="3200" dirty="0" smtClean="0"/>
              <a:t>  Non-Primitive Triples,</a:t>
            </a:r>
          </a:p>
          <a:p>
            <a:r>
              <a:rPr lang="en-US" sz="3200" dirty="0" smtClean="0"/>
              <a:t>For Example: (9, 12, 15)</a:t>
            </a:r>
            <a:endParaRPr lang="en-US" sz="3200" dirty="0"/>
          </a:p>
        </p:txBody>
      </p:sp>
      <p:sp>
        <p:nvSpPr>
          <p:cNvPr id="7" name="TextBox 6"/>
          <p:cNvSpPr txBox="1"/>
          <p:nvPr/>
        </p:nvSpPr>
        <p:spPr>
          <a:xfrm>
            <a:off x="1757643" y="5568050"/>
            <a:ext cx="5567149" cy="584776"/>
          </a:xfrm>
          <a:prstGeom prst="rect">
            <a:avLst/>
          </a:prstGeom>
          <a:noFill/>
        </p:spPr>
        <p:txBody>
          <a:bodyPr wrap="none" rtlCol="0">
            <a:spAutoFit/>
          </a:bodyPr>
          <a:lstStyle/>
          <a:p>
            <a:r>
              <a:rPr lang="en-US" sz="3200" dirty="0" smtClean="0"/>
              <a:t>So We Add A Common Factor!</a:t>
            </a:r>
            <a:endParaRPr lang="en-US" sz="3200" dirty="0"/>
          </a:p>
        </p:txBody>
      </p:sp>
    </p:spTree>
    <p:extLst>
      <p:ext uri="{BB962C8B-B14F-4D97-AF65-F5344CB8AC3E}">
        <p14:creationId xmlns:p14="http://schemas.microsoft.com/office/powerpoint/2010/main" val="60856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29970215"/>
              </p:ext>
            </p:extLst>
          </p:nvPr>
        </p:nvGraphicFramePr>
        <p:xfrm>
          <a:off x="1838063" y="2214711"/>
          <a:ext cx="5486400" cy="546100"/>
        </p:xfrm>
        <a:graphic>
          <a:graphicData uri="http://schemas.openxmlformats.org/presentationml/2006/ole">
            <mc:AlternateContent xmlns:mc="http://schemas.openxmlformats.org/markup-compatibility/2006">
              <mc:Choice xmlns:v="urn:schemas-microsoft-com:vml" Requires="v">
                <p:oleObj spid="_x0000_s38155" name="Document" r:id="rId4" imgW="5486400" imgH="546100" progId="Word.Document.12">
                  <p:embed/>
                </p:oleObj>
              </mc:Choice>
              <mc:Fallback>
                <p:oleObj name="Document" r:id="rId4" imgW="5486400" imgH="546100" progId="Word.Document.12">
                  <p:embed/>
                  <p:pic>
                    <p:nvPicPr>
                      <p:cNvPr id="0" name=""/>
                      <p:cNvPicPr/>
                      <p:nvPr/>
                    </p:nvPicPr>
                    <p:blipFill>
                      <a:blip r:embed="rId5"/>
                      <a:stretch>
                        <a:fillRect/>
                      </a:stretch>
                    </p:blipFill>
                    <p:spPr>
                      <a:xfrm>
                        <a:off x="1838063" y="2214711"/>
                        <a:ext cx="5486400" cy="546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58102191"/>
              </p:ext>
            </p:extLst>
          </p:nvPr>
        </p:nvGraphicFramePr>
        <p:xfrm>
          <a:off x="1838063" y="3434465"/>
          <a:ext cx="5486400" cy="533400"/>
        </p:xfrm>
        <a:graphic>
          <a:graphicData uri="http://schemas.openxmlformats.org/presentationml/2006/ole">
            <mc:AlternateContent xmlns:mc="http://schemas.openxmlformats.org/markup-compatibility/2006">
              <mc:Choice xmlns:v="urn:schemas-microsoft-com:vml" Requires="v">
                <p:oleObj spid="_x0000_s38156" name="Document" r:id="rId6" imgW="5486400" imgH="533400" progId="Word.Document.12">
                  <p:embed/>
                </p:oleObj>
              </mc:Choice>
              <mc:Fallback>
                <p:oleObj name="Document" r:id="rId6" imgW="5486400" imgH="533400" progId="Word.Document.12">
                  <p:embed/>
                  <p:pic>
                    <p:nvPicPr>
                      <p:cNvPr id="0" name=""/>
                      <p:cNvPicPr/>
                      <p:nvPr/>
                    </p:nvPicPr>
                    <p:blipFill>
                      <a:blip r:embed="rId7"/>
                      <a:stretch>
                        <a:fillRect/>
                      </a:stretch>
                    </p:blipFill>
                    <p:spPr>
                      <a:xfrm>
                        <a:off x="1838063" y="3434465"/>
                        <a:ext cx="5486400" cy="533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71749077"/>
              </p:ext>
            </p:extLst>
          </p:nvPr>
        </p:nvGraphicFramePr>
        <p:xfrm>
          <a:off x="1838063" y="4798514"/>
          <a:ext cx="5486400" cy="546100"/>
        </p:xfrm>
        <a:graphic>
          <a:graphicData uri="http://schemas.openxmlformats.org/presentationml/2006/ole">
            <mc:AlternateContent xmlns:mc="http://schemas.openxmlformats.org/markup-compatibility/2006">
              <mc:Choice xmlns:v="urn:schemas-microsoft-com:vml" Requires="v">
                <p:oleObj spid="_x0000_s38157" name="Document" r:id="rId8" imgW="5486400" imgH="546100" progId="Word.Document.12">
                  <p:embed/>
                </p:oleObj>
              </mc:Choice>
              <mc:Fallback>
                <p:oleObj name="Document" r:id="rId8" imgW="5486400" imgH="546100" progId="Word.Document.12">
                  <p:embed/>
                  <p:pic>
                    <p:nvPicPr>
                      <p:cNvPr id="0" name=""/>
                      <p:cNvPicPr/>
                      <p:nvPr/>
                    </p:nvPicPr>
                    <p:blipFill>
                      <a:blip r:embed="rId9"/>
                      <a:stretch>
                        <a:fillRect/>
                      </a:stretch>
                    </p:blipFill>
                    <p:spPr>
                      <a:xfrm>
                        <a:off x="1838063" y="4798514"/>
                        <a:ext cx="5486400" cy="546100"/>
                      </a:xfrm>
                      <a:prstGeom prst="rect">
                        <a:avLst/>
                      </a:prstGeom>
                    </p:spPr>
                  </p:pic>
                </p:oleObj>
              </mc:Fallback>
            </mc:AlternateContent>
          </a:graphicData>
        </a:graphic>
      </p:graphicFrame>
      <p:sp>
        <p:nvSpPr>
          <p:cNvPr id="8" name="TextBox 7"/>
          <p:cNvSpPr txBox="1"/>
          <p:nvPr/>
        </p:nvSpPr>
        <p:spPr>
          <a:xfrm>
            <a:off x="2109173" y="952579"/>
            <a:ext cx="5215290" cy="584776"/>
          </a:xfrm>
          <a:prstGeom prst="rect">
            <a:avLst/>
          </a:prstGeom>
          <a:noFill/>
        </p:spPr>
        <p:txBody>
          <a:bodyPr wrap="none" rtlCol="0">
            <a:spAutoFit/>
          </a:bodyPr>
          <a:lstStyle/>
          <a:p>
            <a:r>
              <a:rPr lang="en-US" sz="3200" dirty="0" smtClean="0"/>
              <a:t>Add a Common Factor of k:</a:t>
            </a:r>
            <a:endParaRPr lang="en-US" sz="3200" dirty="0"/>
          </a:p>
        </p:txBody>
      </p:sp>
    </p:spTree>
    <p:extLst>
      <p:ext uri="{BB962C8B-B14F-4D97-AF65-F5344CB8AC3E}">
        <p14:creationId xmlns:p14="http://schemas.microsoft.com/office/powerpoint/2010/main" val="369441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27</a:t>
            </a:fld>
            <a:endParaRPr lang="en-US"/>
          </a:p>
        </p:txBody>
      </p:sp>
      <p:sp>
        <p:nvSpPr>
          <p:cNvPr id="5" name="TextBox 4"/>
          <p:cNvSpPr txBox="1"/>
          <p:nvPr/>
        </p:nvSpPr>
        <p:spPr>
          <a:xfrm>
            <a:off x="975210" y="725774"/>
            <a:ext cx="7249501" cy="584776"/>
          </a:xfrm>
          <a:prstGeom prst="rect">
            <a:avLst/>
          </a:prstGeom>
          <a:noFill/>
        </p:spPr>
        <p:txBody>
          <a:bodyPr wrap="none" rtlCol="0">
            <a:spAutoFit/>
          </a:bodyPr>
          <a:lstStyle/>
          <a:p>
            <a:r>
              <a:rPr lang="en-US" sz="3200" dirty="0" smtClean="0"/>
              <a:t>A Right Triangle With Perimeter = Area</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3449716981"/>
              </p:ext>
            </p:extLst>
          </p:nvPr>
        </p:nvGraphicFramePr>
        <p:xfrm>
          <a:off x="1738083" y="1931206"/>
          <a:ext cx="5486400" cy="546100"/>
        </p:xfrm>
        <a:graphic>
          <a:graphicData uri="http://schemas.openxmlformats.org/presentationml/2006/ole">
            <mc:AlternateContent xmlns:mc="http://schemas.openxmlformats.org/markup-compatibility/2006">
              <mc:Choice xmlns:v="urn:schemas-microsoft-com:vml" Requires="v">
                <p:oleObj spid="_x0000_s39163" name="Document" r:id="rId4" imgW="5486400" imgH="546100" progId="Word.Document.12">
                  <p:embed/>
                </p:oleObj>
              </mc:Choice>
              <mc:Fallback>
                <p:oleObj name="Document" r:id="rId4" imgW="5486400" imgH="546100" progId="Word.Document.12">
                  <p:embed/>
                  <p:pic>
                    <p:nvPicPr>
                      <p:cNvPr id="0" name=""/>
                      <p:cNvPicPr/>
                      <p:nvPr/>
                    </p:nvPicPr>
                    <p:blipFill>
                      <a:blip r:embed="rId5"/>
                      <a:stretch>
                        <a:fillRect/>
                      </a:stretch>
                    </p:blipFill>
                    <p:spPr>
                      <a:xfrm>
                        <a:off x="1738083" y="1931206"/>
                        <a:ext cx="5486400" cy="5461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70328877"/>
              </p:ext>
            </p:extLst>
          </p:nvPr>
        </p:nvGraphicFramePr>
        <p:xfrm>
          <a:off x="1738083" y="2882900"/>
          <a:ext cx="5486400" cy="1092200"/>
        </p:xfrm>
        <a:graphic>
          <a:graphicData uri="http://schemas.openxmlformats.org/presentationml/2006/ole">
            <mc:AlternateContent xmlns:mc="http://schemas.openxmlformats.org/markup-compatibility/2006">
              <mc:Choice xmlns:v="urn:schemas-microsoft-com:vml" Requires="v">
                <p:oleObj spid="_x0000_s39164" name="Document" r:id="rId6" imgW="5486400" imgH="1092200" progId="Word.Document.12">
                  <p:embed/>
                </p:oleObj>
              </mc:Choice>
              <mc:Fallback>
                <p:oleObj name="Document" r:id="rId6" imgW="5486400" imgH="1092200" progId="Word.Document.12">
                  <p:embed/>
                  <p:pic>
                    <p:nvPicPr>
                      <p:cNvPr id="0" name=""/>
                      <p:cNvPicPr/>
                      <p:nvPr/>
                    </p:nvPicPr>
                    <p:blipFill>
                      <a:blip r:embed="rId7"/>
                      <a:stretch>
                        <a:fillRect/>
                      </a:stretch>
                    </p:blipFill>
                    <p:spPr>
                      <a:xfrm>
                        <a:off x="1738083" y="2882900"/>
                        <a:ext cx="5486400" cy="1092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9219778"/>
              </p:ext>
            </p:extLst>
          </p:nvPr>
        </p:nvGraphicFramePr>
        <p:xfrm>
          <a:off x="1738083" y="4591168"/>
          <a:ext cx="5486400" cy="533400"/>
        </p:xfrm>
        <a:graphic>
          <a:graphicData uri="http://schemas.openxmlformats.org/presentationml/2006/ole">
            <mc:AlternateContent xmlns:mc="http://schemas.openxmlformats.org/markup-compatibility/2006">
              <mc:Choice xmlns:v="urn:schemas-microsoft-com:vml" Requires="v">
                <p:oleObj spid="_x0000_s39165" name="Document" r:id="rId8" imgW="5486400" imgH="533400" progId="Word.Document.12">
                  <p:embed/>
                </p:oleObj>
              </mc:Choice>
              <mc:Fallback>
                <p:oleObj name="Document" r:id="rId8" imgW="5486400" imgH="533400" progId="Word.Document.12">
                  <p:embed/>
                  <p:pic>
                    <p:nvPicPr>
                      <p:cNvPr id="0" name=""/>
                      <p:cNvPicPr/>
                      <p:nvPr/>
                    </p:nvPicPr>
                    <p:blipFill>
                      <a:blip r:embed="rId9"/>
                      <a:stretch>
                        <a:fillRect/>
                      </a:stretch>
                    </p:blipFill>
                    <p:spPr>
                      <a:xfrm>
                        <a:off x="1738083" y="4591168"/>
                        <a:ext cx="5486400" cy="533400"/>
                      </a:xfrm>
                      <a:prstGeom prst="rect">
                        <a:avLst/>
                      </a:prstGeom>
                    </p:spPr>
                  </p:pic>
                </p:oleObj>
              </mc:Fallback>
            </mc:AlternateContent>
          </a:graphicData>
        </a:graphic>
      </p:graphicFrame>
      <p:sp>
        <p:nvSpPr>
          <p:cNvPr id="9" name="TextBox 8"/>
          <p:cNvSpPr txBox="1"/>
          <p:nvPr/>
        </p:nvSpPr>
        <p:spPr>
          <a:xfrm>
            <a:off x="861813" y="5726813"/>
            <a:ext cx="7103227" cy="584776"/>
          </a:xfrm>
          <a:prstGeom prst="rect">
            <a:avLst/>
          </a:prstGeom>
          <a:noFill/>
        </p:spPr>
        <p:txBody>
          <a:bodyPr wrap="none" rtlCol="0">
            <a:spAutoFit/>
          </a:bodyPr>
          <a:lstStyle/>
          <a:p>
            <a:r>
              <a:rPr lang="en-US" sz="3200" dirty="0" smtClean="0"/>
              <a:t>Set A = P and Cancel Common Factors</a:t>
            </a:r>
            <a:endParaRPr lang="en-US" sz="3200" dirty="0"/>
          </a:p>
        </p:txBody>
      </p:sp>
    </p:spTree>
    <p:extLst>
      <p:ext uri="{BB962C8B-B14F-4D97-AF65-F5344CB8AC3E}">
        <p14:creationId xmlns:p14="http://schemas.microsoft.com/office/powerpoint/2010/main" val="318391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28</a:t>
            </a:fld>
            <a:endParaRPr lang="en-US"/>
          </a:p>
        </p:txBody>
      </p:sp>
      <p:sp>
        <p:nvSpPr>
          <p:cNvPr id="5" name="TextBox 4"/>
          <p:cNvSpPr txBox="1"/>
          <p:nvPr/>
        </p:nvSpPr>
        <p:spPr>
          <a:xfrm>
            <a:off x="1655587" y="748455"/>
            <a:ext cx="6556803" cy="1077218"/>
          </a:xfrm>
          <a:prstGeom prst="rect">
            <a:avLst/>
          </a:prstGeom>
          <a:noFill/>
        </p:spPr>
        <p:txBody>
          <a:bodyPr wrap="none" rtlCol="0">
            <a:spAutoFit/>
          </a:bodyPr>
          <a:lstStyle/>
          <a:p>
            <a:r>
              <a:rPr lang="en-US" sz="3200" dirty="0" smtClean="0"/>
              <a:t>With Common Factors Canceled</a:t>
            </a:r>
          </a:p>
          <a:p>
            <a:r>
              <a:rPr lang="en-US" sz="3200" dirty="0" smtClean="0"/>
              <a:t>      In the Equation A = P We have:</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3576903510"/>
              </p:ext>
            </p:extLst>
          </p:nvPr>
        </p:nvGraphicFramePr>
        <p:xfrm>
          <a:off x="1828800" y="1857765"/>
          <a:ext cx="5486400" cy="533400"/>
        </p:xfrm>
        <a:graphic>
          <a:graphicData uri="http://schemas.openxmlformats.org/presentationml/2006/ole">
            <mc:AlternateContent xmlns:mc="http://schemas.openxmlformats.org/markup-compatibility/2006">
              <mc:Choice xmlns:v="urn:schemas-microsoft-com:vml" Requires="v">
                <p:oleObj spid="_x0000_s40023" name="Document" r:id="rId4" imgW="5486400" imgH="533400" progId="Word.Document.12">
                  <p:embed/>
                </p:oleObj>
              </mc:Choice>
              <mc:Fallback>
                <p:oleObj name="Document" r:id="rId4" imgW="5486400" imgH="533400" progId="Word.Document.12">
                  <p:embed/>
                  <p:pic>
                    <p:nvPicPr>
                      <p:cNvPr id="0" name=""/>
                      <p:cNvPicPr/>
                      <p:nvPr/>
                    </p:nvPicPr>
                    <p:blipFill>
                      <a:blip r:embed="rId5"/>
                      <a:stretch>
                        <a:fillRect/>
                      </a:stretch>
                    </p:blipFill>
                    <p:spPr>
                      <a:xfrm>
                        <a:off x="1828800" y="1857765"/>
                        <a:ext cx="5486400" cy="533400"/>
                      </a:xfrm>
                      <a:prstGeom prst="rect">
                        <a:avLst/>
                      </a:prstGeom>
                    </p:spPr>
                  </p:pic>
                </p:oleObj>
              </mc:Fallback>
            </mc:AlternateContent>
          </a:graphicData>
        </a:graphic>
      </p:graphicFrame>
      <p:sp>
        <p:nvSpPr>
          <p:cNvPr id="7" name="TextBox 6"/>
          <p:cNvSpPr txBox="1"/>
          <p:nvPr/>
        </p:nvSpPr>
        <p:spPr>
          <a:xfrm>
            <a:off x="328850" y="2698974"/>
            <a:ext cx="8495760" cy="523220"/>
          </a:xfrm>
          <a:prstGeom prst="rect">
            <a:avLst/>
          </a:prstGeom>
          <a:solidFill>
            <a:schemeClr val="bg1"/>
          </a:solidFill>
        </p:spPr>
        <p:txBody>
          <a:bodyPr wrap="none" rtlCol="0">
            <a:spAutoFit/>
          </a:bodyPr>
          <a:lstStyle/>
          <a:p>
            <a:r>
              <a:rPr lang="en-US" sz="2800" dirty="0" smtClean="0"/>
              <a:t>k = 1, n = 1, and m = 3 gives x = 8, y = 6, and z = 10</a:t>
            </a:r>
            <a:endParaRPr lang="en-US" sz="2800" dirty="0"/>
          </a:p>
        </p:txBody>
      </p:sp>
      <p:sp>
        <p:nvSpPr>
          <p:cNvPr id="8" name="TextBox 7"/>
          <p:cNvSpPr txBox="1"/>
          <p:nvPr/>
        </p:nvSpPr>
        <p:spPr>
          <a:xfrm>
            <a:off x="328850" y="3356706"/>
            <a:ext cx="8684063" cy="523220"/>
          </a:xfrm>
          <a:prstGeom prst="rect">
            <a:avLst/>
          </a:prstGeom>
          <a:solidFill>
            <a:schemeClr val="bg1"/>
          </a:solidFill>
        </p:spPr>
        <p:txBody>
          <a:bodyPr wrap="none" rtlCol="0">
            <a:spAutoFit/>
          </a:bodyPr>
          <a:lstStyle/>
          <a:p>
            <a:r>
              <a:rPr lang="en-US" sz="2800" dirty="0"/>
              <a:t>k</a:t>
            </a:r>
            <a:r>
              <a:rPr lang="en-US" sz="2800" dirty="0" smtClean="0"/>
              <a:t> = 1, n = 2, and m = 3 gives x = 5, y = 12, and z = 13</a:t>
            </a:r>
            <a:endParaRPr lang="en-US" sz="2800" dirty="0"/>
          </a:p>
        </p:txBody>
      </p:sp>
      <p:sp>
        <p:nvSpPr>
          <p:cNvPr id="9" name="TextBox 8"/>
          <p:cNvSpPr txBox="1"/>
          <p:nvPr/>
        </p:nvSpPr>
        <p:spPr>
          <a:xfrm>
            <a:off x="328850" y="4139181"/>
            <a:ext cx="8495760" cy="523220"/>
          </a:xfrm>
          <a:prstGeom prst="rect">
            <a:avLst/>
          </a:prstGeom>
          <a:solidFill>
            <a:schemeClr val="bg1"/>
          </a:solidFill>
        </p:spPr>
        <p:txBody>
          <a:bodyPr wrap="none" rtlCol="0">
            <a:spAutoFit/>
          </a:bodyPr>
          <a:lstStyle/>
          <a:p>
            <a:r>
              <a:rPr lang="en-US" sz="2800" dirty="0"/>
              <a:t>k</a:t>
            </a:r>
            <a:r>
              <a:rPr lang="en-US" sz="2800" dirty="0" smtClean="0"/>
              <a:t> = 2, n = 1, and m = 2 gives x = 6, y = 8, and z = 10 </a:t>
            </a:r>
            <a:endParaRPr lang="en-US" sz="2800" dirty="0"/>
          </a:p>
        </p:txBody>
      </p:sp>
      <p:sp>
        <p:nvSpPr>
          <p:cNvPr id="10" name="TextBox 9"/>
          <p:cNvSpPr txBox="1"/>
          <p:nvPr/>
        </p:nvSpPr>
        <p:spPr>
          <a:xfrm>
            <a:off x="2075154" y="4944336"/>
            <a:ext cx="4225435" cy="584776"/>
          </a:xfrm>
          <a:prstGeom prst="rect">
            <a:avLst/>
          </a:prstGeom>
          <a:noFill/>
        </p:spPr>
        <p:txBody>
          <a:bodyPr wrap="none" rtlCol="0">
            <a:spAutoFit/>
          </a:bodyPr>
          <a:lstStyle/>
          <a:p>
            <a:r>
              <a:rPr lang="en-US" sz="3200" dirty="0" smtClean="0"/>
              <a:t>The Only Possibilities!</a:t>
            </a:r>
            <a:endParaRPr lang="en-US" sz="3200" dirty="0"/>
          </a:p>
        </p:txBody>
      </p:sp>
      <p:sp>
        <p:nvSpPr>
          <p:cNvPr id="11" name="TextBox 10"/>
          <p:cNvSpPr txBox="1"/>
          <p:nvPr/>
        </p:nvSpPr>
        <p:spPr>
          <a:xfrm>
            <a:off x="784556" y="5817534"/>
            <a:ext cx="6894435" cy="584776"/>
          </a:xfrm>
          <a:prstGeom prst="rect">
            <a:avLst/>
          </a:prstGeom>
          <a:solidFill>
            <a:schemeClr val="bg1"/>
          </a:solidFill>
        </p:spPr>
        <p:txBody>
          <a:bodyPr wrap="none" rtlCol="0">
            <a:spAutoFit/>
          </a:bodyPr>
          <a:lstStyle/>
          <a:p>
            <a:r>
              <a:rPr lang="en-US" sz="3200" dirty="0" smtClean="0"/>
              <a:t>Largest Perimeter is 5 + 12 + 13 = 30</a:t>
            </a:r>
            <a:endParaRPr lang="en-US" sz="3200" dirty="0"/>
          </a:p>
        </p:txBody>
      </p:sp>
    </p:spTree>
    <p:extLst>
      <p:ext uri="{BB962C8B-B14F-4D97-AF65-F5344CB8AC3E}">
        <p14:creationId xmlns:p14="http://schemas.microsoft.com/office/powerpoint/2010/main" val="38702374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29</a:t>
            </a:fld>
            <a:endParaRPr lang="en-US"/>
          </a:p>
        </p:txBody>
      </p:sp>
      <p:sp>
        <p:nvSpPr>
          <p:cNvPr id="5" name="TextBox 4"/>
          <p:cNvSpPr txBox="1"/>
          <p:nvPr/>
        </p:nvSpPr>
        <p:spPr>
          <a:xfrm>
            <a:off x="1088606" y="1145363"/>
            <a:ext cx="6527548" cy="584776"/>
          </a:xfrm>
          <a:prstGeom prst="rect">
            <a:avLst/>
          </a:prstGeom>
          <a:noFill/>
        </p:spPr>
        <p:txBody>
          <a:bodyPr wrap="none" rtlCol="0">
            <a:spAutoFit/>
          </a:bodyPr>
          <a:lstStyle/>
          <a:p>
            <a:r>
              <a:rPr lang="en-US" sz="3200" dirty="0" smtClean="0"/>
              <a:t>  Consider the Following Equations</a:t>
            </a:r>
            <a:endParaRPr lang="en-US" sz="3200" dirty="0"/>
          </a:p>
        </p:txBody>
      </p:sp>
      <p:sp>
        <p:nvSpPr>
          <p:cNvPr id="6" name="TextBox 5"/>
          <p:cNvSpPr txBox="1"/>
          <p:nvPr/>
        </p:nvSpPr>
        <p:spPr>
          <a:xfrm>
            <a:off x="2233908" y="4048459"/>
            <a:ext cx="4410382" cy="584776"/>
          </a:xfrm>
          <a:prstGeom prst="rect">
            <a:avLst/>
          </a:prstGeom>
          <a:noFill/>
        </p:spPr>
        <p:txBody>
          <a:bodyPr wrap="none" rtlCol="0">
            <a:spAutoFit/>
          </a:bodyPr>
          <a:lstStyle/>
          <a:p>
            <a:r>
              <a:rPr lang="en-US" sz="3200" dirty="0" smtClean="0"/>
              <a:t>What is the Ratio n/</a:t>
            </a:r>
            <a:r>
              <a:rPr lang="en-US" sz="3200" dirty="0"/>
              <a:t>m</a:t>
            </a:r>
            <a:r>
              <a:rPr lang="en-US" sz="3200" dirty="0" smtClean="0"/>
              <a:t>?</a:t>
            </a:r>
            <a:endParaRPr lang="en-US" sz="3200" dirty="0"/>
          </a:p>
        </p:txBody>
      </p:sp>
      <p:sp>
        <p:nvSpPr>
          <p:cNvPr id="2" name="TextBox 1"/>
          <p:cNvSpPr txBox="1"/>
          <p:nvPr/>
        </p:nvSpPr>
        <p:spPr>
          <a:xfrm>
            <a:off x="3299834" y="5522688"/>
            <a:ext cx="2775119" cy="923330"/>
          </a:xfrm>
          <a:prstGeom prst="rect">
            <a:avLst/>
          </a:prstGeom>
          <a:solidFill>
            <a:schemeClr val="bg1"/>
          </a:solidFill>
        </p:spPr>
        <p:txBody>
          <a:bodyPr wrap="none" rtlCol="0">
            <a:spAutoFit/>
          </a:bodyPr>
          <a:lstStyle/>
          <a:p>
            <a:r>
              <a:rPr lang="en-US" dirty="0" smtClean="0"/>
              <a:t>Problem 20 Math Contest </a:t>
            </a:r>
          </a:p>
          <a:p>
            <a:r>
              <a:rPr lang="en-US" dirty="0" smtClean="0"/>
              <a:t>      2015 Round One</a:t>
            </a:r>
          </a:p>
          <a:p>
            <a:r>
              <a:rPr lang="en-US" dirty="0" smtClean="0"/>
              <a:t>     </a:t>
            </a:r>
            <a:r>
              <a:rPr lang="en-US" dirty="0" err="1" smtClean="0"/>
              <a:t>www.AMATYC.org</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017015728"/>
              </p:ext>
            </p:extLst>
          </p:nvPr>
        </p:nvGraphicFramePr>
        <p:xfrm>
          <a:off x="1749422" y="2363019"/>
          <a:ext cx="5486400" cy="482600"/>
        </p:xfrm>
        <a:graphic>
          <a:graphicData uri="http://schemas.openxmlformats.org/presentationml/2006/ole">
            <mc:AlternateContent xmlns:mc="http://schemas.openxmlformats.org/markup-compatibility/2006">
              <mc:Choice xmlns:v="urn:schemas-microsoft-com:vml" Requires="v">
                <p:oleObj spid="_x0000_s53325" name="Document" r:id="rId4" imgW="5486400" imgH="482600" progId="Word.Document.12">
                  <p:embed/>
                </p:oleObj>
              </mc:Choice>
              <mc:Fallback>
                <p:oleObj name="Document" r:id="rId4" imgW="5486400" imgH="482600" progId="Word.Document.12">
                  <p:embed/>
                  <p:pic>
                    <p:nvPicPr>
                      <p:cNvPr id="0" name=""/>
                      <p:cNvPicPr/>
                      <p:nvPr/>
                    </p:nvPicPr>
                    <p:blipFill>
                      <a:blip r:embed="rId5"/>
                      <a:stretch>
                        <a:fillRect/>
                      </a:stretch>
                    </p:blipFill>
                    <p:spPr>
                      <a:xfrm>
                        <a:off x="1749422" y="2363019"/>
                        <a:ext cx="5486400" cy="482600"/>
                      </a:xfrm>
                      <a:prstGeom prst="rect">
                        <a:avLst/>
                      </a:prstGeom>
                    </p:spPr>
                  </p:pic>
                </p:oleObj>
              </mc:Fallback>
            </mc:AlternateContent>
          </a:graphicData>
        </a:graphic>
      </p:graphicFrame>
      <p:sp>
        <p:nvSpPr>
          <p:cNvPr id="3" name="TextBox 2"/>
          <p:cNvSpPr txBox="1"/>
          <p:nvPr/>
        </p:nvSpPr>
        <p:spPr>
          <a:xfrm>
            <a:off x="2324626" y="413164"/>
            <a:ext cx="4581903" cy="584776"/>
          </a:xfrm>
          <a:prstGeom prst="rect">
            <a:avLst/>
          </a:prstGeom>
          <a:noFill/>
        </p:spPr>
        <p:txBody>
          <a:bodyPr wrap="none" rtlCol="0">
            <a:spAutoFit/>
          </a:bodyPr>
          <a:lstStyle/>
          <a:p>
            <a:r>
              <a:rPr lang="en-US" sz="3200" dirty="0" smtClean="0"/>
              <a:t>Another Great Problem!</a:t>
            </a:r>
            <a:endParaRPr lang="en-US" sz="3200" dirty="0"/>
          </a:p>
        </p:txBody>
      </p:sp>
    </p:spTree>
    <p:extLst>
      <p:ext uri="{BB962C8B-B14F-4D97-AF65-F5344CB8AC3E}">
        <p14:creationId xmlns:p14="http://schemas.microsoft.com/office/powerpoint/2010/main" val="2812516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731" y="686184"/>
            <a:ext cx="8307505"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smtClean="0"/>
              <a:t>Symmetry Operations: A Quantity of Interest is Left Invariant by the Operation</a:t>
            </a:r>
            <a:endParaRPr lang="en-US" sz="3600" dirty="0"/>
          </a:p>
        </p:txBody>
      </p:sp>
      <p:sp>
        <p:nvSpPr>
          <p:cNvPr id="5" name="TextBox 4"/>
          <p:cNvSpPr txBox="1"/>
          <p:nvPr/>
        </p:nvSpPr>
        <p:spPr>
          <a:xfrm>
            <a:off x="1695020" y="2621837"/>
            <a:ext cx="5398032" cy="1077218"/>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3200" dirty="0" smtClean="0"/>
              <a:t>Operations leaving the roots</a:t>
            </a:r>
          </a:p>
          <a:p>
            <a:pPr algn="ctr"/>
            <a:r>
              <a:rPr lang="en-US" sz="3200" dirty="0" smtClean="0"/>
              <a:t> of equations invariant:</a:t>
            </a:r>
            <a:endParaRPr lang="en-US" sz="3200" dirty="0"/>
          </a:p>
        </p:txBody>
      </p:sp>
      <p:sp>
        <p:nvSpPr>
          <p:cNvPr id="6" name="TextBox 5"/>
          <p:cNvSpPr txBox="1"/>
          <p:nvPr/>
        </p:nvSpPr>
        <p:spPr>
          <a:xfrm>
            <a:off x="696491" y="4137588"/>
            <a:ext cx="4336268" cy="646331"/>
          </a:xfrm>
          <a:prstGeom prst="rect">
            <a:avLst/>
          </a:prstGeom>
          <a:noFill/>
        </p:spPr>
        <p:txBody>
          <a:bodyPr wrap="none" rtlCol="0">
            <a:spAutoFit/>
          </a:bodyPr>
          <a:lstStyle/>
          <a:p>
            <a:r>
              <a:rPr lang="en-US" sz="3600" dirty="0" smtClean="0"/>
              <a:t>1: Linear Equations:    </a:t>
            </a:r>
            <a:endParaRPr lang="en-US" sz="3600" dirty="0"/>
          </a:p>
        </p:txBody>
      </p:sp>
      <p:sp>
        <p:nvSpPr>
          <p:cNvPr id="2" name="TextBox 1"/>
          <p:cNvSpPr txBox="1"/>
          <p:nvPr/>
        </p:nvSpPr>
        <p:spPr>
          <a:xfrm>
            <a:off x="2790076" y="5330389"/>
            <a:ext cx="2004675" cy="58477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smtClean="0"/>
              <a:t>Ax + B = 0</a:t>
            </a:r>
            <a:endParaRPr lang="en-US" sz="3200" dirty="0"/>
          </a:p>
        </p:txBody>
      </p:sp>
      <p:sp>
        <p:nvSpPr>
          <p:cNvPr id="3" name="Slide Number Placeholder 2"/>
          <p:cNvSpPr>
            <a:spLocks noGrp="1"/>
          </p:cNvSpPr>
          <p:nvPr>
            <p:ph type="sldNum" sz="quarter" idx="12"/>
          </p:nvPr>
        </p:nvSpPr>
        <p:spPr/>
        <p:txBody>
          <a:bodyPr/>
          <a:lstStyle/>
          <a:p>
            <a:fld id="{2066355A-084C-D24E-9AD2-7E4FC41EA627}" type="slidenum">
              <a:rPr lang="en-US" smtClean="0"/>
              <a:t>3</a:t>
            </a:fld>
            <a:endParaRPr lang="en-US"/>
          </a:p>
        </p:txBody>
      </p:sp>
    </p:spTree>
    <p:extLst>
      <p:ext uri="{BB962C8B-B14F-4D97-AF65-F5344CB8AC3E}">
        <p14:creationId xmlns:p14="http://schemas.microsoft.com/office/powerpoint/2010/main" val="7578107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30</a:t>
            </a:fld>
            <a:endParaRPr lang="en-US"/>
          </a:p>
        </p:txBody>
      </p:sp>
      <p:sp>
        <p:nvSpPr>
          <p:cNvPr id="5" name="TextBox 4"/>
          <p:cNvSpPr txBox="1"/>
          <p:nvPr/>
        </p:nvSpPr>
        <p:spPr>
          <a:xfrm>
            <a:off x="2222569" y="839177"/>
            <a:ext cx="5078233" cy="584776"/>
          </a:xfrm>
          <a:prstGeom prst="rect">
            <a:avLst/>
          </a:prstGeom>
          <a:noFill/>
        </p:spPr>
        <p:txBody>
          <a:bodyPr wrap="none" rtlCol="0">
            <a:spAutoFit/>
          </a:bodyPr>
          <a:lstStyle/>
          <a:p>
            <a:r>
              <a:rPr lang="en-US" sz="3200" dirty="0" smtClean="0"/>
              <a:t>Use the Definition of Logs:</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2303860451"/>
              </p:ext>
            </p:extLst>
          </p:nvPr>
        </p:nvGraphicFramePr>
        <p:xfrm>
          <a:off x="1828800" y="1770172"/>
          <a:ext cx="5486400" cy="482600"/>
        </p:xfrm>
        <a:graphic>
          <a:graphicData uri="http://schemas.openxmlformats.org/presentationml/2006/ole">
            <mc:AlternateContent xmlns:mc="http://schemas.openxmlformats.org/markup-compatibility/2006">
              <mc:Choice xmlns:v="urn:schemas-microsoft-com:vml" Requires="v">
                <p:oleObj spid="_x0000_s54540" name="Document" r:id="rId4" imgW="5486400" imgH="482600" progId="Word.Document.12">
                  <p:embed/>
                </p:oleObj>
              </mc:Choice>
              <mc:Fallback>
                <p:oleObj name="Document" r:id="rId4" imgW="5486400" imgH="482600" progId="Word.Document.12">
                  <p:embed/>
                  <p:pic>
                    <p:nvPicPr>
                      <p:cNvPr id="0" name=""/>
                      <p:cNvPicPr/>
                      <p:nvPr/>
                    </p:nvPicPr>
                    <p:blipFill>
                      <a:blip r:embed="rId5"/>
                      <a:stretch>
                        <a:fillRect/>
                      </a:stretch>
                    </p:blipFill>
                    <p:spPr>
                      <a:xfrm>
                        <a:off x="1828800" y="1770172"/>
                        <a:ext cx="5486400" cy="482600"/>
                      </a:xfrm>
                      <a:prstGeom prst="rect">
                        <a:avLst/>
                      </a:prstGeom>
                      <a:solidFill>
                        <a:schemeClr val="bg1"/>
                      </a:solidFill>
                      <a:ln>
                        <a:solidFill>
                          <a:schemeClr val="bg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61642906"/>
              </p:ext>
            </p:extLst>
          </p:nvPr>
        </p:nvGraphicFramePr>
        <p:xfrm>
          <a:off x="1814402" y="2705100"/>
          <a:ext cx="5486400" cy="482600"/>
        </p:xfrm>
        <a:graphic>
          <a:graphicData uri="http://schemas.openxmlformats.org/presentationml/2006/ole">
            <mc:AlternateContent xmlns:mc="http://schemas.openxmlformats.org/markup-compatibility/2006">
              <mc:Choice xmlns:v="urn:schemas-microsoft-com:vml" Requires="v">
                <p:oleObj spid="_x0000_s54541" name="Document" r:id="rId6" imgW="5486400" imgH="482600" progId="Word.Document.12">
                  <p:embed/>
                </p:oleObj>
              </mc:Choice>
              <mc:Fallback>
                <p:oleObj name="Document" r:id="rId6" imgW="5486400" imgH="482600" progId="Word.Document.12">
                  <p:embed/>
                  <p:pic>
                    <p:nvPicPr>
                      <p:cNvPr id="0" name=""/>
                      <p:cNvPicPr/>
                      <p:nvPr/>
                    </p:nvPicPr>
                    <p:blipFill>
                      <a:blip r:embed="rId7"/>
                      <a:stretch>
                        <a:fillRect/>
                      </a:stretch>
                    </p:blipFill>
                    <p:spPr>
                      <a:xfrm>
                        <a:off x="1814402" y="2705100"/>
                        <a:ext cx="5486400" cy="482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93154285"/>
              </p:ext>
            </p:extLst>
          </p:nvPr>
        </p:nvGraphicFramePr>
        <p:xfrm>
          <a:off x="1814402" y="3774236"/>
          <a:ext cx="5486400" cy="482600"/>
        </p:xfrm>
        <a:graphic>
          <a:graphicData uri="http://schemas.openxmlformats.org/presentationml/2006/ole">
            <mc:AlternateContent xmlns:mc="http://schemas.openxmlformats.org/markup-compatibility/2006">
              <mc:Choice xmlns:v="urn:schemas-microsoft-com:vml" Requires="v">
                <p:oleObj spid="_x0000_s54542" name="Document" r:id="rId8" imgW="5486400" imgH="482600" progId="Word.Document.12">
                  <p:embed/>
                </p:oleObj>
              </mc:Choice>
              <mc:Fallback>
                <p:oleObj name="Document" r:id="rId8" imgW="5486400" imgH="482600" progId="Word.Document.12">
                  <p:embed/>
                  <p:pic>
                    <p:nvPicPr>
                      <p:cNvPr id="0" name=""/>
                      <p:cNvPicPr/>
                      <p:nvPr/>
                    </p:nvPicPr>
                    <p:blipFill>
                      <a:blip r:embed="rId9"/>
                      <a:stretch>
                        <a:fillRect/>
                      </a:stretch>
                    </p:blipFill>
                    <p:spPr>
                      <a:xfrm>
                        <a:off x="1814402" y="3774236"/>
                        <a:ext cx="5486400" cy="482600"/>
                      </a:xfrm>
                      <a:prstGeom prst="rect">
                        <a:avLst/>
                      </a:prstGeom>
                    </p:spPr>
                  </p:pic>
                </p:oleObj>
              </mc:Fallback>
            </mc:AlternateContent>
          </a:graphicData>
        </a:graphic>
      </p:graphicFrame>
      <p:sp>
        <p:nvSpPr>
          <p:cNvPr id="9" name="TextBox 8"/>
          <p:cNvSpPr txBox="1"/>
          <p:nvPr/>
        </p:nvSpPr>
        <p:spPr>
          <a:xfrm>
            <a:off x="2109173" y="4717533"/>
            <a:ext cx="5241940" cy="584776"/>
          </a:xfrm>
          <a:prstGeom prst="rect">
            <a:avLst/>
          </a:prstGeom>
          <a:noFill/>
        </p:spPr>
        <p:txBody>
          <a:bodyPr wrap="none" rtlCol="0">
            <a:spAutoFit/>
          </a:bodyPr>
          <a:lstStyle/>
          <a:p>
            <a:r>
              <a:rPr lang="en-US" sz="3200" dirty="0" smtClean="0"/>
              <a:t>Original Equation Becomes:</a:t>
            </a:r>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val="396372162"/>
              </p:ext>
            </p:extLst>
          </p:nvPr>
        </p:nvGraphicFramePr>
        <p:xfrm>
          <a:off x="1864713" y="5557807"/>
          <a:ext cx="5486400" cy="482600"/>
        </p:xfrm>
        <a:graphic>
          <a:graphicData uri="http://schemas.openxmlformats.org/presentationml/2006/ole">
            <mc:AlternateContent xmlns:mc="http://schemas.openxmlformats.org/markup-compatibility/2006">
              <mc:Choice xmlns:v="urn:schemas-microsoft-com:vml" Requires="v">
                <p:oleObj spid="_x0000_s54543" name="Document" r:id="rId10" imgW="5486400" imgH="482600" progId="Word.Document.12">
                  <p:embed/>
                </p:oleObj>
              </mc:Choice>
              <mc:Fallback>
                <p:oleObj name="Document" r:id="rId10" imgW="5486400" imgH="482600" progId="Word.Document.12">
                  <p:embed/>
                  <p:pic>
                    <p:nvPicPr>
                      <p:cNvPr id="0" name=""/>
                      <p:cNvPicPr/>
                      <p:nvPr/>
                    </p:nvPicPr>
                    <p:blipFill>
                      <a:blip r:embed="rId11"/>
                      <a:stretch>
                        <a:fillRect/>
                      </a:stretch>
                    </p:blipFill>
                    <p:spPr>
                      <a:xfrm>
                        <a:off x="1864713" y="5557807"/>
                        <a:ext cx="5486400" cy="482600"/>
                      </a:xfrm>
                      <a:prstGeom prst="rect">
                        <a:avLst/>
                      </a:prstGeom>
                    </p:spPr>
                  </p:pic>
                </p:oleObj>
              </mc:Fallback>
            </mc:AlternateContent>
          </a:graphicData>
        </a:graphic>
      </p:graphicFrame>
    </p:spTree>
    <p:extLst>
      <p:ext uri="{BB962C8B-B14F-4D97-AF65-F5344CB8AC3E}">
        <p14:creationId xmlns:p14="http://schemas.microsoft.com/office/powerpoint/2010/main" val="36632742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31</a:t>
            </a:fld>
            <a:endParaRPr lang="en-US"/>
          </a:p>
        </p:txBody>
      </p:sp>
      <p:sp>
        <p:nvSpPr>
          <p:cNvPr id="5" name="TextBox 4"/>
          <p:cNvSpPr txBox="1"/>
          <p:nvPr/>
        </p:nvSpPr>
        <p:spPr>
          <a:xfrm>
            <a:off x="1122625" y="963918"/>
            <a:ext cx="6751568" cy="584776"/>
          </a:xfrm>
          <a:prstGeom prst="rect">
            <a:avLst/>
          </a:prstGeom>
          <a:noFill/>
        </p:spPr>
        <p:txBody>
          <a:bodyPr wrap="none" rtlCol="0">
            <a:spAutoFit/>
          </a:bodyPr>
          <a:lstStyle/>
          <a:p>
            <a:r>
              <a:rPr lang="en-US" sz="3200" dirty="0" smtClean="0"/>
              <a:t>Divide Both Sides By Smallest Term:</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1431932038"/>
              </p:ext>
            </p:extLst>
          </p:nvPr>
        </p:nvGraphicFramePr>
        <p:xfrm>
          <a:off x="1828800" y="1874069"/>
          <a:ext cx="5486400" cy="977900"/>
        </p:xfrm>
        <a:graphic>
          <a:graphicData uri="http://schemas.openxmlformats.org/presentationml/2006/ole">
            <mc:AlternateContent xmlns:mc="http://schemas.openxmlformats.org/markup-compatibility/2006">
              <mc:Choice xmlns:v="urn:schemas-microsoft-com:vml" Requires="v">
                <p:oleObj spid="_x0000_s55427" name="Document" r:id="rId4" imgW="5486400" imgH="977900" progId="Word.Document.12">
                  <p:embed/>
                </p:oleObj>
              </mc:Choice>
              <mc:Fallback>
                <p:oleObj name="Document" r:id="rId4" imgW="5486400" imgH="977900" progId="Word.Document.12">
                  <p:embed/>
                  <p:pic>
                    <p:nvPicPr>
                      <p:cNvPr id="0" name=""/>
                      <p:cNvPicPr/>
                      <p:nvPr/>
                    </p:nvPicPr>
                    <p:blipFill>
                      <a:blip r:embed="rId5"/>
                      <a:stretch>
                        <a:fillRect/>
                      </a:stretch>
                    </p:blipFill>
                    <p:spPr>
                      <a:xfrm>
                        <a:off x="1828800" y="1874069"/>
                        <a:ext cx="5486400" cy="977900"/>
                      </a:xfrm>
                      <a:prstGeom prst="rect">
                        <a:avLst/>
                      </a:prstGeom>
                    </p:spPr>
                  </p:pic>
                </p:oleObj>
              </mc:Fallback>
            </mc:AlternateContent>
          </a:graphicData>
        </a:graphic>
      </p:graphicFrame>
      <p:sp>
        <p:nvSpPr>
          <p:cNvPr id="7" name="TextBox 6"/>
          <p:cNvSpPr txBox="1"/>
          <p:nvPr/>
        </p:nvSpPr>
        <p:spPr>
          <a:xfrm>
            <a:off x="3640024" y="3481449"/>
            <a:ext cx="2258952" cy="584776"/>
          </a:xfrm>
          <a:prstGeom prst="rect">
            <a:avLst/>
          </a:prstGeom>
          <a:noFill/>
        </p:spPr>
        <p:txBody>
          <a:bodyPr wrap="none" rtlCol="0">
            <a:spAutoFit/>
          </a:bodyPr>
          <a:lstStyle/>
          <a:p>
            <a:r>
              <a:rPr lang="en-US" sz="3200" dirty="0" smtClean="0"/>
              <a:t>Rewrite As:</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3610145840"/>
              </p:ext>
            </p:extLst>
          </p:nvPr>
        </p:nvGraphicFramePr>
        <p:xfrm>
          <a:off x="1828800" y="4555814"/>
          <a:ext cx="5486400" cy="1193800"/>
        </p:xfrm>
        <a:graphic>
          <a:graphicData uri="http://schemas.openxmlformats.org/presentationml/2006/ole">
            <mc:AlternateContent xmlns:mc="http://schemas.openxmlformats.org/markup-compatibility/2006">
              <mc:Choice xmlns:v="urn:schemas-microsoft-com:vml" Requires="v">
                <p:oleObj spid="_x0000_s55428" name="Document" r:id="rId6" imgW="5486400" imgH="1193800" progId="Word.Document.12">
                  <p:embed/>
                </p:oleObj>
              </mc:Choice>
              <mc:Fallback>
                <p:oleObj name="Document" r:id="rId6" imgW="5486400" imgH="1193800" progId="Word.Document.12">
                  <p:embed/>
                  <p:pic>
                    <p:nvPicPr>
                      <p:cNvPr id="0" name=""/>
                      <p:cNvPicPr/>
                      <p:nvPr/>
                    </p:nvPicPr>
                    <p:blipFill>
                      <a:blip r:embed="rId7"/>
                      <a:stretch>
                        <a:fillRect/>
                      </a:stretch>
                    </p:blipFill>
                    <p:spPr>
                      <a:xfrm>
                        <a:off x="1828800" y="4555814"/>
                        <a:ext cx="5486400" cy="1193800"/>
                      </a:xfrm>
                      <a:prstGeom prst="rect">
                        <a:avLst/>
                      </a:prstGeom>
                    </p:spPr>
                  </p:pic>
                </p:oleObj>
              </mc:Fallback>
            </mc:AlternateContent>
          </a:graphicData>
        </a:graphic>
      </p:graphicFrame>
    </p:spTree>
    <p:extLst>
      <p:ext uri="{BB962C8B-B14F-4D97-AF65-F5344CB8AC3E}">
        <p14:creationId xmlns:p14="http://schemas.microsoft.com/office/powerpoint/2010/main" val="175362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32</a:t>
            </a:fld>
            <a:endParaRPr lang="en-US"/>
          </a:p>
        </p:txBody>
      </p:sp>
      <p:sp>
        <p:nvSpPr>
          <p:cNvPr id="5" name="TextBox 4"/>
          <p:cNvSpPr txBox="1"/>
          <p:nvPr/>
        </p:nvSpPr>
        <p:spPr>
          <a:xfrm>
            <a:off x="2347305" y="1122682"/>
            <a:ext cx="3942906" cy="584776"/>
          </a:xfrm>
          <a:prstGeom prst="rect">
            <a:avLst/>
          </a:prstGeom>
          <a:noFill/>
        </p:spPr>
        <p:txBody>
          <a:bodyPr wrap="none" rtlCol="0">
            <a:spAutoFit/>
          </a:bodyPr>
          <a:lstStyle/>
          <a:p>
            <a:r>
              <a:rPr lang="en-US" sz="3200" dirty="0" smtClean="0"/>
              <a:t>Make a Substitution:</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3274780599"/>
              </p:ext>
            </p:extLst>
          </p:nvPr>
        </p:nvGraphicFramePr>
        <p:xfrm>
          <a:off x="1738083" y="1962150"/>
          <a:ext cx="5486400" cy="977900"/>
        </p:xfrm>
        <a:graphic>
          <a:graphicData uri="http://schemas.openxmlformats.org/presentationml/2006/ole">
            <mc:AlternateContent xmlns:mc="http://schemas.openxmlformats.org/markup-compatibility/2006">
              <mc:Choice xmlns:v="urn:schemas-microsoft-com:vml" Requires="v">
                <p:oleObj spid="_x0000_s56450" name="Document" r:id="rId4" imgW="5486400" imgH="977900" progId="Word.Document.12">
                  <p:embed/>
                </p:oleObj>
              </mc:Choice>
              <mc:Fallback>
                <p:oleObj name="Document" r:id="rId4" imgW="5486400" imgH="977900" progId="Word.Document.12">
                  <p:embed/>
                  <p:pic>
                    <p:nvPicPr>
                      <p:cNvPr id="0" name=""/>
                      <p:cNvPicPr/>
                      <p:nvPr/>
                    </p:nvPicPr>
                    <p:blipFill>
                      <a:blip r:embed="rId5"/>
                      <a:stretch>
                        <a:fillRect/>
                      </a:stretch>
                    </p:blipFill>
                    <p:spPr>
                      <a:xfrm>
                        <a:off x="1738083" y="1962150"/>
                        <a:ext cx="5486400" cy="977900"/>
                      </a:xfrm>
                      <a:prstGeom prst="rect">
                        <a:avLst/>
                      </a:prstGeom>
                    </p:spPr>
                  </p:pic>
                </p:oleObj>
              </mc:Fallback>
            </mc:AlternateContent>
          </a:graphicData>
        </a:graphic>
      </p:graphicFrame>
      <p:sp>
        <p:nvSpPr>
          <p:cNvPr id="7" name="TextBox 6"/>
          <p:cNvSpPr txBox="1"/>
          <p:nvPr/>
        </p:nvSpPr>
        <p:spPr>
          <a:xfrm>
            <a:off x="3084381" y="3560830"/>
            <a:ext cx="2741055" cy="584776"/>
          </a:xfrm>
          <a:prstGeom prst="rect">
            <a:avLst/>
          </a:prstGeom>
          <a:noFill/>
        </p:spPr>
        <p:txBody>
          <a:bodyPr wrap="none" rtlCol="0">
            <a:spAutoFit/>
          </a:bodyPr>
          <a:lstStyle/>
          <a:p>
            <a:r>
              <a:rPr lang="en-US" sz="3200" dirty="0" smtClean="0"/>
              <a:t>And We Have:</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2675274665"/>
              </p:ext>
            </p:extLst>
          </p:nvPr>
        </p:nvGraphicFramePr>
        <p:xfrm>
          <a:off x="1828800" y="4469145"/>
          <a:ext cx="5486400" cy="482600"/>
        </p:xfrm>
        <a:graphic>
          <a:graphicData uri="http://schemas.openxmlformats.org/presentationml/2006/ole">
            <mc:AlternateContent xmlns:mc="http://schemas.openxmlformats.org/markup-compatibility/2006">
              <mc:Choice xmlns:v="urn:schemas-microsoft-com:vml" Requires="v">
                <p:oleObj spid="_x0000_s56451" name="Document" r:id="rId6" imgW="5486400" imgH="482600" progId="Word.Document.12">
                  <p:embed/>
                </p:oleObj>
              </mc:Choice>
              <mc:Fallback>
                <p:oleObj name="Document" r:id="rId6" imgW="5486400" imgH="482600" progId="Word.Document.12">
                  <p:embed/>
                  <p:pic>
                    <p:nvPicPr>
                      <p:cNvPr id="0" name=""/>
                      <p:cNvPicPr/>
                      <p:nvPr/>
                    </p:nvPicPr>
                    <p:blipFill>
                      <a:blip r:embed="rId7"/>
                      <a:stretch>
                        <a:fillRect/>
                      </a:stretch>
                    </p:blipFill>
                    <p:spPr>
                      <a:xfrm>
                        <a:off x="1828800" y="4469145"/>
                        <a:ext cx="5486400" cy="482600"/>
                      </a:xfrm>
                      <a:prstGeom prst="rect">
                        <a:avLst/>
                      </a:prstGeom>
                    </p:spPr>
                  </p:pic>
                </p:oleObj>
              </mc:Fallback>
            </mc:AlternateContent>
          </a:graphicData>
        </a:graphic>
      </p:graphicFrame>
      <p:sp>
        <p:nvSpPr>
          <p:cNvPr id="9" name="TextBox 8"/>
          <p:cNvSpPr txBox="1"/>
          <p:nvPr/>
        </p:nvSpPr>
        <p:spPr>
          <a:xfrm>
            <a:off x="1621568" y="5579390"/>
            <a:ext cx="6228388" cy="584776"/>
          </a:xfrm>
          <a:prstGeom prst="rect">
            <a:avLst/>
          </a:prstGeom>
          <a:noFill/>
        </p:spPr>
        <p:txBody>
          <a:bodyPr wrap="none" rtlCol="0">
            <a:spAutoFit/>
          </a:bodyPr>
          <a:lstStyle/>
          <a:p>
            <a:r>
              <a:rPr lang="en-US" sz="3200" dirty="0" smtClean="0"/>
              <a:t>Equation for the Golden Section!</a:t>
            </a:r>
            <a:endParaRPr lang="en-US" sz="3200" dirty="0"/>
          </a:p>
        </p:txBody>
      </p:sp>
    </p:spTree>
    <p:extLst>
      <p:ext uri="{BB962C8B-B14F-4D97-AF65-F5344CB8AC3E}">
        <p14:creationId xmlns:p14="http://schemas.microsoft.com/office/powerpoint/2010/main" val="27446265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33</a:t>
            </a:fld>
            <a:endParaRPr lang="en-US"/>
          </a:p>
        </p:txBody>
      </p:sp>
      <p:pic>
        <p:nvPicPr>
          <p:cNvPr id="2" name="Picture 1"/>
          <p:cNvPicPr>
            <a:picLocks noChangeAspect="1"/>
          </p:cNvPicPr>
          <p:nvPr/>
        </p:nvPicPr>
        <p:blipFill>
          <a:blip r:embed="rId3"/>
          <a:stretch>
            <a:fillRect/>
          </a:stretch>
        </p:blipFill>
        <p:spPr>
          <a:xfrm>
            <a:off x="0" y="330200"/>
            <a:ext cx="9144000" cy="6188015"/>
          </a:xfrm>
          <a:prstGeom prst="rect">
            <a:avLst/>
          </a:prstGeom>
        </p:spPr>
      </p:pic>
    </p:spTree>
    <p:extLst>
      <p:ext uri="{BB962C8B-B14F-4D97-AF65-F5344CB8AC3E}">
        <p14:creationId xmlns:p14="http://schemas.microsoft.com/office/powerpoint/2010/main" val="12193837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34</a:t>
            </a:fld>
            <a:endParaRPr lang="en-US"/>
          </a:p>
        </p:txBody>
      </p:sp>
      <p:sp>
        <p:nvSpPr>
          <p:cNvPr id="5" name="TextBox 4"/>
          <p:cNvSpPr txBox="1"/>
          <p:nvPr/>
        </p:nvSpPr>
        <p:spPr>
          <a:xfrm>
            <a:off x="1519511" y="986599"/>
            <a:ext cx="6461424" cy="584776"/>
          </a:xfrm>
          <a:prstGeom prst="rect">
            <a:avLst/>
          </a:prstGeom>
          <a:noFill/>
        </p:spPr>
        <p:txBody>
          <a:bodyPr wrap="none" rtlCol="0">
            <a:spAutoFit/>
          </a:bodyPr>
          <a:lstStyle/>
          <a:p>
            <a:r>
              <a:rPr lang="en-US" sz="3200" dirty="0" smtClean="0"/>
              <a:t>And the Answer to the Problem is:</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4256861864"/>
              </p:ext>
            </p:extLst>
          </p:nvPr>
        </p:nvGraphicFramePr>
        <p:xfrm>
          <a:off x="1828800" y="2563103"/>
          <a:ext cx="5486400" cy="1028700"/>
        </p:xfrm>
        <a:graphic>
          <a:graphicData uri="http://schemas.openxmlformats.org/presentationml/2006/ole">
            <mc:AlternateContent xmlns:mc="http://schemas.openxmlformats.org/markup-compatibility/2006">
              <mc:Choice xmlns:v="urn:schemas-microsoft-com:vml" Requires="v">
                <p:oleObj spid="_x0000_s98351" name="Document" r:id="rId4" imgW="5486400" imgH="1028700" progId="Word.Document.12">
                  <p:embed/>
                </p:oleObj>
              </mc:Choice>
              <mc:Fallback>
                <p:oleObj name="Document" r:id="rId4" imgW="5486400" imgH="1028700" progId="Word.Document.12">
                  <p:embed/>
                  <p:pic>
                    <p:nvPicPr>
                      <p:cNvPr id="0" name=""/>
                      <p:cNvPicPr/>
                      <p:nvPr/>
                    </p:nvPicPr>
                    <p:blipFill>
                      <a:blip r:embed="rId5"/>
                      <a:stretch>
                        <a:fillRect/>
                      </a:stretch>
                    </p:blipFill>
                    <p:spPr>
                      <a:xfrm>
                        <a:off x="1828800" y="2563103"/>
                        <a:ext cx="5486400" cy="1028700"/>
                      </a:xfrm>
                      <a:prstGeom prst="rect">
                        <a:avLst/>
                      </a:prstGeom>
                    </p:spPr>
                  </p:pic>
                </p:oleObj>
              </mc:Fallback>
            </mc:AlternateContent>
          </a:graphicData>
        </a:graphic>
      </p:graphicFrame>
    </p:spTree>
    <p:extLst>
      <p:ext uri="{BB962C8B-B14F-4D97-AF65-F5344CB8AC3E}">
        <p14:creationId xmlns:p14="http://schemas.microsoft.com/office/powerpoint/2010/main" val="1277004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018" y="990072"/>
            <a:ext cx="7830990" cy="1077218"/>
          </a:xfrm>
          <a:prstGeom prst="rect">
            <a:avLst/>
          </a:prstGeom>
          <a:noFill/>
        </p:spPr>
        <p:txBody>
          <a:bodyPr wrap="none" rtlCol="0">
            <a:spAutoFit/>
          </a:bodyPr>
          <a:lstStyle/>
          <a:p>
            <a:r>
              <a:rPr lang="en-US" sz="3200" dirty="0" smtClean="0"/>
              <a:t>An Example of Symmetry Transformations</a:t>
            </a:r>
          </a:p>
          <a:p>
            <a:r>
              <a:rPr lang="en-US" sz="3200" dirty="0" smtClean="0"/>
              <a:t>                        In Physics</a:t>
            </a:r>
            <a:endParaRPr lang="en-US" sz="3200" dirty="0"/>
          </a:p>
        </p:txBody>
      </p:sp>
      <p:sp>
        <p:nvSpPr>
          <p:cNvPr id="5" name="TextBox 4"/>
          <p:cNvSpPr txBox="1"/>
          <p:nvPr/>
        </p:nvSpPr>
        <p:spPr>
          <a:xfrm>
            <a:off x="1600044" y="2470180"/>
            <a:ext cx="5313474" cy="1077218"/>
          </a:xfrm>
          <a:prstGeom prst="rect">
            <a:avLst/>
          </a:prstGeom>
          <a:noFill/>
        </p:spPr>
        <p:txBody>
          <a:bodyPr wrap="none" rtlCol="0">
            <a:spAutoFit/>
          </a:bodyPr>
          <a:lstStyle/>
          <a:p>
            <a:r>
              <a:rPr lang="en-US" sz="3200" dirty="0" smtClean="0"/>
              <a:t>Reduction to the Equivalent</a:t>
            </a:r>
          </a:p>
          <a:p>
            <a:r>
              <a:rPr lang="en-US" sz="3200" dirty="0" smtClean="0"/>
              <a:t>        One-Body Problem</a:t>
            </a:r>
            <a:endParaRPr lang="en-US" sz="3200" dirty="0"/>
          </a:p>
        </p:txBody>
      </p:sp>
      <p:sp>
        <p:nvSpPr>
          <p:cNvPr id="6" name="TextBox 5"/>
          <p:cNvSpPr txBox="1"/>
          <p:nvPr/>
        </p:nvSpPr>
        <p:spPr>
          <a:xfrm>
            <a:off x="1420039" y="4250310"/>
            <a:ext cx="5658921" cy="584776"/>
          </a:xfrm>
          <a:prstGeom prst="rect">
            <a:avLst/>
          </a:prstGeom>
          <a:noFill/>
        </p:spPr>
        <p:txBody>
          <a:bodyPr wrap="none" rtlCol="0">
            <a:spAutoFit/>
          </a:bodyPr>
          <a:lstStyle/>
          <a:p>
            <a:r>
              <a:rPr lang="en-US" sz="3200" dirty="0" smtClean="0"/>
              <a:t>Consider a Binary Star System</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35</a:t>
            </a:fld>
            <a:endParaRPr lang="en-US"/>
          </a:p>
        </p:txBody>
      </p:sp>
    </p:spTree>
    <p:extLst>
      <p:ext uri="{BB962C8B-B14F-4D97-AF65-F5344CB8AC3E}">
        <p14:creationId xmlns:p14="http://schemas.microsoft.com/office/powerpoint/2010/main" val="26295350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0103" y="2980217"/>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2032000" y="2159000"/>
            <a:ext cx="5080000" cy="2540000"/>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1085706" y="6052758"/>
            <a:ext cx="7481535" cy="21544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800" dirty="0" smtClean="0"/>
              <a:t>"Orbit5" by </a:t>
            </a:r>
            <a:r>
              <a:rPr lang="en-US" sz="800" dirty="0" err="1" smtClean="0"/>
              <a:t>User:Zhatt</a:t>
            </a:r>
            <a:r>
              <a:rPr lang="en-US" sz="800" dirty="0" smtClean="0"/>
              <a:t> - Own work. Licensed under Public Domain via Commons - https://</a:t>
            </a:r>
            <a:r>
              <a:rPr lang="en-US" sz="800" dirty="0" err="1" smtClean="0"/>
              <a:t>commons.wikimedia.org</a:t>
            </a:r>
            <a:r>
              <a:rPr lang="en-US" sz="800" dirty="0" smtClean="0"/>
              <a:t>/wiki</a:t>
            </a:r>
            <a:r>
              <a:rPr lang="en-US" sz="800" dirty="0"/>
              <a:t>/File:Orbit5.gif#/media/File:Orbit5.gif</a:t>
            </a:r>
          </a:p>
        </p:txBody>
      </p:sp>
      <p:sp>
        <p:nvSpPr>
          <p:cNvPr id="4" name="Slide Number Placeholder 3"/>
          <p:cNvSpPr>
            <a:spLocks noGrp="1"/>
          </p:cNvSpPr>
          <p:nvPr>
            <p:ph type="sldNum" sz="quarter" idx="12"/>
          </p:nvPr>
        </p:nvSpPr>
        <p:spPr/>
        <p:txBody>
          <a:bodyPr/>
          <a:lstStyle/>
          <a:p>
            <a:fld id="{2066355A-084C-D24E-9AD2-7E4FC41EA627}" type="slidenum">
              <a:rPr lang="en-US" smtClean="0"/>
              <a:t>36</a:t>
            </a:fld>
            <a:endParaRPr lang="en-US"/>
          </a:p>
        </p:txBody>
      </p:sp>
    </p:spTree>
    <p:extLst>
      <p:ext uri="{BB962C8B-B14F-4D97-AF65-F5344CB8AC3E}">
        <p14:creationId xmlns:p14="http://schemas.microsoft.com/office/powerpoint/2010/main" val="30627141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418033472"/>
              </p:ext>
            </p:extLst>
          </p:nvPr>
        </p:nvGraphicFramePr>
        <p:xfrm>
          <a:off x="1828800" y="2942167"/>
          <a:ext cx="5486400" cy="3403600"/>
        </p:xfrm>
        <a:graphic>
          <a:graphicData uri="http://schemas.openxmlformats.org/presentationml/2006/ole">
            <mc:AlternateContent xmlns:mc="http://schemas.openxmlformats.org/markup-compatibility/2006">
              <mc:Choice xmlns:v="urn:schemas-microsoft-com:vml" Requires="v">
                <p:oleObj spid="_x0000_s20802" name="Document" r:id="rId4" imgW="5486400" imgH="3403600" progId="Word.Document.12">
                  <p:embed/>
                </p:oleObj>
              </mc:Choice>
              <mc:Fallback>
                <p:oleObj name="Document" r:id="rId4" imgW="5486400" imgH="3403600" progId="Word.Document.12">
                  <p:embed/>
                  <p:pic>
                    <p:nvPicPr>
                      <p:cNvPr id="0" name=""/>
                      <p:cNvPicPr/>
                      <p:nvPr/>
                    </p:nvPicPr>
                    <p:blipFill>
                      <a:blip r:embed="rId5"/>
                      <a:stretch>
                        <a:fillRect/>
                      </a:stretch>
                    </p:blipFill>
                    <p:spPr>
                      <a:xfrm>
                        <a:off x="1828800" y="2942167"/>
                        <a:ext cx="5486400" cy="3403600"/>
                      </a:xfrm>
                      <a:prstGeom prst="rect">
                        <a:avLst/>
                      </a:prstGeom>
                    </p:spPr>
                  </p:pic>
                </p:oleObj>
              </mc:Fallback>
            </mc:AlternateContent>
          </a:graphicData>
        </a:graphic>
      </p:graphicFrame>
      <p:sp>
        <p:nvSpPr>
          <p:cNvPr id="2" name="TextBox 1"/>
          <p:cNvSpPr txBox="1"/>
          <p:nvPr/>
        </p:nvSpPr>
        <p:spPr>
          <a:xfrm>
            <a:off x="1320035" y="880064"/>
            <a:ext cx="6892632" cy="2062103"/>
          </a:xfrm>
          <a:prstGeom prst="rect">
            <a:avLst/>
          </a:prstGeom>
          <a:noFill/>
        </p:spPr>
        <p:txBody>
          <a:bodyPr wrap="none" rtlCol="0">
            <a:spAutoFit/>
          </a:bodyPr>
          <a:lstStyle/>
          <a:p>
            <a:r>
              <a:rPr lang="en-US" sz="3200" dirty="0" smtClean="0"/>
              <a:t>  Two Stars Orbit in Ellipses About </a:t>
            </a:r>
          </a:p>
          <a:p>
            <a:r>
              <a:rPr lang="en-US" sz="3200" dirty="0"/>
              <a:t> </a:t>
            </a:r>
            <a:r>
              <a:rPr lang="en-US" sz="3200" dirty="0" smtClean="0"/>
              <a:t>       Common Center of Mass</a:t>
            </a:r>
          </a:p>
          <a:p>
            <a:r>
              <a:rPr lang="en-US" sz="3200" dirty="0" smtClean="0"/>
              <a:t>Quantity of Interest: Separation R(t)</a:t>
            </a:r>
          </a:p>
          <a:p>
            <a:r>
              <a:rPr lang="en-US" sz="3200" dirty="0" smtClean="0"/>
              <a:t>            Two-Body Problem</a:t>
            </a:r>
            <a:endParaRPr lang="en-US" sz="3200" dirty="0"/>
          </a:p>
        </p:txBody>
      </p:sp>
      <p:sp>
        <p:nvSpPr>
          <p:cNvPr id="3" name="Slide Number Placeholder 2"/>
          <p:cNvSpPr>
            <a:spLocks noGrp="1"/>
          </p:cNvSpPr>
          <p:nvPr>
            <p:ph type="sldNum" sz="quarter" idx="12"/>
          </p:nvPr>
        </p:nvSpPr>
        <p:spPr/>
        <p:txBody>
          <a:bodyPr/>
          <a:lstStyle/>
          <a:p>
            <a:fld id="{2066355A-084C-D24E-9AD2-7E4FC41EA627}" type="slidenum">
              <a:rPr lang="en-US" smtClean="0"/>
              <a:t>37</a:t>
            </a:fld>
            <a:endParaRPr lang="en-US"/>
          </a:p>
        </p:txBody>
      </p:sp>
    </p:spTree>
    <p:extLst>
      <p:ext uri="{BB962C8B-B14F-4D97-AF65-F5344CB8AC3E}">
        <p14:creationId xmlns:p14="http://schemas.microsoft.com/office/powerpoint/2010/main" val="22601490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300799" y="2099517"/>
            <a:ext cx="6575690" cy="4147829"/>
          </a:xfrm>
          <a:prstGeom prst="rect">
            <a:avLst/>
          </a:prstGeom>
        </p:spPr>
      </p:pic>
      <p:sp>
        <p:nvSpPr>
          <p:cNvPr id="6" name="TextBox 5"/>
          <p:cNvSpPr txBox="1"/>
          <p:nvPr/>
        </p:nvSpPr>
        <p:spPr>
          <a:xfrm>
            <a:off x="990027" y="410030"/>
            <a:ext cx="7108236" cy="1569660"/>
          </a:xfrm>
          <a:prstGeom prst="rect">
            <a:avLst/>
          </a:prstGeom>
          <a:noFill/>
        </p:spPr>
        <p:txBody>
          <a:bodyPr wrap="none" rtlCol="0">
            <a:spAutoFit/>
          </a:bodyPr>
          <a:lstStyle/>
          <a:p>
            <a:r>
              <a:rPr lang="en-US" sz="3200" dirty="0" smtClean="0"/>
              <a:t>Apply </a:t>
            </a:r>
            <a:r>
              <a:rPr lang="en-US" sz="3200" dirty="0" err="1" smtClean="0"/>
              <a:t>Transformation:“Mass</a:t>
            </a:r>
            <a:r>
              <a:rPr lang="en-US" sz="3200" dirty="0" smtClean="0"/>
              <a:t>” </a:t>
            </a:r>
            <a:r>
              <a:rPr lang="en-US" sz="3200" dirty="0" smtClean="0">
                <a:latin typeface="Symbol" charset="2"/>
                <a:cs typeface="Symbol" charset="2"/>
              </a:rPr>
              <a:t>m</a:t>
            </a:r>
            <a:r>
              <a:rPr lang="en-US" sz="3200" dirty="0" smtClean="0"/>
              <a:t> Orbits </a:t>
            </a:r>
          </a:p>
          <a:p>
            <a:r>
              <a:rPr lang="en-US" sz="3200" dirty="0" smtClean="0"/>
              <a:t>Fixed Force Center. Separation R(t) </a:t>
            </a:r>
          </a:p>
          <a:p>
            <a:r>
              <a:rPr lang="en-US" sz="3200" dirty="0" smtClean="0"/>
              <a:t>      and Force Left Invariant</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1805758675"/>
              </p:ext>
            </p:extLst>
          </p:nvPr>
        </p:nvGraphicFramePr>
        <p:xfrm>
          <a:off x="3195663" y="4017229"/>
          <a:ext cx="4224490" cy="780575"/>
        </p:xfrm>
        <a:graphic>
          <a:graphicData uri="http://schemas.openxmlformats.org/presentationml/2006/ole">
            <mc:AlternateContent xmlns:mc="http://schemas.openxmlformats.org/markup-compatibility/2006">
              <mc:Choice xmlns:v="urn:schemas-microsoft-com:vml" Requires="v">
                <p:oleObj spid="_x0000_s22356" name="Document" r:id="rId5" imgW="5486400" imgH="863600" progId="Word.Document.12">
                  <p:embed/>
                </p:oleObj>
              </mc:Choice>
              <mc:Fallback>
                <p:oleObj name="Document" r:id="rId5" imgW="5486400" imgH="863600" progId="Word.Document.12">
                  <p:embed/>
                  <p:pic>
                    <p:nvPicPr>
                      <p:cNvPr id="0" name=""/>
                      <p:cNvPicPr/>
                      <p:nvPr/>
                    </p:nvPicPr>
                    <p:blipFill>
                      <a:blip r:embed="rId6"/>
                      <a:stretch>
                        <a:fillRect/>
                      </a:stretch>
                    </p:blipFill>
                    <p:spPr>
                      <a:xfrm>
                        <a:off x="3195663" y="4017229"/>
                        <a:ext cx="4224490" cy="7805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65789500"/>
              </p:ext>
            </p:extLst>
          </p:nvPr>
        </p:nvGraphicFramePr>
        <p:xfrm>
          <a:off x="2099053" y="3441722"/>
          <a:ext cx="4641131" cy="444500"/>
        </p:xfrm>
        <a:graphic>
          <a:graphicData uri="http://schemas.openxmlformats.org/presentationml/2006/ole">
            <mc:AlternateContent xmlns:mc="http://schemas.openxmlformats.org/markup-compatibility/2006">
              <mc:Choice xmlns:v="urn:schemas-microsoft-com:vml" Requires="v">
                <p:oleObj spid="_x0000_s22357" name="Document" r:id="rId7" imgW="5486400" imgH="444500" progId="Word.Document.12">
                  <p:embed/>
                </p:oleObj>
              </mc:Choice>
              <mc:Fallback>
                <p:oleObj name="Document" r:id="rId7" imgW="5486400" imgH="444500" progId="Word.Document.12">
                  <p:embed/>
                  <p:pic>
                    <p:nvPicPr>
                      <p:cNvPr id="0" name=""/>
                      <p:cNvPicPr/>
                      <p:nvPr/>
                    </p:nvPicPr>
                    <p:blipFill>
                      <a:blip r:embed="rId8"/>
                      <a:stretch>
                        <a:fillRect/>
                      </a:stretch>
                    </p:blipFill>
                    <p:spPr>
                      <a:xfrm>
                        <a:off x="2099053" y="3441722"/>
                        <a:ext cx="4641131" cy="4445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56281360"/>
              </p:ext>
            </p:extLst>
          </p:nvPr>
        </p:nvGraphicFramePr>
        <p:xfrm>
          <a:off x="1650045" y="6472662"/>
          <a:ext cx="5486400" cy="114300"/>
        </p:xfrm>
        <a:graphic>
          <a:graphicData uri="http://schemas.openxmlformats.org/presentationml/2006/ole">
            <mc:AlternateContent xmlns:mc="http://schemas.openxmlformats.org/markup-compatibility/2006">
              <mc:Choice xmlns:v="urn:schemas-microsoft-com:vml" Requires="v">
                <p:oleObj spid="_x0000_s22358" name="Document" r:id="rId9" imgW="5486400" imgH="114300" progId="Word.Document.12">
                  <p:embed/>
                </p:oleObj>
              </mc:Choice>
              <mc:Fallback>
                <p:oleObj name="Document" r:id="rId9" imgW="5486400" imgH="114300" progId="Word.Document.12">
                  <p:embed/>
                  <p:pic>
                    <p:nvPicPr>
                      <p:cNvPr id="0" name=""/>
                      <p:cNvPicPr/>
                      <p:nvPr/>
                    </p:nvPicPr>
                    <p:blipFill>
                      <a:blip r:embed="rId10"/>
                      <a:stretch>
                        <a:fillRect/>
                      </a:stretch>
                    </p:blipFill>
                    <p:spPr>
                      <a:xfrm>
                        <a:off x="1650045" y="6472662"/>
                        <a:ext cx="5486400" cy="1143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38</a:t>
            </a:fld>
            <a:endParaRPr lang="en-US"/>
          </a:p>
        </p:txBody>
      </p:sp>
    </p:spTree>
    <p:extLst>
      <p:ext uri="{BB962C8B-B14F-4D97-AF65-F5344CB8AC3E}">
        <p14:creationId xmlns:p14="http://schemas.microsoft.com/office/powerpoint/2010/main" val="12669091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4493" y="757875"/>
            <a:ext cx="7335662" cy="584776"/>
          </a:xfrm>
          <a:prstGeom prst="rect">
            <a:avLst/>
          </a:prstGeom>
          <a:noFill/>
        </p:spPr>
        <p:txBody>
          <a:bodyPr wrap="none" rtlCol="0">
            <a:spAutoFit/>
          </a:bodyPr>
          <a:lstStyle/>
          <a:p>
            <a:r>
              <a:rPr lang="en-US" sz="3200" dirty="0" smtClean="0"/>
              <a:t>Magnetic Field, North and South Poles</a:t>
            </a:r>
            <a:endParaRPr lang="en-US" sz="3200" dirty="0"/>
          </a:p>
        </p:txBody>
      </p:sp>
      <p:pic>
        <p:nvPicPr>
          <p:cNvPr id="6" name="Picture 5"/>
          <p:cNvPicPr>
            <a:picLocks noChangeAspect="1"/>
          </p:cNvPicPr>
          <p:nvPr/>
        </p:nvPicPr>
        <p:blipFill>
          <a:blip r:embed="rId3"/>
          <a:stretch>
            <a:fillRect/>
          </a:stretch>
        </p:blipFill>
        <p:spPr>
          <a:xfrm>
            <a:off x="2213854" y="1759579"/>
            <a:ext cx="4955902" cy="3948926"/>
          </a:xfrm>
          <a:prstGeom prst="rect">
            <a:avLst/>
          </a:prstGeom>
        </p:spPr>
      </p:pic>
      <p:sp>
        <p:nvSpPr>
          <p:cNvPr id="10" name="TextBox 9"/>
          <p:cNvSpPr txBox="1"/>
          <p:nvPr/>
        </p:nvSpPr>
        <p:spPr>
          <a:xfrm>
            <a:off x="1034493" y="6108830"/>
            <a:ext cx="6770299" cy="215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https://</a:t>
            </a:r>
            <a:r>
              <a:rPr lang="en-US" sz="800" dirty="0" err="1"/>
              <a:t>www.google.com</a:t>
            </a:r>
            <a:r>
              <a:rPr lang="en-US" sz="800" dirty="0"/>
              <a:t>/</a:t>
            </a:r>
            <a:r>
              <a:rPr lang="en-US" sz="800" dirty="0" err="1"/>
              <a:t>search?q</a:t>
            </a:r>
            <a:r>
              <a:rPr lang="en-US" sz="800" dirty="0"/>
              <a:t>=</a:t>
            </a:r>
            <a:r>
              <a:rPr lang="en-US" sz="800" dirty="0" err="1"/>
              <a:t>magnetic+dipole&amp;tbm</a:t>
            </a:r>
            <a:r>
              <a:rPr lang="en-US" sz="800" dirty="0"/>
              <a:t>=</a:t>
            </a:r>
            <a:r>
              <a:rPr lang="en-US" sz="800" dirty="0" err="1"/>
              <a:t>isch&amp;tbo</a:t>
            </a:r>
            <a:r>
              <a:rPr lang="en-US" sz="800" dirty="0"/>
              <a:t>=</a:t>
            </a:r>
            <a:r>
              <a:rPr lang="en-US" sz="800" dirty="0" err="1"/>
              <a:t>u&amp;source</a:t>
            </a:r>
            <a:r>
              <a:rPr lang="en-US" sz="800" dirty="0"/>
              <a:t>=</a:t>
            </a:r>
            <a:r>
              <a:rPr lang="en-US" sz="800" dirty="0" err="1"/>
              <a:t>univ&amp;sa</a:t>
            </a:r>
            <a:r>
              <a:rPr lang="en-US" sz="800" dirty="0"/>
              <a:t>=</a:t>
            </a:r>
            <a:r>
              <a:rPr lang="en-US" sz="800" dirty="0" err="1"/>
              <a:t>X&amp;ved</a:t>
            </a:r>
            <a:r>
              <a:rPr lang="en-US" sz="800" dirty="0"/>
              <a:t>=</a:t>
            </a:r>
            <a:r>
              <a:rPr lang="en-US" sz="800" dirty="0" smtClean="0"/>
              <a:t>0CFoQsARqFQoTCPiOwointscCFcgwiAodG84M6A</a:t>
            </a:r>
            <a:endParaRPr lang="en-US" sz="800" dirty="0"/>
          </a:p>
        </p:txBody>
      </p:sp>
      <p:sp>
        <p:nvSpPr>
          <p:cNvPr id="2" name="Slide Number Placeholder 1"/>
          <p:cNvSpPr>
            <a:spLocks noGrp="1"/>
          </p:cNvSpPr>
          <p:nvPr>
            <p:ph type="sldNum" sz="quarter" idx="12"/>
          </p:nvPr>
        </p:nvSpPr>
        <p:spPr/>
        <p:txBody>
          <a:bodyPr/>
          <a:lstStyle/>
          <a:p>
            <a:fld id="{2066355A-084C-D24E-9AD2-7E4FC41EA627}" type="slidenum">
              <a:rPr lang="en-US" smtClean="0"/>
              <a:t>39</a:t>
            </a:fld>
            <a:endParaRPr lang="en-US"/>
          </a:p>
        </p:txBody>
      </p:sp>
    </p:spTree>
    <p:extLst>
      <p:ext uri="{BB962C8B-B14F-4D97-AF65-F5344CB8AC3E}">
        <p14:creationId xmlns:p14="http://schemas.microsoft.com/office/powerpoint/2010/main" val="244764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9158" y="962706"/>
            <a:ext cx="7438279" cy="646331"/>
          </a:xfrm>
          <a:prstGeom prst="rect">
            <a:avLst/>
          </a:prstGeom>
          <a:noFill/>
        </p:spPr>
        <p:txBody>
          <a:bodyPr wrap="none" rtlCol="0">
            <a:spAutoFit/>
          </a:bodyPr>
          <a:lstStyle/>
          <a:p>
            <a:pPr algn="ctr"/>
            <a:r>
              <a:rPr lang="en-US" sz="3600" dirty="0" smtClean="0"/>
              <a:t>Apply a Translation and Magnification:</a:t>
            </a:r>
            <a:endParaRPr lang="en-US" sz="3600" dirty="0"/>
          </a:p>
        </p:txBody>
      </p:sp>
      <p:sp>
        <p:nvSpPr>
          <p:cNvPr id="16" name="TextBox 15"/>
          <p:cNvSpPr txBox="1"/>
          <p:nvPr/>
        </p:nvSpPr>
        <p:spPr>
          <a:xfrm>
            <a:off x="4066276" y="2345316"/>
            <a:ext cx="184666" cy="369332"/>
          </a:xfrm>
          <a:prstGeom prst="rect">
            <a:avLst/>
          </a:prstGeom>
          <a:noFill/>
        </p:spPr>
        <p:txBody>
          <a:bodyPr wrap="none" rtlCol="0">
            <a:spAutoFit/>
          </a:bodyPr>
          <a:lstStyle/>
          <a:p>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626251017"/>
              </p:ext>
            </p:extLst>
          </p:nvPr>
        </p:nvGraphicFramePr>
        <p:xfrm>
          <a:off x="1507742" y="2074940"/>
          <a:ext cx="5486400" cy="1054100"/>
        </p:xfrm>
        <a:graphic>
          <a:graphicData uri="http://schemas.openxmlformats.org/presentationml/2006/ole">
            <mc:AlternateContent xmlns:mc="http://schemas.openxmlformats.org/markup-compatibility/2006">
              <mc:Choice xmlns:v="urn:schemas-microsoft-com:vml" Requires="v">
                <p:oleObj spid="_x0000_s1748" name="Document" r:id="rId4" imgW="5486400" imgH="1054100" progId="Word.Document.12">
                  <p:embed/>
                </p:oleObj>
              </mc:Choice>
              <mc:Fallback>
                <p:oleObj name="Document" r:id="rId4" imgW="5486400" imgH="1054100" progId="Word.Document.12">
                  <p:embed/>
                  <p:pic>
                    <p:nvPicPr>
                      <p:cNvPr id="0" name=""/>
                      <p:cNvPicPr/>
                      <p:nvPr/>
                    </p:nvPicPr>
                    <p:blipFill>
                      <a:blip r:embed="rId5"/>
                      <a:stretch>
                        <a:fillRect/>
                      </a:stretch>
                    </p:blipFill>
                    <p:spPr>
                      <a:xfrm>
                        <a:off x="1507742" y="2074940"/>
                        <a:ext cx="5486400" cy="1054100"/>
                      </a:xfrm>
                      <a:prstGeom prst="rect">
                        <a:avLst/>
                      </a:prstGeom>
                    </p:spPr>
                  </p:pic>
                </p:oleObj>
              </mc:Fallback>
            </mc:AlternateContent>
          </a:graphicData>
        </a:graphic>
      </p:graphicFrame>
      <p:sp>
        <p:nvSpPr>
          <p:cNvPr id="25" name="TextBox 24"/>
          <p:cNvSpPr txBox="1"/>
          <p:nvPr/>
        </p:nvSpPr>
        <p:spPr>
          <a:xfrm>
            <a:off x="1566245" y="3896408"/>
            <a:ext cx="5322290" cy="584776"/>
          </a:xfrm>
          <a:prstGeom prst="rect">
            <a:avLst/>
          </a:prstGeom>
          <a:noFill/>
        </p:spPr>
        <p:txBody>
          <a:bodyPr wrap="none" rtlCol="0">
            <a:spAutoFit/>
          </a:bodyPr>
          <a:lstStyle/>
          <a:p>
            <a:pPr algn="ctr"/>
            <a:r>
              <a:rPr lang="en-US" sz="3200" dirty="0" smtClean="0"/>
              <a:t>Make the Substitution for x: </a:t>
            </a:r>
            <a:endParaRPr lang="en-US" sz="3200" dirty="0"/>
          </a:p>
        </p:txBody>
      </p:sp>
      <p:graphicFrame>
        <p:nvGraphicFramePr>
          <p:cNvPr id="29" name="Object 28"/>
          <p:cNvGraphicFramePr>
            <a:graphicFrameLocks noChangeAspect="1"/>
          </p:cNvGraphicFramePr>
          <p:nvPr>
            <p:extLst>
              <p:ext uri="{D42A27DB-BD31-4B8C-83A1-F6EECF244321}">
                <p14:modId xmlns:p14="http://schemas.microsoft.com/office/powerpoint/2010/main" val="1780402243"/>
              </p:ext>
            </p:extLst>
          </p:nvPr>
        </p:nvGraphicFramePr>
        <p:xfrm>
          <a:off x="1507742" y="5118857"/>
          <a:ext cx="5486400" cy="533400"/>
        </p:xfrm>
        <a:graphic>
          <a:graphicData uri="http://schemas.openxmlformats.org/presentationml/2006/ole">
            <mc:AlternateContent xmlns:mc="http://schemas.openxmlformats.org/markup-compatibility/2006">
              <mc:Choice xmlns:v="urn:schemas-microsoft-com:vml" Requires="v">
                <p:oleObj spid="_x0000_s1749" name="Document" r:id="rId6" imgW="5486400" imgH="533400" progId="Word.Document.12">
                  <p:embed/>
                </p:oleObj>
              </mc:Choice>
              <mc:Fallback>
                <p:oleObj name="Document" r:id="rId6" imgW="5486400" imgH="533400" progId="Word.Document.12">
                  <p:embed/>
                  <p:pic>
                    <p:nvPicPr>
                      <p:cNvPr id="0" name=""/>
                      <p:cNvPicPr/>
                      <p:nvPr/>
                    </p:nvPicPr>
                    <p:blipFill>
                      <a:blip r:embed="rId7"/>
                      <a:stretch>
                        <a:fillRect/>
                      </a:stretch>
                    </p:blipFill>
                    <p:spPr>
                      <a:xfrm>
                        <a:off x="1507742" y="5118857"/>
                        <a:ext cx="5486400" cy="5334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4</a:t>
            </a:fld>
            <a:endParaRPr lang="en-US"/>
          </a:p>
        </p:txBody>
      </p:sp>
    </p:spTree>
    <p:extLst>
      <p:ext uri="{BB962C8B-B14F-4D97-AF65-F5344CB8AC3E}">
        <p14:creationId xmlns:p14="http://schemas.microsoft.com/office/powerpoint/2010/main" val="38912487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00445" y="2020534"/>
            <a:ext cx="4166201" cy="2874928"/>
          </a:xfrm>
          <a:prstGeom prst="rect">
            <a:avLst/>
          </a:prstGeom>
        </p:spPr>
      </p:pic>
      <p:pic>
        <p:nvPicPr>
          <p:cNvPr id="6" name="Picture 5"/>
          <p:cNvPicPr>
            <a:picLocks noChangeAspect="1"/>
          </p:cNvPicPr>
          <p:nvPr/>
        </p:nvPicPr>
        <p:blipFill>
          <a:blip r:embed="rId5"/>
          <a:stretch>
            <a:fillRect/>
          </a:stretch>
        </p:blipFill>
        <p:spPr>
          <a:xfrm>
            <a:off x="4916404" y="1992585"/>
            <a:ext cx="3861072" cy="2902878"/>
          </a:xfrm>
          <a:prstGeom prst="rect">
            <a:avLst/>
          </a:prstGeom>
        </p:spPr>
      </p:pic>
      <p:sp>
        <p:nvSpPr>
          <p:cNvPr id="7" name="TextBox 6"/>
          <p:cNvSpPr txBox="1"/>
          <p:nvPr/>
        </p:nvSpPr>
        <p:spPr>
          <a:xfrm>
            <a:off x="2133894" y="537177"/>
            <a:ext cx="4978446" cy="1077218"/>
          </a:xfrm>
          <a:prstGeom prst="rect">
            <a:avLst/>
          </a:prstGeom>
          <a:noFill/>
        </p:spPr>
        <p:txBody>
          <a:bodyPr wrap="none" rtlCol="0">
            <a:spAutoFit/>
          </a:bodyPr>
          <a:lstStyle/>
          <a:p>
            <a:r>
              <a:rPr lang="en-US" sz="3200" dirty="0" smtClean="0"/>
              <a:t> Magnetic Field of a Wire</a:t>
            </a:r>
          </a:p>
          <a:p>
            <a:r>
              <a:rPr lang="en-US" sz="3200" dirty="0" smtClean="0"/>
              <a:t>No North and South Poles!</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105235663"/>
              </p:ext>
            </p:extLst>
          </p:nvPr>
        </p:nvGraphicFramePr>
        <p:xfrm>
          <a:off x="1460670" y="5747890"/>
          <a:ext cx="6007100" cy="114300"/>
        </p:xfrm>
        <a:graphic>
          <a:graphicData uri="http://schemas.openxmlformats.org/presentationml/2006/ole">
            <mc:AlternateContent xmlns:mc="http://schemas.openxmlformats.org/markup-compatibility/2006">
              <mc:Choice xmlns:v="urn:schemas-microsoft-com:vml" Requires="v">
                <p:oleObj spid="_x0000_s24859" name="Document" r:id="rId6" imgW="6007100" imgH="114300" progId="Word.Document.12">
                  <p:embed/>
                </p:oleObj>
              </mc:Choice>
              <mc:Fallback>
                <p:oleObj name="Document" r:id="rId6" imgW="6007100" imgH="114300" progId="Word.Document.12">
                  <p:embed/>
                  <p:pic>
                    <p:nvPicPr>
                      <p:cNvPr id="0" name=""/>
                      <p:cNvPicPr/>
                      <p:nvPr/>
                    </p:nvPicPr>
                    <p:blipFill>
                      <a:blip r:embed="rId7"/>
                      <a:stretch>
                        <a:fillRect/>
                      </a:stretch>
                    </p:blipFill>
                    <p:spPr>
                      <a:xfrm>
                        <a:off x="1460670" y="5747890"/>
                        <a:ext cx="6007100" cy="114300"/>
                      </a:xfrm>
                      <a:prstGeom prst="rect">
                        <a:avLst/>
                      </a:prstGeom>
                      <a:solidFill>
                        <a:schemeClr val="bg1"/>
                      </a:solidFill>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40</a:t>
            </a:fld>
            <a:endParaRPr lang="en-US"/>
          </a:p>
        </p:txBody>
      </p:sp>
    </p:spTree>
    <p:extLst>
      <p:ext uri="{BB962C8B-B14F-4D97-AF65-F5344CB8AC3E}">
        <p14:creationId xmlns:p14="http://schemas.microsoft.com/office/powerpoint/2010/main" val="17244755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4564" y="860291"/>
            <a:ext cx="4693312" cy="584776"/>
          </a:xfrm>
          <a:prstGeom prst="rect">
            <a:avLst/>
          </a:prstGeom>
          <a:noFill/>
        </p:spPr>
        <p:txBody>
          <a:bodyPr wrap="none" rtlCol="0">
            <a:spAutoFit/>
          </a:bodyPr>
          <a:lstStyle/>
          <a:p>
            <a:r>
              <a:rPr lang="en-US" sz="3200" dirty="0" smtClean="0"/>
              <a:t>Magnitude of the B Field</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739881209"/>
              </p:ext>
            </p:extLst>
          </p:nvPr>
        </p:nvGraphicFramePr>
        <p:xfrm>
          <a:off x="1641608" y="1916920"/>
          <a:ext cx="5486400" cy="914400"/>
        </p:xfrm>
        <a:graphic>
          <a:graphicData uri="http://schemas.openxmlformats.org/presentationml/2006/ole">
            <mc:AlternateContent xmlns:mc="http://schemas.openxmlformats.org/markup-compatibility/2006">
              <mc:Choice xmlns:v="urn:schemas-microsoft-com:vml" Requires="v">
                <p:oleObj spid="_x0000_s26899" name="Document" r:id="rId4" imgW="5486400" imgH="914400" progId="Word.Document.12">
                  <p:embed/>
                </p:oleObj>
              </mc:Choice>
              <mc:Fallback>
                <p:oleObj name="Document" r:id="rId4" imgW="5486400" imgH="914400" progId="Word.Document.12">
                  <p:embed/>
                  <p:pic>
                    <p:nvPicPr>
                      <p:cNvPr id="0" name=""/>
                      <p:cNvPicPr/>
                      <p:nvPr/>
                    </p:nvPicPr>
                    <p:blipFill>
                      <a:blip r:embed="rId5"/>
                      <a:stretch>
                        <a:fillRect/>
                      </a:stretch>
                    </p:blipFill>
                    <p:spPr>
                      <a:xfrm>
                        <a:off x="1641608" y="1916920"/>
                        <a:ext cx="5486400" cy="914400"/>
                      </a:xfrm>
                      <a:prstGeom prst="rect">
                        <a:avLst/>
                      </a:prstGeom>
                    </p:spPr>
                  </p:pic>
                </p:oleObj>
              </mc:Fallback>
            </mc:AlternateContent>
          </a:graphicData>
        </a:graphic>
      </p:graphicFrame>
      <p:sp>
        <p:nvSpPr>
          <p:cNvPr id="7" name="TextBox 6"/>
          <p:cNvSpPr txBox="1"/>
          <p:nvPr/>
        </p:nvSpPr>
        <p:spPr>
          <a:xfrm>
            <a:off x="1641608" y="3430921"/>
            <a:ext cx="5663329" cy="1077218"/>
          </a:xfrm>
          <a:prstGeom prst="rect">
            <a:avLst/>
          </a:prstGeom>
          <a:noFill/>
        </p:spPr>
        <p:txBody>
          <a:bodyPr wrap="none" rtlCol="0">
            <a:spAutoFit/>
          </a:bodyPr>
          <a:lstStyle/>
          <a:p>
            <a:r>
              <a:rPr lang="en-US" sz="3200" dirty="0" smtClean="0"/>
              <a:t>Field Strength Proportional to </a:t>
            </a:r>
          </a:p>
          <a:p>
            <a:r>
              <a:rPr lang="en-US" sz="3200" dirty="0" smtClean="0"/>
              <a:t>Ratio of Current to Distance</a:t>
            </a:r>
            <a:endParaRPr lang="en-US" sz="3200" dirty="0"/>
          </a:p>
        </p:txBody>
      </p:sp>
      <p:sp>
        <p:nvSpPr>
          <p:cNvPr id="9" name="TextBox 8"/>
          <p:cNvSpPr txBox="1"/>
          <p:nvPr/>
        </p:nvSpPr>
        <p:spPr>
          <a:xfrm>
            <a:off x="1641608" y="4741839"/>
            <a:ext cx="6016190" cy="1569660"/>
          </a:xfrm>
          <a:prstGeom prst="rect">
            <a:avLst/>
          </a:prstGeom>
          <a:noFill/>
        </p:spPr>
        <p:txBody>
          <a:bodyPr wrap="none" rtlCol="0">
            <a:spAutoFit/>
          </a:bodyPr>
          <a:lstStyle/>
          <a:p>
            <a:r>
              <a:rPr lang="en-US" sz="3200" dirty="0" smtClean="0"/>
              <a:t>To Keep Field Invariant, Change</a:t>
            </a:r>
          </a:p>
          <a:p>
            <a:r>
              <a:rPr lang="en-US" sz="3200" dirty="0" smtClean="0"/>
              <a:t>Current and Distance by Same</a:t>
            </a:r>
          </a:p>
          <a:p>
            <a:r>
              <a:rPr lang="en-US" sz="3200" dirty="0" smtClean="0"/>
              <a:t>                  Factor</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41</a:t>
            </a:fld>
            <a:endParaRPr lang="en-US"/>
          </a:p>
        </p:txBody>
      </p:sp>
    </p:spTree>
    <p:extLst>
      <p:ext uri="{BB962C8B-B14F-4D97-AF65-F5344CB8AC3E}">
        <p14:creationId xmlns:p14="http://schemas.microsoft.com/office/powerpoint/2010/main" val="70839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11428698"/>
              </p:ext>
            </p:extLst>
          </p:nvPr>
        </p:nvGraphicFramePr>
        <p:xfrm>
          <a:off x="1828800" y="1254619"/>
          <a:ext cx="5486400" cy="5270500"/>
        </p:xfrm>
        <a:graphic>
          <a:graphicData uri="http://schemas.openxmlformats.org/presentationml/2006/ole">
            <mc:AlternateContent xmlns:mc="http://schemas.openxmlformats.org/markup-compatibility/2006">
              <mc:Choice xmlns:v="urn:schemas-microsoft-com:vml" Requires="v">
                <p:oleObj spid="_x0000_s23843" name="Document" r:id="rId4" imgW="5486400" imgH="5270500" progId="Word.Document.12">
                  <p:embed/>
                </p:oleObj>
              </mc:Choice>
              <mc:Fallback>
                <p:oleObj name="Document" r:id="rId4" imgW="5486400" imgH="5270500" progId="Word.Document.12">
                  <p:embed/>
                  <p:pic>
                    <p:nvPicPr>
                      <p:cNvPr id="0" name=""/>
                      <p:cNvPicPr/>
                      <p:nvPr/>
                    </p:nvPicPr>
                    <p:blipFill>
                      <a:blip r:embed="rId5"/>
                      <a:stretch>
                        <a:fillRect/>
                      </a:stretch>
                    </p:blipFill>
                    <p:spPr>
                      <a:xfrm>
                        <a:off x="1828800" y="1254619"/>
                        <a:ext cx="5486400" cy="5270500"/>
                      </a:xfrm>
                      <a:prstGeom prst="rect">
                        <a:avLst/>
                      </a:prstGeom>
                    </p:spPr>
                  </p:pic>
                </p:oleObj>
              </mc:Fallback>
            </mc:AlternateContent>
          </a:graphicData>
        </a:graphic>
      </p:graphicFrame>
      <p:sp>
        <p:nvSpPr>
          <p:cNvPr id="6" name="TextBox 5"/>
          <p:cNvSpPr txBox="1"/>
          <p:nvPr/>
        </p:nvSpPr>
        <p:spPr>
          <a:xfrm>
            <a:off x="1956319" y="481354"/>
            <a:ext cx="5193249" cy="584776"/>
          </a:xfrm>
          <a:prstGeom prst="rect">
            <a:avLst/>
          </a:prstGeom>
          <a:noFill/>
        </p:spPr>
        <p:txBody>
          <a:bodyPr wrap="none" rtlCol="0">
            <a:spAutoFit/>
          </a:bodyPr>
          <a:lstStyle/>
          <a:p>
            <a:r>
              <a:rPr lang="en-US" sz="3200" dirty="0" smtClean="0"/>
              <a:t>Original Version of Problem</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42</a:t>
            </a:fld>
            <a:endParaRPr lang="en-US"/>
          </a:p>
        </p:txBody>
      </p:sp>
    </p:spTree>
    <p:extLst>
      <p:ext uri="{BB962C8B-B14F-4D97-AF65-F5344CB8AC3E}">
        <p14:creationId xmlns:p14="http://schemas.microsoft.com/office/powerpoint/2010/main" val="14634542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4978" y="706667"/>
            <a:ext cx="7418016" cy="1077218"/>
          </a:xfrm>
          <a:prstGeom prst="rect">
            <a:avLst/>
          </a:prstGeom>
          <a:noFill/>
        </p:spPr>
        <p:txBody>
          <a:bodyPr wrap="none" rtlCol="0">
            <a:spAutoFit/>
          </a:bodyPr>
          <a:lstStyle/>
          <a:p>
            <a:r>
              <a:rPr lang="en-US" sz="3200" dirty="0" smtClean="0"/>
              <a:t>Symmetry Transformation: Move Wire 2</a:t>
            </a:r>
          </a:p>
          <a:p>
            <a:r>
              <a:rPr lang="en-US" sz="3200" dirty="0" smtClean="0"/>
              <a:t>           Into Symmetric Position</a:t>
            </a:r>
            <a:endParaRPr lang="en-US" sz="3200" dirty="0"/>
          </a:p>
        </p:txBody>
      </p:sp>
      <p:graphicFrame>
        <p:nvGraphicFramePr>
          <p:cNvPr id="2" name="Object 1"/>
          <p:cNvGraphicFramePr>
            <a:graphicFrameLocks noChangeAspect="1"/>
          </p:cNvGraphicFramePr>
          <p:nvPr>
            <p:extLst>
              <p:ext uri="{D42A27DB-BD31-4B8C-83A1-F6EECF244321}">
                <p14:modId xmlns:p14="http://schemas.microsoft.com/office/powerpoint/2010/main" val="1386384106"/>
              </p:ext>
            </p:extLst>
          </p:nvPr>
        </p:nvGraphicFramePr>
        <p:xfrm>
          <a:off x="1828800" y="1887452"/>
          <a:ext cx="5486400" cy="4762500"/>
        </p:xfrm>
        <a:graphic>
          <a:graphicData uri="http://schemas.openxmlformats.org/presentationml/2006/ole">
            <mc:AlternateContent xmlns:mc="http://schemas.openxmlformats.org/markup-compatibility/2006">
              <mc:Choice xmlns:v="urn:schemas-microsoft-com:vml" Requires="v">
                <p:oleObj spid="_x0000_s25878" name="Document" r:id="rId4" imgW="5486400" imgH="4762500" progId="Word.Document.12">
                  <p:embed/>
                </p:oleObj>
              </mc:Choice>
              <mc:Fallback>
                <p:oleObj name="Document" r:id="rId4" imgW="5486400" imgH="4762500" progId="Word.Document.12">
                  <p:embed/>
                  <p:pic>
                    <p:nvPicPr>
                      <p:cNvPr id="0" name=""/>
                      <p:cNvPicPr/>
                      <p:nvPr/>
                    </p:nvPicPr>
                    <p:blipFill>
                      <a:blip r:embed="rId5"/>
                      <a:stretch>
                        <a:fillRect/>
                      </a:stretch>
                    </p:blipFill>
                    <p:spPr>
                      <a:xfrm>
                        <a:off x="1828800" y="1887452"/>
                        <a:ext cx="5486400" cy="47625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2066355A-084C-D24E-9AD2-7E4FC41EA627}" type="slidenum">
              <a:rPr lang="en-US" smtClean="0"/>
              <a:t>43</a:t>
            </a:fld>
            <a:endParaRPr lang="en-US"/>
          </a:p>
        </p:txBody>
      </p:sp>
    </p:spTree>
    <p:extLst>
      <p:ext uri="{BB962C8B-B14F-4D97-AF65-F5344CB8AC3E}">
        <p14:creationId xmlns:p14="http://schemas.microsoft.com/office/powerpoint/2010/main" val="1763842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44</a:t>
            </a:fld>
            <a:endParaRPr lang="en-US"/>
          </a:p>
        </p:txBody>
      </p:sp>
      <p:pic>
        <p:nvPicPr>
          <p:cNvPr id="5" name="Picture 4"/>
          <p:cNvPicPr>
            <a:picLocks noChangeAspect="1"/>
          </p:cNvPicPr>
          <p:nvPr/>
        </p:nvPicPr>
        <p:blipFill>
          <a:blip r:embed="rId3"/>
          <a:stretch>
            <a:fillRect/>
          </a:stretch>
        </p:blipFill>
        <p:spPr>
          <a:xfrm>
            <a:off x="2630797" y="471699"/>
            <a:ext cx="3912174" cy="5959952"/>
          </a:xfrm>
          <a:prstGeom prst="rect">
            <a:avLst/>
          </a:prstGeom>
        </p:spPr>
      </p:pic>
    </p:spTree>
    <p:extLst>
      <p:ext uri="{BB962C8B-B14F-4D97-AF65-F5344CB8AC3E}">
        <p14:creationId xmlns:p14="http://schemas.microsoft.com/office/powerpoint/2010/main" val="3324717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2942" y="661265"/>
            <a:ext cx="2189121" cy="646331"/>
          </a:xfrm>
          <a:prstGeom prst="rect">
            <a:avLst/>
          </a:prstGeom>
          <a:noFill/>
        </p:spPr>
        <p:txBody>
          <a:bodyPr wrap="none" rtlCol="0">
            <a:spAutoFit/>
          </a:bodyPr>
          <a:lstStyle/>
          <a:p>
            <a:r>
              <a:rPr lang="en-US" sz="3600" dirty="0" smtClean="0"/>
              <a:t>Questions</a:t>
            </a:r>
            <a:endParaRPr lang="en-US" sz="3600" dirty="0"/>
          </a:p>
        </p:txBody>
      </p:sp>
      <p:sp>
        <p:nvSpPr>
          <p:cNvPr id="5" name="TextBox 4"/>
          <p:cNvSpPr txBox="1"/>
          <p:nvPr/>
        </p:nvSpPr>
        <p:spPr>
          <a:xfrm>
            <a:off x="1910139" y="1545170"/>
            <a:ext cx="5907912" cy="646331"/>
          </a:xfrm>
          <a:prstGeom prst="rect">
            <a:avLst/>
          </a:prstGeom>
          <a:noFill/>
        </p:spPr>
        <p:txBody>
          <a:bodyPr wrap="none" rtlCol="0">
            <a:spAutoFit/>
          </a:bodyPr>
          <a:lstStyle/>
          <a:p>
            <a:r>
              <a:rPr lang="en-US" sz="3600" dirty="0" smtClean="0"/>
              <a:t>Why is I</a:t>
            </a:r>
            <a:r>
              <a:rPr lang="en-US" sz="3600" baseline="-25000" dirty="0" smtClean="0"/>
              <a:t>2</a:t>
            </a:r>
            <a:r>
              <a:rPr lang="en-US" sz="3600" dirty="0" smtClean="0"/>
              <a:t>’ Up? (I</a:t>
            </a:r>
            <a:r>
              <a:rPr lang="en-US" sz="3600" baseline="-25000" dirty="0" smtClean="0"/>
              <a:t>2</a:t>
            </a:r>
            <a:r>
              <a:rPr lang="en-US" sz="3600" dirty="0" smtClean="0"/>
              <a:t> was Down)</a:t>
            </a:r>
            <a:endParaRPr lang="en-US" sz="3600" dirty="0"/>
          </a:p>
        </p:txBody>
      </p:sp>
      <p:sp>
        <p:nvSpPr>
          <p:cNvPr id="7" name="TextBox 6"/>
          <p:cNvSpPr txBox="1"/>
          <p:nvPr/>
        </p:nvSpPr>
        <p:spPr>
          <a:xfrm>
            <a:off x="2015091" y="2647278"/>
            <a:ext cx="5543630" cy="646331"/>
          </a:xfrm>
          <a:prstGeom prst="rect">
            <a:avLst/>
          </a:prstGeom>
          <a:noFill/>
        </p:spPr>
        <p:txBody>
          <a:bodyPr wrap="none" rtlCol="0">
            <a:spAutoFit/>
          </a:bodyPr>
          <a:lstStyle/>
          <a:p>
            <a:r>
              <a:rPr lang="en-US" sz="3600" dirty="0" smtClean="0"/>
              <a:t>Claim: I</a:t>
            </a:r>
            <a:r>
              <a:rPr lang="en-US" sz="3600" baseline="-25000" dirty="0" smtClean="0"/>
              <a:t>2</a:t>
            </a:r>
            <a:r>
              <a:rPr lang="en-US" sz="3600" dirty="0" smtClean="0"/>
              <a:t>’ = I</a:t>
            </a:r>
            <a:r>
              <a:rPr lang="en-US" sz="3600" baseline="-25000" dirty="0" smtClean="0"/>
              <a:t>1</a:t>
            </a:r>
            <a:r>
              <a:rPr lang="en-US" sz="3600" dirty="0" smtClean="0"/>
              <a:t> = 10A. Why?</a:t>
            </a:r>
            <a:endParaRPr lang="en-US" sz="3600" dirty="0"/>
          </a:p>
        </p:txBody>
      </p:sp>
      <p:sp>
        <p:nvSpPr>
          <p:cNvPr id="9" name="TextBox 8"/>
          <p:cNvSpPr txBox="1"/>
          <p:nvPr/>
        </p:nvSpPr>
        <p:spPr>
          <a:xfrm>
            <a:off x="2151530" y="3568732"/>
            <a:ext cx="5078358" cy="1754327"/>
          </a:xfrm>
          <a:prstGeom prst="rect">
            <a:avLst/>
          </a:prstGeom>
          <a:noFill/>
        </p:spPr>
        <p:txBody>
          <a:bodyPr wrap="none" rtlCol="0">
            <a:spAutoFit/>
          </a:bodyPr>
          <a:lstStyle/>
          <a:p>
            <a:r>
              <a:rPr lang="en-US" sz="3600" dirty="0" smtClean="0"/>
              <a:t>Distance of I</a:t>
            </a:r>
            <a:r>
              <a:rPr lang="en-US" sz="3600" baseline="-25000" dirty="0" smtClean="0"/>
              <a:t>2</a:t>
            </a:r>
            <a:r>
              <a:rPr lang="en-US" sz="3600" dirty="0" smtClean="0"/>
              <a:t>’ Reduced </a:t>
            </a:r>
          </a:p>
          <a:p>
            <a:r>
              <a:rPr lang="en-US" sz="3600" dirty="0" smtClean="0"/>
              <a:t>    By Factor of Three.</a:t>
            </a:r>
          </a:p>
          <a:p>
            <a:r>
              <a:rPr lang="en-US" sz="3600" dirty="0" smtClean="0"/>
              <a:t>   What was Original I</a:t>
            </a:r>
            <a:r>
              <a:rPr lang="en-US" sz="3600" baseline="-25000" dirty="0" smtClean="0"/>
              <a:t>2</a:t>
            </a:r>
            <a:r>
              <a:rPr lang="en-US" sz="3600" dirty="0" smtClean="0"/>
              <a:t>? </a:t>
            </a:r>
            <a:endParaRPr lang="en-US" sz="3600" dirty="0"/>
          </a:p>
        </p:txBody>
      </p:sp>
      <p:sp>
        <p:nvSpPr>
          <p:cNvPr id="2" name="TextBox 1"/>
          <p:cNvSpPr txBox="1"/>
          <p:nvPr/>
        </p:nvSpPr>
        <p:spPr>
          <a:xfrm>
            <a:off x="2350940" y="5657489"/>
            <a:ext cx="4714953" cy="584776"/>
          </a:xfrm>
          <a:prstGeom prst="rect">
            <a:avLst/>
          </a:prstGeom>
          <a:noFill/>
        </p:spPr>
        <p:txBody>
          <a:bodyPr wrap="none" rtlCol="0">
            <a:spAutoFit/>
          </a:bodyPr>
          <a:lstStyle/>
          <a:p>
            <a:r>
              <a:rPr lang="en-US" sz="3200" dirty="0" smtClean="0"/>
              <a:t>Original Problem Solved!</a:t>
            </a:r>
            <a:endParaRPr lang="en-US" sz="3200" dirty="0"/>
          </a:p>
        </p:txBody>
      </p:sp>
      <p:sp>
        <p:nvSpPr>
          <p:cNvPr id="3" name="Slide Number Placeholder 2"/>
          <p:cNvSpPr>
            <a:spLocks noGrp="1"/>
          </p:cNvSpPr>
          <p:nvPr>
            <p:ph type="sldNum" sz="quarter" idx="12"/>
          </p:nvPr>
        </p:nvSpPr>
        <p:spPr/>
        <p:txBody>
          <a:bodyPr/>
          <a:lstStyle/>
          <a:p>
            <a:fld id="{2066355A-084C-D24E-9AD2-7E4FC41EA627}" type="slidenum">
              <a:rPr lang="en-US" smtClean="0"/>
              <a:t>45</a:t>
            </a:fld>
            <a:endParaRPr lang="en-US"/>
          </a:p>
        </p:txBody>
      </p:sp>
    </p:spTree>
    <p:extLst>
      <p:ext uri="{BB962C8B-B14F-4D97-AF65-F5344CB8AC3E}">
        <p14:creationId xmlns:p14="http://schemas.microsoft.com/office/powerpoint/2010/main" val="2343905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8802" y="819324"/>
            <a:ext cx="5828639" cy="1077218"/>
          </a:xfrm>
          <a:prstGeom prst="rect">
            <a:avLst/>
          </a:prstGeom>
          <a:noFill/>
        </p:spPr>
        <p:txBody>
          <a:bodyPr wrap="none" rtlCol="0">
            <a:spAutoFit/>
          </a:bodyPr>
          <a:lstStyle/>
          <a:p>
            <a:r>
              <a:rPr lang="en-US" sz="3200" dirty="0" smtClean="0"/>
              <a:t>More General Problem, Point P</a:t>
            </a:r>
          </a:p>
          <a:p>
            <a:r>
              <a:rPr lang="en-US" sz="3200" dirty="0" smtClean="0"/>
              <a:t>Out of the Plane of the Wires</a:t>
            </a:r>
            <a:endParaRPr lang="en-US" sz="3200" dirty="0"/>
          </a:p>
        </p:txBody>
      </p:sp>
      <p:pic>
        <p:nvPicPr>
          <p:cNvPr id="7" name="Picture 6"/>
          <p:cNvPicPr>
            <a:picLocks noChangeAspect="1"/>
          </p:cNvPicPr>
          <p:nvPr/>
        </p:nvPicPr>
        <p:blipFill>
          <a:blip r:embed="rId3"/>
          <a:stretch>
            <a:fillRect/>
          </a:stretch>
        </p:blipFill>
        <p:spPr>
          <a:xfrm>
            <a:off x="1198374" y="2332687"/>
            <a:ext cx="6731000" cy="3073400"/>
          </a:xfrm>
          <a:prstGeom prst="rect">
            <a:avLst/>
          </a:prstGeom>
        </p:spPr>
      </p:pic>
      <p:sp>
        <p:nvSpPr>
          <p:cNvPr id="2" name="Slide Number Placeholder 1"/>
          <p:cNvSpPr>
            <a:spLocks noGrp="1"/>
          </p:cNvSpPr>
          <p:nvPr>
            <p:ph type="sldNum" sz="quarter" idx="12"/>
          </p:nvPr>
        </p:nvSpPr>
        <p:spPr/>
        <p:txBody>
          <a:bodyPr/>
          <a:lstStyle/>
          <a:p>
            <a:fld id="{2066355A-084C-D24E-9AD2-7E4FC41EA627}" type="slidenum">
              <a:rPr lang="en-US" smtClean="0"/>
              <a:t>46</a:t>
            </a:fld>
            <a:endParaRPr lang="en-US"/>
          </a:p>
        </p:txBody>
      </p:sp>
      <p:sp>
        <p:nvSpPr>
          <p:cNvPr id="3" name="TextBox 2"/>
          <p:cNvSpPr txBox="1"/>
          <p:nvPr/>
        </p:nvSpPr>
        <p:spPr>
          <a:xfrm>
            <a:off x="1754909" y="5795819"/>
            <a:ext cx="5475377" cy="584776"/>
          </a:xfrm>
          <a:prstGeom prst="rect">
            <a:avLst/>
          </a:prstGeom>
          <a:solidFill>
            <a:schemeClr val="bg1"/>
          </a:solidFill>
        </p:spPr>
        <p:txBody>
          <a:bodyPr wrap="none" rtlCol="0">
            <a:spAutoFit/>
          </a:bodyPr>
          <a:lstStyle/>
          <a:p>
            <a:r>
              <a:rPr lang="en-US" sz="3200" dirty="0" smtClean="0"/>
              <a:t>Find the Unknown Current I</a:t>
            </a:r>
            <a:r>
              <a:rPr lang="en-US" sz="3200" baseline="-25000" dirty="0" smtClean="0"/>
              <a:t>2</a:t>
            </a:r>
            <a:endParaRPr lang="en-US" sz="3200" baseline="-25000" dirty="0"/>
          </a:p>
        </p:txBody>
      </p:sp>
    </p:spTree>
    <p:extLst>
      <p:ext uri="{BB962C8B-B14F-4D97-AF65-F5344CB8AC3E}">
        <p14:creationId xmlns:p14="http://schemas.microsoft.com/office/powerpoint/2010/main" val="666711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5834" y="573526"/>
            <a:ext cx="4921540" cy="1077218"/>
          </a:xfrm>
          <a:prstGeom prst="rect">
            <a:avLst/>
          </a:prstGeom>
          <a:noFill/>
        </p:spPr>
        <p:txBody>
          <a:bodyPr wrap="none" rtlCol="0">
            <a:spAutoFit/>
          </a:bodyPr>
          <a:lstStyle/>
          <a:p>
            <a:r>
              <a:rPr lang="en-US" sz="3200" dirty="0" smtClean="0"/>
              <a:t>Find the Base Angles With </a:t>
            </a:r>
          </a:p>
          <a:p>
            <a:r>
              <a:rPr lang="en-US" sz="3200" dirty="0" smtClean="0"/>
              <a:t>Laws of Cosines and </a:t>
            </a:r>
            <a:r>
              <a:rPr lang="en-US" sz="3200" dirty="0" err="1" smtClean="0"/>
              <a:t>Sines</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3121304061"/>
              </p:ext>
            </p:extLst>
          </p:nvPr>
        </p:nvGraphicFramePr>
        <p:xfrm>
          <a:off x="1654677" y="1858757"/>
          <a:ext cx="5486400" cy="457200"/>
        </p:xfrm>
        <a:graphic>
          <a:graphicData uri="http://schemas.openxmlformats.org/presentationml/2006/ole">
            <mc:AlternateContent xmlns:mc="http://schemas.openxmlformats.org/markup-compatibility/2006">
              <mc:Choice xmlns:v="urn:schemas-microsoft-com:vml" Requires="v">
                <p:oleObj spid="_x0000_s30491" name="Document" r:id="rId4" imgW="5486400" imgH="457200" progId="Word.Document.12">
                  <p:embed/>
                </p:oleObj>
              </mc:Choice>
              <mc:Fallback>
                <p:oleObj name="Document" r:id="rId4" imgW="5486400" imgH="457200" progId="Word.Document.12">
                  <p:embed/>
                  <p:pic>
                    <p:nvPicPr>
                      <p:cNvPr id="0" name=""/>
                      <p:cNvPicPr/>
                      <p:nvPr/>
                    </p:nvPicPr>
                    <p:blipFill>
                      <a:blip r:embed="rId5"/>
                      <a:stretch>
                        <a:fillRect/>
                      </a:stretch>
                    </p:blipFill>
                    <p:spPr>
                      <a:xfrm>
                        <a:off x="1654677" y="1858757"/>
                        <a:ext cx="5486400"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9680290"/>
              </p:ext>
            </p:extLst>
          </p:nvPr>
        </p:nvGraphicFramePr>
        <p:xfrm>
          <a:off x="1654677" y="2789060"/>
          <a:ext cx="5486400" cy="863600"/>
        </p:xfrm>
        <a:graphic>
          <a:graphicData uri="http://schemas.openxmlformats.org/presentationml/2006/ole">
            <mc:AlternateContent xmlns:mc="http://schemas.openxmlformats.org/markup-compatibility/2006">
              <mc:Choice xmlns:v="urn:schemas-microsoft-com:vml" Requires="v">
                <p:oleObj spid="_x0000_s30492" name="Document" r:id="rId6" imgW="5486400" imgH="863600" progId="Word.Document.12">
                  <p:embed/>
                </p:oleObj>
              </mc:Choice>
              <mc:Fallback>
                <p:oleObj name="Document" r:id="rId6" imgW="5486400" imgH="863600" progId="Word.Document.12">
                  <p:embed/>
                  <p:pic>
                    <p:nvPicPr>
                      <p:cNvPr id="0" name=""/>
                      <p:cNvPicPr/>
                      <p:nvPr/>
                    </p:nvPicPr>
                    <p:blipFill>
                      <a:blip r:embed="rId7"/>
                      <a:stretch>
                        <a:fillRect/>
                      </a:stretch>
                    </p:blipFill>
                    <p:spPr>
                      <a:xfrm>
                        <a:off x="1654677" y="2789060"/>
                        <a:ext cx="5486400" cy="863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8333417"/>
              </p:ext>
            </p:extLst>
          </p:nvPr>
        </p:nvGraphicFramePr>
        <p:xfrm>
          <a:off x="1654677" y="4675183"/>
          <a:ext cx="5486400" cy="457200"/>
        </p:xfrm>
        <a:graphic>
          <a:graphicData uri="http://schemas.openxmlformats.org/presentationml/2006/ole">
            <mc:AlternateContent xmlns:mc="http://schemas.openxmlformats.org/markup-compatibility/2006">
              <mc:Choice xmlns:v="urn:schemas-microsoft-com:vml" Requires="v">
                <p:oleObj spid="_x0000_s30493" name="Document" r:id="rId8" imgW="5486400" imgH="457200" progId="Word.Document.12">
                  <p:embed/>
                </p:oleObj>
              </mc:Choice>
              <mc:Fallback>
                <p:oleObj name="Document" r:id="rId8" imgW="5486400" imgH="457200" progId="Word.Document.12">
                  <p:embed/>
                  <p:pic>
                    <p:nvPicPr>
                      <p:cNvPr id="0" name=""/>
                      <p:cNvPicPr/>
                      <p:nvPr/>
                    </p:nvPicPr>
                    <p:blipFill>
                      <a:blip r:embed="rId9"/>
                      <a:stretch>
                        <a:fillRect/>
                      </a:stretch>
                    </p:blipFill>
                    <p:spPr>
                      <a:xfrm>
                        <a:off x="1654677" y="4675183"/>
                        <a:ext cx="5486400"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05989775"/>
              </p:ext>
            </p:extLst>
          </p:nvPr>
        </p:nvGraphicFramePr>
        <p:xfrm>
          <a:off x="1654677" y="5453541"/>
          <a:ext cx="5486400" cy="457200"/>
        </p:xfrm>
        <a:graphic>
          <a:graphicData uri="http://schemas.openxmlformats.org/presentationml/2006/ole">
            <mc:AlternateContent xmlns:mc="http://schemas.openxmlformats.org/markup-compatibility/2006">
              <mc:Choice xmlns:v="urn:schemas-microsoft-com:vml" Requires="v">
                <p:oleObj spid="_x0000_s30494" name="Document" r:id="rId10" imgW="5486400" imgH="457200" progId="Word.Document.12">
                  <p:embed/>
                </p:oleObj>
              </mc:Choice>
              <mc:Fallback>
                <p:oleObj name="Document" r:id="rId10" imgW="5486400" imgH="457200" progId="Word.Document.12">
                  <p:embed/>
                  <p:pic>
                    <p:nvPicPr>
                      <p:cNvPr id="0" name=""/>
                      <p:cNvPicPr/>
                      <p:nvPr/>
                    </p:nvPicPr>
                    <p:blipFill>
                      <a:blip r:embed="rId11"/>
                      <a:stretch>
                        <a:fillRect/>
                      </a:stretch>
                    </p:blipFill>
                    <p:spPr>
                      <a:xfrm>
                        <a:off x="1654677" y="5453541"/>
                        <a:ext cx="5486400" cy="457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47</a:t>
            </a:fld>
            <a:endParaRPr lang="en-US"/>
          </a:p>
        </p:txBody>
      </p:sp>
    </p:spTree>
    <p:extLst>
      <p:ext uri="{BB962C8B-B14F-4D97-AF65-F5344CB8AC3E}">
        <p14:creationId xmlns:p14="http://schemas.microsoft.com/office/powerpoint/2010/main" val="1708195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9472" y="502653"/>
            <a:ext cx="5354350" cy="1569660"/>
          </a:xfrm>
          <a:prstGeom prst="rect">
            <a:avLst/>
          </a:prstGeom>
          <a:noFill/>
        </p:spPr>
        <p:txBody>
          <a:bodyPr wrap="none" rtlCol="0">
            <a:spAutoFit/>
          </a:bodyPr>
          <a:lstStyle/>
          <a:p>
            <a:r>
              <a:rPr lang="en-US" sz="3200" dirty="0" smtClean="0"/>
              <a:t>    Move I</a:t>
            </a:r>
            <a:r>
              <a:rPr lang="en-US" sz="3200" baseline="-25000" dirty="0" smtClean="0"/>
              <a:t>1</a:t>
            </a:r>
            <a:r>
              <a:rPr lang="en-US" sz="3200" dirty="0" smtClean="0"/>
              <a:t> Towards Point P</a:t>
            </a:r>
          </a:p>
          <a:p>
            <a:r>
              <a:rPr lang="en-US" sz="3200" dirty="0" smtClean="0"/>
              <a:t>    To Make </a:t>
            </a:r>
            <a:r>
              <a:rPr lang="en-US" sz="3200" dirty="0" err="1" smtClean="0"/>
              <a:t>B</a:t>
            </a:r>
            <a:r>
              <a:rPr lang="en-US" sz="3200" baseline="-25000" dirty="0" err="1" smtClean="0"/>
              <a:t>Net</a:t>
            </a:r>
            <a:r>
              <a:rPr lang="en-US" sz="3200" dirty="0" smtClean="0"/>
              <a:t> Horizontal</a:t>
            </a:r>
          </a:p>
          <a:p>
            <a:r>
              <a:rPr lang="en-US" sz="3200" dirty="0" smtClean="0"/>
              <a:t>But No Change in Magnitude</a:t>
            </a:r>
            <a:endParaRPr lang="en-US" sz="3200" dirty="0"/>
          </a:p>
        </p:txBody>
      </p:sp>
      <p:sp>
        <p:nvSpPr>
          <p:cNvPr id="3" name="TextBox 2"/>
          <p:cNvSpPr txBox="1"/>
          <p:nvPr/>
        </p:nvSpPr>
        <p:spPr>
          <a:xfrm>
            <a:off x="1437851" y="5447563"/>
            <a:ext cx="6241412" cy="1077218"/>
          </a:xfrm>
          <a:prstGeom prst="rect">
            <a:avLst/>
          </a:prstGeom>
          <a:noFill/>
        </p:spPr>
        <p:txBody>
          <a:bodyPr wrap="none" rtlCol="0">
            <a:spAutoFit/>
          </a:bodyPr>
          <a:lstStyle/>
          <a:p>
            <a:r>
              <a:rPr lang="en-US" sz="3200" dirty="0" smtClean="0"/>
              <a:t>Base Angles Change by 5 Degrees</a:t>
            </a:r>
          </a:p>
          <a:p>
            <a:r>
              <a:rPr lang="en-US" sz="3200" dirty="0" smtClean="0"/>
              <a:t>                      Why? </a:t>
            </a:r>
            <a:endParaRPr lang="en-US" sz="3200" dirty="0"/>
          </a:p>
        </p:txBody>
      </p:sp>
      <p:pic>
        <p:nvPicPr>
          <p:cNvPr id="5" name="Picture 4"/>
          <p:cNvPicPr>
            <a:picLocks noChangeAspect="1"/>
          </p:cNvPicPr>
          <p:nvPr/>
        </p:nvPicPr>
        <p:blipFill>
          <a:blip r:embed="rId3"/>
          <a:stretch>
            <a:fillRect/>
          </a:stretch>
        </p:blipFill>
        <p:spPr>
          <a:xfrm>
            <a:off x="1437851" y="2238677"/>
            <a:ext cx="6502400" cy="3060700"/>
          </a:xfrm>
          <a:prstGeom prst="rect">
            <a:avLst/>
          </a:prstGeom>
        </p:spPr>
      </p:pic>
      <p:sp>
        <p:nvSpPr>
          <p:cNvPr id="2" name="Slide Number Placeholder 1"/>
          <p:cNvSpPr>
            <a:spLocks noGrp="1"/>
          </p:cNvSpPr>
          <p:nvPr>
            <p:ph type="sldNum" sz="quarter" idx="12"/>
          </p:nvPr>
        </p:nvSpPr>
        <p:spPr/>
        <p:txBody>
          <a:bodyPr/>
          <a:lstStyle/>
          <a:p>
            <a:fld id="{2066355A-084C-D24E-9AD2-7E4FC41EA627}" type="slidenum">
              <a:rPr lang="en-US" smtClean="0"/>
              <a:t>48</a:t>
            </a:fld>
            <a:endParaRPr lang="en-US"/>
          </a:p>
        </p:txBody>
      </p:sp>
    </p:spTree>
    <p:extLst>
      <p:ext uri="{BB962C8B-B14F-4D97-AF65-F5344CB8AC3E}">
        <p14:creationId xmlns:p14="http://schemas.microsoft.com/office/powerpoint/2010/main" val="428997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6694" y="703250"/>
            <a:ext cx="3221355" cy="584776"/>
          </a:xfrm>
          <a:prstGeom prst="rect">
            <a:avLst/>
          </a:prstGeom>
          <a:noFill/>
        </p:spPr>
        <p:txBody>
          <a:bodyPr wrap="none" rtlCol="0">
            <a:spAutoFit/>
          </a:bodyPr>
          <a:lstStyle/>
          <a:p>
            <a:r>
              <a:rPr lang="en-US" sz="3200" dirty="0" smtClean="0"/>
              <a:t>New Base Angles</a:t>
            </a:r>
            <a:endParaRPr lang="en-US" sz="3200" dirty="0"/>
          </a:p>
        </p:txBody>
      </p:sp>
      <p:graphicFrame>
        <p:nvGraphicFramePr>
          <p:cNvPr id="5" name="Object 4"/>
          <p:cNvGraphicFramePr>
            <a:graphicFrameLocks noChangeAspect="1"/>
          </p:cNvGraphicFramePr>
          <p:nvPr>
            <p:extLst>
              <p:ext uri="{D42A27DB-BD31-4B8C-83A1-F6EECF244321}">
                <p14:modId xmlns:p14="http://schemas.microsoft.com/office/powerpoint/2010/main" val="1622505444"/>
              </p:ext>
            </p:extLst>
          </p:nvPr>
        </p:nvGraphicFramePr>
        <p:xfrm>
          <a:off x="1912762" y="1426531"/>
          <a:ext cx="5486400" cy="457200"/>
        </p:xfrm>
        <a:graphic>
          <a:graphicData uri="http://schemas.openxmlformats.org/presentationml/2006/ole">
            <mc:AlternateContent xmlns:mc="http://schemas.openxmlformats.org/markup-compatibility/2006">
              <mc:Choice xmlns:v="urn:schemas-microsoft-com:vml" Requires="v">
                <p:oleObj spid="_x0000_s31458" name="Document" r:id="rId4" imgW="5486400" imgH="457200" progId="Word.Document.12">
                  <p:embed/>
                </p:oleObj>
              </mc:Choice>
              <mc:Fallback>
                <p:oleObj name="Document" r:id="rId4" imgW="5486400" imgH="457200" progId="Word.Document.12">
                  <p:embed/>
                  <p:pic>
                    <p:nvPicPr>
                      <p:cNvPr id="0" name=""/>
                      <p:cNvPicPr/>
                      <p:nvPr/>
                    </p:nvPicPr>
                    <p:blipFill>
                      <a:blip r:embed="rId5"/>
                      <a:stretch>
                        <a:fillRect/>
                      </a:stretch>
                    </p:blipFill>
                    <p:spPr>
                      <a:xfrm>
                        <a:off x="1912762" y="1426531"/>
                        <a:ext cx="5486400" cy="457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8468780"/>
              </p:ext>
            </p:extLst>
          </p:nvPr>
        </p:nvGraphicFramePr>
        <p:xfrm>
          <a:off x="1912762" y="2329210"/>
          <a:ext cx="5486400" cy="457200"/>
        </p:xfrm>
        <a:graphic>
          <a:graphicData uri="http://schemas.openxmlformats.org/presentationml/2006/ole">
            <mc:AlternateContent xmlns:mc="http://schemas.openxmlformats.org/markup-compatibility/2006">
              <mc:Choice xmlns:v="urn:schemas-microsoft-com:vml" Requires="v">
                <p:oleObj spid="_x0000_s31459" name="Document" r:id="rId6" imgW="5486400" imgH="457200" progId="Word.Document.12">
                  <p:embed/>
                </p:oleObj>
              </mc:Choice>
              <mc:Fallback>
                <p:oleObj name="Document" r:id="rId6" imgW="5486400" imgH="457200" progId="Word.Document.12">
                  <p:embed/>
                  <p:pic>
                    <p:nvPicPr>
                      <p:cNvPr id="0" name=""/>
                      <p:cNvPicPr/>
                      <p:nvPr/>
                    </p:nvPicPr>
                    <p:blipFill>
                      <a:blip r:embed="rId7"/>
                      <a:stretch>
                        <a:fillRect/>
                      </a:stretch>
                    </p:blipFill>
                    <p:spPr>
                      <a:xfrm>
                        <a:off x="1912762" y="2329210"/>
                        <a:ext cx="5486400" cy="457200"/>
                      </a:xfrm>
                      <a:prstGeom prst="rect">
                        <a:avLst/>
                      </a:prstGeom>
                    </p:spPr>
                  </p:pic>
                </p:oleObj>
              </mc:Fallback>
            </mc:AlternateContent>
          </a:graphicData>
        </a:graphic>
      </p:graphicFrame>
      <p:sp>
        <p:nvSpPr>
          <p:cNvPr id="7" name="TextBox 6"/>
          <p:cNvSpPr txBox="1"/>
          <p:nvPr/>
        </p:nvSpPr>
        <p:spPr>
          <a:xfrm>
            <a:off x="2245987" y="3159377"/>
            <a:ext cx="4761440" cy="584776"/>
          </a:xfrm>
          <a:prstGeom prst="rect">
            <a:avLst/>
          </a:prstGeom>
          <a:noFill/>
        </p:spPr>
        <p:txBody>
          <a:bodyPr wrap="none" rtlCol="0">
            <a:spAutoFit/>
          </a:bodyPr>
          <a:lstStyle/>
          <a:p>
            <a:r>
              <a:rPr lang="en-US" sz="3200" dirty="0" smtClean="0"/>
              <a:t>The New Distance a of I</a:t>
            </a:r>
            <a:r>
              <a:rPr lang="en-US" sz="3200" baseline="-25000" dirty="0" smtClean="0"/>
              <a:t>1</a:t>
            </a:r>
            <a:endParaRPr lang="en-US" sz="3200" baseline="-25000" dirty="0"/>
          </a:p>
        </p:txBody>
      </p:sp>
      <p:graphicFrame>
        <p:nvGraphicFramePr>
          <p:cNvPr id="8" name="Object 7"/>
          <p:cNvGraphicFramePr>
            <a:graphicFrameLocks noChangeAspect="1"/>
          </p:cNvGraphicFramePr>
          <p:nvPr>
            <p:extLst>
              <p:ext uri="{D42A27DB-BD31-4B8C-83A1-F6EECF244321}">
                <p14:modId xmlns:p14="http://schemas.microsoft.com/office/powerpoint/2010/main" val="4074095295"/>
              </p:ext>
            </p:extLst>
          </p:nvPr>
        </p:nvGraphicFramePr>
        <p:xfrm>
          <a:off x="1828800" y="4057323"/>
          <a:ext cx="5486400" cy="863600"/>
        </p:xfrm>
        <a:graphic>
          <a:graphicData uri="http://schemas.openxmlformats.org/presentationml/2006/ole">
            <mc:AlternateContent xmlns:mc="http://schemas.openxmlformats.org/markup-compatibility/2006">
              <mc:Choice xmlns:v="urn:schemas-microsoft-com:vml" Requires="v">
                <p:oleObj spid="_x0000_s31460" name="Document" r:id="rId8" imgW="5486400" imgH="863600" progId="Word.Document.12">
                  <p:embed/>
                </p:oleObj>
              </mc:Choice>
              <mc:Fallback>
                <p:oleObj name="Document" r:id="rId8" imgW="5486400" imgH="863600" progId="Word.Document.12">
                  <p:embed/>
                  <p:pic>
                    <p:nvPicPr>
                      <p:cNvPr id="0" name=""/>
                      <p:cNvPicPr/>
                      <p:nvPr/>
                    </p:nvPicPr>
                    <p:blipFill>
                      <a:blip r:embed="rId9"/>
                      <a:stretch>
                        <a:fillRect/>
                      </a:stretch>
                    </p:blipFill>
                    <p:spPr>
                      <a:xfrm>
                        <a:off x="1828800" y="4057323"/>
                        <a:ext cx="5486400" cy="863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2370001"/>
              </p:ext>
            </p:extLst>
          </p:nvPr>
        </p:nvGraphicFramePr>
        <p:xfrm>
          <a:off x="1828800" y="5568411"/>
          <a:ext cx="5486400" cy="444500"/>
        </p:xfrm>
        <a:graphic>
          <a:graphicData uri="http://schemas.openxmlformats.org/presentationml/2006/ole">
            <mc:AlternateContent xmlns:mc="http://schemas.openxmlformats.org/markup-compatibility/2006">
              <mc:Choice xmlns:v="urn:schemas-microsoft-com:vml" Requires="v">
                <p:oleObj spid="_x0000_s31461" name="Document" r:id="rId10" imgW="5486400" imgH="444500" progId="Word.Document.12">
                  <p:embed/>
                </p:oleObj>
              </mc:Choice>
              <mc:Fallback>
                <p:oleObj name="Document" r:id="rId10" imgW="5486400" imgH="444500" progId="Word.Document.12">
                  <p:embed/>
                  <p:pic>
                    <p:nvPicPr>
                      <p:cNvPr id="0" name=""/>
                      <p:cNvPicPr/>
                      <p:nvPr/>
                    </p:nvPicPr>
                    <p:blipFill>
                      <a:blip r:embed="rId11"/>
                      <a:stretch>
                        <a:fillRect/>
                      </a:stretch>
                    </p:blipFill>
                    <p:spPr>
                      <a:xfrm>
                        <a:off x="1828800" y="5568411"/>
                        <a:ext cx="5486400" cy="4445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49</a:t>
            </a:fld>
            <a:endParaRPr lang="en-US"/>
          </a:p>
        </p:txBody>
      </p:sp>
    </p:spTree>
    <p:extLst>
      <p:ext uri="{BB962C8B-B14F-4D97-AF65-F5344CB8AC3E}">
        <p14:creationId xmlns:p14="http://schemas.microsoft.com/office/powerpoint/2010/main" val="315561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2767" y="1024155"/>
            <a:ext cx="4775867" cy="1077218"/>
          </a:xfrm>
          <a:prstGeom prst="rect">
            <a:avLst/>
          </a:prstGeom>
          <a:noFill/>
        </p:spPr>
        <p:txBody>
          <a:bodyPr wrap="none" rtlCol="0">
            <a:spAutoFit/>
          </a:bodyPr>
          <a:lstStyle/>
          <a:p>
            <a:pPr algn="ctr"/>
            <a:r>
              <a:rPr lang="en-US" sz="3200" dirty="0" smtClean="0"/>
              <a:t>Substitute x’ = 0 Into the </a:t>
            </a:r>
          </a:p>
          <a:p>
            <a:pPr algn="ctr"/>
            <a:r>
              <a:rPr lang="en-US" sz="3200" dirty="0" smtClean="0"/>
              <a:t>Transformation Equation</a:t>
            </a:r>
          </a:p>
        </p:txBody>
      </p:sp>
      <p:graphicFrame>
        <p:nvGraphicFramePr>
          <p:cNvPr id="6" name="Object 5"/>
          <p:cNvGraphicFramePr>
            <a:graphicFrameLocks noChangeAspect="1"/>
          </p:cNvGraphicFramePr>
          <p:nvPr>
            <p:extLst>
              <p:ext uri="{D42A27DB-BD31-4B8C-83A1-F6EECF244321}">
                <p14:modId xmlns:p14="http://schemas.microsoft.com/office/powerpoint/2010/main" val="1259062828"/>
              </p:ext>
            </p:extLst>
          </p:nvPr>
        </p:nvGraphicFramePr>
        <p:xfrm>
          <a:off x="1775706" y="2993309"/>
          <a:ext cx="5486400" cy="850900"/>
        </p:xfrm>
        <a:graphic>
          <a:graphicData uri="http://schemas.openxmlformats.org/presentationml/2006/ole">
            <mc:AlternateContent xmlns:mc="http://schemas.openxmlformats.org/markup-compatibility/2006">
              <mc:Choice xmlns:v="urn:schemas-microsoft-com:vml" Requires="v">
                <p:oleObj spid="_x0000_s2423" name="Document" r:id="rId4" imgW="5486400" imgH="850900" progId="Word.Document.12">
                  <p:embed/>
                </p:oleObj>
              </mc:Choice>
              <mc:Fallback>
                <p:oleObj name="Document" r:id="rId4" imgW="5486400" imgH="850900" progId="Word.Document.12">
                  <p:embed/>
                  <p:pic>
                    <p:nvPicPr>
                      <p:cNvPr id="0" name=""/>
                      <p:cNvPicPr/>
                      <p:nvPr/>
                    </p:nvPicPr>
                    <p:blipFill>
                      <a:blip r:embed="rId5"/>
                      <a:stretch>
                        <a:fillRect/>
                      </a:stretch>
                    </p:blipFill>
                    <p:spPr>
                      <a:xfrm>
                        <a:off x="1775706" y="2993309"/>
                        <a:ext cx="5486400" cy="8509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5</a:t>
            </a:fld>
            <a:endParaRPr lang="en-US"/>
          </a:p>
        </p:txBody>
      </p:sp>
    </p:spTree>
    <p:extLst>
      <p:ext uri="{BB962C8B-B14F-4D97-AF65-F5344CB8AC3E}">
        <p14:creationId xmlns:p14="http://schemas.microsoft.com/office/powerpoint/2010/main" val="14089304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4100" y="955162"/>
            <a:ext cx="5407650" cy="584776"/>
          </a:xfrm>
          <a:prstGeom prst="rect">
            <a:avLst/>
          </a:prstGeom>
          <a:noFill/>
        </p:spPr>
        <p:txBody>
          <a:bodyPr wrap="none" rtlCol="0">
            <a:spAutoFit/>
          </a:bodyPr>
          <a:lstStyle/>
          <a:p>
            <a:r>
              <a:rPr lang="en-US" sz="3200" dirty="0" smtClean="0"/>
              <a:t>Original Distance of I</a:t>
            </a:r>
            <a:r>
              <a:rPr lang="en-US" sz="3200" baseline="-25000" dirty="0" smtClean="0"/>
              <a:t>1</a:t>
            </a:r>
            <a:r>
              <a:rPr lang="en-US" sz="3200" dirty="0" smtClean="0"/>
              <a:t> was 4</a:t>
            </a:r>
            <a:endParaRPr lang="en-US" sz="3200" dirty="0"/>
          </a:p>
        </p:txBody>
      </p:sp>
      <p:sp>
        <p:nvSpPr>
          <p:cNvPr id="6" name="TextBox 5"/>
          <p:cNvSpPr txBox="1"/>
          <p:nvPr/>
        </p:nvSpPr>
        <p:spPr>
          <a:xfrm>
            <a:off x="2256482" y="2025780"/>
            <a:ext cx="5074426" cy="584776"/>
          </a:xfrm>
          <a:prstGeom prst="rect">
            <a:avLst/>
          </a:prstGeom>
          <a:noFill/>
        </p:spPr>
        <p:txBody>
          <a:bodyPr wrap="none" rtlCol="0">
            <a:spAutoFit/>
          </a:bodyPr>
          <a:lstStyle/>
          <a:p>
            <a:r>
              <a:rPr lang="en-US" sz="3200" dirty="0" smtClean="0"/>
              <a:t>New Distance of I</a:t>
            </a:r>
            <a:r>
              <a:rPr lang="en-US" sz="3200" baseline="-25000" dirty="0" smtClean="0"/>
              <a:t>1</a:t>
            </a:r>
            <a:r>
              <a:rPr lang="en-US" sz="3200" dirty="0" smtClean="0"/>
              <a:t>’ is 3.05</a:t>
            </a:r>
            <a:endParaRPr lang="en-US" sz="3200" dirty="0"/>
          </a:p>
        </p:txBody>
      </p:sp>
      <p:sp>
        <p:nvSpPr>
          <p:cNvPr id="7" name="TextBox 6"/>
          <p:cNvSpPr txBox="1"/>
          <p:nvPr/>
        </p:nvSpPr>
        <p:spPr>
          <a:xfrm>
            <a:off x="2256482" y="2864349"/>
            <a:ext cx="4845664" cy="584776"/>
          </a:xfrm>
          <a:prstGeom prst="rect">
            <a:avLst/>
          </a:prstGeom>
          <a:noFill/>
        </p:spPr>
        <p:txBody>
          <a:bodyPr wrap="none" rtlCol="0">
            <a:spAutoFit/>
          </a:bodyPr>
          <a:lstStyle/>
          <a:p>
            <a:r>
              <a:rPr lang="en-US" sz="3200" dirty="0" smtClean="0"/>
              <a:t>So To Keep </a:t>
            </a:r>
            <a:r>
              <a:rPr lang="en-US" sz="3200" dirty="0" err="1" smtClean="0"/>
              <a:t>B</a:t>
            </a:r>
            <a:r>
              <a:rPr lang="en-US" sz="3200" baseline="-25000" dirty="0" err="1" smtClean="0"/>
              <a:t>Net</a:t>
            </a:r>
            <a:r>
              <a:rPr lang="en-US" sz="3200" dirty="0" smtClean="0"/>
              <a:t> Invariant:</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4179179656"/>
              </p:ext>
            </p:extLst>
          </p:nvPr>
        </p:nvGraphicFramePr>
        <p:xfrm>
          <a:off x="1994100" y="3878886"/>
          <a:ext cx="5486400" cy="863600"/>
        </p:xfrm>
        <a:graphic>
          <a:graphicData uri="http://schemas.openxmlformats.org/presentationml/2006/ole">
            <mc:AlternateContent xmlns:mc="http://schemas.openxmlformats.org/markup-compatibility/2006">
              <mc:Choice xmlns:v="urn:schemas-microsoft-com:vml" Requires="v">
                <p:oleObj spid="_x0000_s31931" name="Document" r:id="rId4" imgW="5486400" imgH="863600" progId="Word.Document.12">
                  <p:embed/>
                </p:oleObj>
              </mc:Choice>
              <mc:Fallback>
                <p:oleObj name="Document" r:id="rId4" imgW="5486400" imgH="863600" progId="Word.Document.12">
                  <p:embed/>
                  <p:pic>
                    <p:nvPicPr>
                      <p:cNvPr id="0" name=""/>
                      <p:cNvPicPr/>
                      <p:nvPr/>
                    </p:nvPicPr>
                    <p:blipFill>
                      <a:blip r:embed="rId5"/>
                      <a:stretch>
                        <a:fillRect/>
                      </a:stretch>
                    </p:blipFill>
                    <p:spPr>
                      <a:xfrm>
                        <a:off x="1994100" y="3878886"/>
                        <a:ext cx="5486400" cy="863600"/>
                      </a:xfrm>
                      <a:prstGeom prst="rect">
                        <a:avLst/>
                      </a:prstGeom>
                    </p:spPr>
                  </p:pic>
                </p:oleObj>
              </mc:Fallback>
            </mc:AlternateContent>
          </a:graphicData>
        </a:graphic>
      </p:graphicFrame>
      <p:sp>
        <p:nvSpPr>
          <p:cNvPr id="9" name="TextBox 8"/>
          <p:cNvSpPr txBox="1"/>
          <p:nvPr/>
        </p:nvSpPr>
        <p:spPr>
          <a:xfrm>
            <a:off x="3075112" y="5386094"/>
            <a:ext cx="3352200" cy="584776"/>
          </a:xfrm>
          <a:prstGeom prst="rect">
            <a:avLst/>
          </a:prstGeom>
          <a:noFill/>
        </p:spPr>
        <p:txBody>
          <a:bodyPr wrap="none" rtlCol="0">
            <a:spAutoFit/>
          </a:bodyPr>
          <a:lstStyle/>
          <a:p>
            <a:r>
              <a:rPr lang="en-US" sz="3200" dirty="0" smtClean="0"/>
              <a:t>Recall I</a:t>
            </a:r>
            <a:r>
              <a:rPr lang="en-US" sz="3200" baseline="-25000" dirty="0" smtClean="0"/>
              <a:t>1</a:t>
            </a:r>
            <a:r>
              <a:rPr lang="en-US" sz="3200" dirty="0" smtClean="0"/>
              <a:t> was 10A</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50</a:t>
            </a:fld>
            <a:endParaRPr lang="en-US"/>
          </a:p>
        </p:txBody>
      </p:sp>
    </p:spTree>
    <p:extLst>
      <p:ext uri="{BB962C8B-B14F-4D97-AF65-F5344CB8AC3E}">
        <p14:creationId xmlns:p14="http://schemas.microsoft.com/office/powerpoint/2010/main" val="818906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231900" y="389358"/>
            <a:ext cx="6667500" cy="4051300"/>
          </a:xfrm>
          <a:prstGeom prst="rect">
            <a:avLst/>
          </a:prstGeom>
        </p:spPr>
      </p:pic>
      <p:sp>
        <p:nvSpPr>
          <p:cNvPr id="5" name="TextBox 4"/>
          <p:cNvSpPr txBox="1"/>
          <p:nvPr/>
        </p:nvSpPr>
        <p:spPr>
          <a:xfrm>
            <a:off x="2917684" y="4691832"/>
            <a:ext cx="2723021" cy="584776"/>
          </a:xfrm>
          <a:prstGeom prst="rect">
            <a:avLst/>
          </a:prstGeom>
          <a:noFill/>
        </p:spPr>
        <p:txBody>
          <a:bodyPr wrap="none" rtlCol="0">
            <a:spAutoFit/>
          </a:bodyPr>
          <a:lstStyle/>
          <a:p>
            <a:r>
              <a:rPr lang="en-US" sz="3200" dirty="0" smtClean="0"/>
              <a:t>By Symmetry:</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647949140"/>
              </p:ext>
            </p:extLst>
          </p:nvPr>
        </p:nvGraphicFramePr>
        <p:xfrm>
          <a:off x="1692362" y="5455045"/>
          <a:ext cx="5486400" cy="863600"/>
        </p:xfrm>
        <a:graphic>
          <a:graphicData uri="http://schemas.openxmlformats.org/presentationml/2006/ole">
            <mc:AlternateContent xmlns:mc="http://schemas.openxmlformats.org/markup-compatibility/2006">
              <mc:Choice xmlns:v="urn:schemas-microsoft-com:vml" Requires="v">
                <p:oleObj spid="_x0000_s32945" name="Document" r:id="rId5" imgW="5486400" imgH="863600" progId="Word.Document.12">
                  <p:embed/>
                </p:oleObj>
              </mc:Choice>
              <mc:Fallback>
                <p:oleObj name="Document" r:id="rId5" imgW="5486400" imgH="863600" progId="Word.Document.12">
                  <p:embed/>
                  <p:pic>
                    <p:nvPicPr>
                      <p:cNvPr id="0" name=""/>
                      <p:cNvPicPr/>
                      <p:nvPr/>
                    </p:nvPicPr>
                    <p:blipFill>
                      <a:blip r:embed="rId6"/>
                      <a:stretch>
                        <a:fillRect/>
                      </a:stretch>
                    </p:blipFill>
                    <p:spPr>
                      <a:xfrm>
                        <a:off x="1692362" y="5455045"/>
                        <a:ext cx="5486400" cy="8636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51</a:t>
            </a:fld>
            <a:endParaRPr lang="en-US"/>
          </a:p>
        </p:txBody>
      </p:sp>
    </p:spTree>
    <p:extLst>
      <p:ext uri="{BB962C8B-B14F-4D97-AF65-F5344CB8AC3E}">
        <p14:creationId xmlns:p14="http://schemas.microsoft.com/office/powerpoint/2010/main" val="675114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0138" y="892183"/>
            <a:ext cx="5486999" cy="1077218"/>
          </a:xfrm>
          <a:prstGeom prst="rect">
            <a:avLst/>
          </a:prstGeom>
          <a:noFill/>
        </p:spPr>
        <p:txBody>
          <a:bodyPr wrap="none" rtlCol="0">
            <a:spAutoFit/>
          </a:bodyPr>
          <a:lstStyle/>
          <a:p>
            <a:r>
              <a:rPr lang="en-US" sz="3200" dirty="0" smtClean="0"/>
              <a:t>Apply Correction Factor 1.25</a:t>
            </a:r>
          </a:p>
          <a:p>
            <a:r>
              <a:rPr lang="en-US" sz="3200" dirty="0" smtClean="0"/>
              <a:t>     To I</a:t>
            </a:r>
            <a:r>
              <a:rPr lang="en-US" sz="3200" baseline="-25000" dirty="0" smtClean="0"/>
              <a:t>1</a:t>
            </a:r>
            <a:r>
              <a:rPr lang="en-US" sz="3200" dirty="0" smtClean="0"/>
              <a:t>’ to Make B</a:t>
            </a:r>
            <a:r>
              <a:rPr lang="en-US" sz="3200" baseline="-25000" dirty="0" smtClean="0"/>
              <a:t>1</a:t>
            </a:r>
            <a:r>
              <a:rPr lang="en-US" sz="3200" dirty="0" smtClean="0"/>
              <a:t> = B</a:t>
            </a:r>
            <a:r>
              <a:rPr lang="en-US" sz="3200" baseline="-25000" dirty="0" smtClean="0"/>
              <a:t>2</a:t>
            </a:r>
            <a:endParaRPr lang="en-US" sz="3200" baseline="-25000" dirty="0"/>
          </a:p>
        </p:txBody>
      </p:sp>
      <p:sp>
        <p:nvSpPr>
          <p:cNvPr id="6" name="TextBox 5"/>
          <p:cNvSpPr txBox="1"/>
          <p:nvPr/>
        </p:nvSpPr>
        <p:spPr>
          <a:xfrm>
            <a:off x="1910138" y="3600221"/>
            <a:ext cx="5098872" cy="1569660"/>
          </a:xfrm>
          <a:prstGeom prst="rect">
            <a:avLst/>
          </a:prstGeom>
          <a:noFill/>
        </p:spPr>
        <p:txBody>
          <a:bodyPr wrap="none" rtlCol="0">
            <a:spAutoFit/>
          </a:bodyPr>
          <a:lstStyle/>
          <a:p>
            <a:r>
              <a:rPr lang="en-US" sz="3200" dirty="0" smtClean="0"/>
              <a:t>Then Apply Rotation With</a:t>
            </a:r>
          </a:p>
          <a:p>
            <a:r>
              <a:rPr lang="en-US" sz="3200" dirty="0" smtClean="0"/>
              <a:t>         Point P as Axis</a:t>
            </a:r>
          </a:p>
          <a:p>
            <a:r>
              <a:rPr lang="en-US" sz="3200" dirty="0" smtClean="0"/>
              <a:t>P is Back in the Wire Plane</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3063422638"/>
              </p:ext>
            </p:extLst>
          </p:nvPr>
        </p:nvGraphicFramePr>
        <p:xfrm>
          <a:off x="1828800" y="2377545"/>
          <a:ext cx="5486400" cy="444500"/>
        </p:xfrm>
        <a:graphic>
          <a:graphicData uri="http://schemas.openxmlformats.org/presentationml/2006/ole">
            <mc:AlternateContent xmlns:mc="http://schemas.openxmlformats.org/markup-compatibility/2006">
              <mc:Choice xmlns:v="urn:schemas-microsoft-com:vml" Requires="v">
                <p:oleObj spid="_x0000_s33965" name="Document" r:id="rId4" imgW="5486400" imgH="444500" progId="Word.Document.12">
                  <p:embed/>
                </p:oleObj>
              </mc:Choice>
              <mc:Fallback>
                <p:oleObj name="Document" r:id="rId4" imgW="5486400" imgH="444500" progId="Word.Document.12">
                  <p:embed/>
                  <p:pic>
                    <p:nvPicPr>
                      <p:cNvPr id="0" name=""/>
                      <p:cNvPicPr/>
                      <p:nvPr/>
                    </p:nvPicPr>
                    <p:blipFill>
                      <a:blip r:embed="rId5"/>
                      <a:stretch>
                        <a:fillRect/>
                      </a:stretch>
                    </p:blipFill>
                    <p:spPr>
                      <a:xfrm>
                        <a:off x="1828800" y="2377545"/>
                        <a:ext cx="5486400" cy="4445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52</a:t>
            </a:fld>
            <a:endParaRPr lang="en-US"/>
          </a:p>
        </p:txBody>
      </p:sp>
    </p:spTree>
    <p:extLst>
      <p:ext uri="{BB962C8B-B14F-4D97-AF65-F5344CB8AC3E}">
        <p14:creationId xmlns:p14="http://schemas.microsoft.com/office/powerpoint/2010/main" val="3059311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1400" y="800100"/>
            <a:ext cx="7048500" cy="5257800"/>
          </a:xfrm>
          <a:prstGeom prst="rect">
            <a:avLst/>
          </a:prstGeom>
        </p:spPr>
      </p:pic>
      <p:sp>
        <p:nvSpPr>
          <p:cNvPr id="2" name="Slide Number Placeholder 1"/>
          <p:cNvSpPr>
            <a:spLocks noGrp="1"/>
          </p:cNvSpPr>
          <p:nvPr>
            <p:ph type="sldNum" sz="quarter" idx="12"/>
          </p:nvPr>
        </p:nvSpPr>
        <p:spPr/>
        <p:txBody>
          <a:bodyPr/>
          <a:lstStyle/>
          <a:p>
            <a:fld id="{2066355A-084C-D24E-9AD2-7E4FC41EA627}" type="slidenum">
              <a:rPr lang="en-US" smtClean="0"/>
              <a:t>53</a:t>
            </a:fld>
            <a:endParaRPr lang="en-US"/>
          </a:p>
        </p:txBody>
      </p:sp>
    </p:spTree>
    <p:extLst>
      <p:ext uri="{BB962C8B-B14F-4D97-AF65-F5344CB8AC3E}">
        <p14:creationId xmlns:p14="http://schemas.microsoft.com/office/powerpoint/2010/main" val="2728614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00" y="2012282"/>
            <a:ext cx="6591300" cy="3492500"/>
          </a:xfrm>
          <a:prstGeom prst="rect">
            <a:avLst/>
          </a:prstGeom>
        </p:spPr>
      </p:pic>
      <p:sp>
        <p:nvSpPr>
          <p:cNvPr id="5" name="TextBox 4"/>
          <p:cNvSpPr txBox="1"/>
          <p:nvPr/>
        </p:nvSpPr>
        <p:spPr>
          <a:xfrm>
            <a:off x="1941625" y="850199"/>
            <a:ext cx="4984257" cy="584776"/>
          </a:xfrm>
          <a:prstGeom prst="rect">
            <a:avLst/>
          </a:prstGeom>
          <a:noFill/>
        </p:spPr>
        <p:txBody>
          <a:bodyPr wrap="none" rtlCol="0">
            <a:spAutoFit/>
          </a:bodyPr>
          <a:lstStyle/>
          <a:p>
            <a:r>
              <a:rPr lang="en-US" sz="3200" dirty="0" smtClean="0"/>
              <a:t>Net Field At P is Now Zero</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54</a:t>
            </a:fld>
            <a:endParaRPr lang="en-US"/>
          </a:p>
        </p:txBody>
      </p:sp>
    </p:spTree>
    <p:extLst>
      <p:ext uri="{BB962C8B-B14F-4D97-AF65-F5344CB8AC3E}">
        <p14:creationId xmlns:p14="http://schemas.microsoft.com/office/powerpoint/2010/main" val="4179212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803400" y="2018026"/>
            <a:ext cx="5524500" cy="2108200"/>
          </a:xfrm>
          <a:prstGeom prst="rect">
            <a:avLst/>
          </a:prstGeom>
        </p:spPr>
      </p:pic>
      <p:sp>
        <p:nvSpPr>
          <p:cNvPr id="5" name="TextBox 4"/>
          <p:cNvSpPr txBox="1"/>
          <p:nvPr/>
        </p:nvSpPr>
        <p:spPr>
          <a:xfrm>
            <a:off x="1658253" y="892183"/>
            <a:ext cx="5785358" cy="584776"/>
          </a:xfrm>
          <a:prstGeom prst="rect">
            <a:avLst/>
          </a:prstGeom>
          <a:noFill/>
        </p:spPr>
        <p:txBody>
          <a:bodyPr wrap="none" rtlCol="0">
            <a:spAutoFit/>
          </a:bodyPr>
          <a:lstStyle/>
          <a:p>
            <a:r>
              <a:rPr lang="en-US" sz="3200" dirty="0" smtClean="0"/>
              <a:t>Complete Symmetry Restored!</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2992348729"/>
              </p:ext>
            </p:extLst>
          </p:nvPr>
        </p:nvGraphicFramePr>
        <p:xfrm>
          <a:off x="1803400" y="4855040"/>
          <a:ext cx="5486400" cy="863600"/>
        </p:xfrm>
        <a:graphic>
          <a:graphicData uri="http://schemas.openxmlformats.org/presentationml/2006/ole">
            <mc:AlternateContent xmlns:mc="http://schemas.openxmlformats.org/markup-compatibility/2006">
              <mc:Choice xmlns:v="urn:schemas-microsoft-com:vml" Requires="v">
                <p:oleObj spid="_x0000_s34980" name="Document" r:id="rId5" imgW="5486400" imgH="863600" progId="Word.Document.12">
                  <p:embed/>
                </p:oleObj>
              </mc:Choice>
              <mc:Fallback>
                <p:oleObj name="Document" r:id="rId5" imgW="5486400" imgH="863600" progId="Word.Document.12">
                  <p:embed/>
                  <p:pic>
                    <p:nvPicPr>
                      <p:cNvPr id="0" name=""/>
                      <p:cNvPicPr/>
                      <p:nvPr/>
                    </p:nvPicPr>
                    <p:blipFill>
                      <a:blip r:embed="rId6"/>
                      <a:stretch>
                        <a:fillRect/>
                      </a:stretch>
                    </p:blipFill>
                    <p:spPr>
                      <a:xfrm>
                        <a:off x="1803400" y="4855040"/>
                        <a:ext cx="5486400" cy="8636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55</a:t>
            </a:fld>
            <a:endParaRPr lang="en-US"/>
          </a:p>
        </p:txBody>
      </p:sp>
    </p:spTree>
    <p:extLst>
      <p:ext uri="{BB962C8B-B14F-4D97-AF65-F5344CB8AC3E}">
        <p14:creationId xmlns:p14="http://schemas.microsoft.com/office/powerpoint/2010/main" val="119025186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56</a:t>
            </a:fld>
            <a:endParaRPr lang="en-US"/>
          </a:p>
        </p:txBody>
      </p:sp>
      <p:sp>
        <p:nvSpPr>
          <p:cNvPr id="5" name="TextBox 4"/>
          <p:cNvSpPr txBox="1"/>
          <p:nvPr/>
        </p:nvSpPr>
        <p:spPr>
          <a:xfrm>
            <a:off x="1731818" y="573215"/>
            <a:ext cx="5879734" cy="584776"/>
          </a:xfrm>
          <a:prstGeom prst="rect">
            <a:avLst/>
          </a:prstGeom>
          <a:noFill/>
        </p:spPr>
        <p:txBody>
          <a:bodyPr wrap="none" rtlCol="0">
            <a:spAutoFit/>
          </a:bodyPr>
          <a:lstStyle/>
          <a:p>
            <a:r>
              <a:rPr lang="en-US" sz="3200" dirty="0" smtClean="0"/>
              <a:t>References with Slide Numbers</a:t>
            </a:r>
          </a:p>
        </p:txBody>
      </p:sp>
      <p:sp>
        <p:nvSpPr>
          <p:cNvPr id="8" name="TextBox 7"/>
          <p:cNvSpPr txBox="1"/>
          <p:nvPr/>
        </p:nvSpPr>
        <p:spPr>
          <a:xfrm>
            <a:off x="254000" y="1181082"/>
            <a:ext cx="9009798" cy="7971415"/>
          </a:xfrm>
          <a:prstGeom prst="rect">
            <a:avLst/>
          </a:prstGeom>
          <a:noFill/>
        </p:spPr>
        <p:txBody>
          <a:bodyPr wrap="none" rtlCol="0">
            <a:spAutoFit/>
          </a:bodyPr>
          <a:lstStyle/>
          <a:p>
            <a:pPr marL="342900" indent="-342900">
              <a:buAutoNum type="arabicPeriod"/>
            </a:pPr>
            <a:r>
              <a:rPr lang="en-US" sz="1600" dirty="0" smtClean="0"/>
              <a:t>Find information about The </a:t>
            </a:r>
            <a:r>
              <a:rPr lang="en-US" sz="1600" dirty="0"/>
              <a:t>Physics Teacher at: </a:t>
            </a:r>
            <a:r>
              <a:rPr lang="en-US" sz="1600" dirty="0">
                <a:hlinkClick r:id="rId2"/>
              </a:rPr>
              <a:t>https://www.aapt.org/Publications</a:t>
            </a:r>
            <a:r>
              <a:rPr lang="en-US" sz="1600" dirty="0" smtClean="0">
                <a:hlinkClick r:id="rId2"/>
              </a:rPr>
              <a:t>/</a:t>
            </a:r>
            <a:endParaRPr lang="en-US" sz="1600" dirty="0" smtClean="0"/>
          </a:p>
          <a:p>
            <a:pPr marL="342900" indent="-342900">
              <a:buAutoNum type="arabicPeriod"/>
            </a:pPr>
            <a:r>
              <a:rPr lang="en-US" sz="1600" dirty="0" smtClean="0"/>
              <a:t>Photo Courtesy of Jamie Alonzo, Dean of Math/Science, SJCC.</a:t>
            </a:r>
          </a:p>
          <a:p>
            <a:pPr marL="342900" indent="-342900">
              <a:buAutoNum type="arabicPeriod" startAt="6"/>
            </a:pPr>
            <a:r>
              <a:rPr lang="en-US" sz="1600" dirty="0" smtClean="0"/>
              <a:t>Stillwell, J. (1989). </a:t>
            </a:r>
            <a:r>
              <a:rPr lang="en-US" sz="1600" i="1" dirty="0" smtClean="0"/>
              <a:t>Mathematics and its History</a:t>
            </a:r>
            <a:r>
              <a:rPr lang="en-US" sz="1600" dirty="0" smtClean="0"/>
              <a:t>, New York, NY: </a:t>
            </a:r>
          </a:p>
          <a:p>
            <a:r>
              <a:rPr lang="en-US" sz="1600" dirty="0"/>
              <a:t> </a:t>
            </a:r>
            <a:r>
              <a:rPr lang="en-US" sz="1600" dirty="0" smtClean="0"/>
              <a:t>     Springer-</a:t>
            </a:r>
            <a:r>
              <a:rPr lang="en-US" sz="1600" dirty="0" err="1" smtClean="0"/>
              <a:t>Verlag</a:t>
            </a:r>
            <a:r>
              <a:rPr lang="en-US" sz="1600" dirty="0" smtClean="0"/>
              <a:t>, New York, p51.</a:t>
            </a:r>
          </a:p>
          <a:p>
            <a:pPr marL="342900" indent="-342900">
              <a:buAutoNum type="arabicPeriod" startAt="9"/>
            </a:pPr>
            <a:r>
              <a:rPr lang="en-US" sz="1600" dirty="0" smtClean="0"/>
              <a:t>Stillwell, p54.</a:t>
            </a:r>
          </a:p>
          <a:p>
            <a:r>
              <a:rPr lang="en-US" sz="1600" dirty="0" smtClean="0"/>
              <a:t>20. Image Retrieved from: </a:t>
            </a:r>
            <a:r>
              <a:rPr lang="en-US" sz="1600" dirty="0">
                <a:hlinkClick r:id="rId3"/>
              </a:rPr>
              <a:t>http://www.storyofmathematics.com/images2/</a:t>
            </a:r>
            <a:r>
              <a:rPr lang="en-US" sz="1600" dirty="0" smtClean="0">
                <a:hlinkClick r:id="rId3"/>
              </a:rPr>
              <a:t>diophantus.jpg</a:t>
            </a:r>
            <a:endParaRPr lang="en-US" sz="1600" dirty="0" smtClean="0"/>
          </a:p>
          <a:p>
            <a:r>
              <a:rPr lang="en-US" sz="1600" dirty="0" smtClean="0"/>
              <a:t>22. A limited number of past exam questions are available to the public at:</a:t>
            </a:r>
          </a:p>
          <a:p>
            <a:r>
              <a:rPr lang="en-US" sz="1600" dirty="0">
                <a:hlinkClick r:id="rId4"/>
              </a:rPr>
              <a:t>http://www.amatyc.org/?page=</a:t>
            </a:r>
            <a:r>
              <a:rPr lang="en-US" sz="1600" dirty="0" smtClean="0">
                <a:hlinkClick r:id="rId4"/>
              </a:rPr>
              <a:t>SMLPastQuestions</a:t>
            </a:r>
            <a:endParaRPr lang="en-US" sz="1600" dirty="0" smtClean="0"/>
          </a:p>
          <a:p>
            <a:r>
              <a:rPr lang="en-US" sz="1600" dirty="0" smtClean="0"/>
              <a:t>23. </a:t>
            </a:r>
            <a:r>
              <a:rPr lang="en-US" sz="1600" dirty="0" err="1" smtClean="0"/>
              <a:t>Melblom</a:t>
            </a:r>
            <a:r>
              <a:rPr lang="en-US" sz="1600" dirty="0" smtClean="0"/>
              <a:t>, G., EVC, Private Communication. Material on Pythagorean formula </a:t>
            </a:r>
          </a:p>
          <a:p>
            <a:r>
              <a:rPr lang="en-US" sz="1600" dirty="0" smtClean="0"/>
              <a:t>used with permission.</a:t>
            </a:r>
          </a:p>
          <a:p>
            <a:r>
              <a:rPr lang="en-US" sz="1600" dirty="0" smtClean="0"/>
              <a:t>29. See Reference for #22.</a:t>
            </a:r>
          </a:p>
          <a:p>
            <a:r>
              <a:rPr lang="en-US" sz="1600" dirty="0" smtClean="0"/>
              <a:t>33. See a definition of the Golden Ratio in: Huntley, H.E (1970). </a:t>
            </a:r>
            <a:r>
              <a:rPr lang="en-US" sz="1600" i="1" dirty="0" smtClean="0"/>
              <a:t>The Divine Proportion</a:t>
            </a:r>
            <a:r>
              <a:rPr lang="en-US" sz="1600" dirty="0" smtClean="0"/>
              <a:t>,</a:t>
            </a:r>
          </a:p>
          <a:p>
            <a:r>
              <a:rPr lang="en-US" sz="1600" dirty="0" smtClean="0"/>
              <a:t>New York, NY: Dover, pp24-27.</a:t>
            </a:r>
          </a:p>
          <a:p>
            <a:r>
              <a:rPr lang="en-US" sz="1600" dirty="0" smtClean="0"/>
              <a:t>36. </a:t>
            </a:r>
            <a:r>
              <a:rPr lang="en-US" sz="1600" dirty="0"/>
              <a:t>"Orbit5" by </a:t>
            </a:r>
            <a:r>
              <a:rPr lang="en-US" sz="1600" dirty="0" err="1"/>
              <a:t>User:Zhatt</a:t>
            </a:r>
            <a:r>
              <a:rPr lang="en-US" sz="1600" dirty="0"/>
              <a:t> - Own work. Licensed under Public Domain via Commons </a:t>
            </a:r>
            <a:r>
              <a:rPr lang="en-US" sz="1600" dirty="0" smtClean="0"/>
              <a:t>–</a:t>
            </a:r>
          </a:p>
          <a:p>
            <a:r>
              <a:rPr lang="en-US" sz="1600" dirty="0" smtClean="0"/>
              <a:t> </a:t>
            </a:r>
            <a:r>
              <a:rPr lang="en-US" sz="1600" dirty="0">
                <a:hlinkClick r:id="rId5"/>
              </a:rPr>
              <a:t>https://commons.wikimedia.org/wiki/File:Orbit5.gif#/media/File:Orbit5.</a:t>
            </a:r>
            <a:r>
              <a:rPr lang="en-US" sz="1600" dirty="0" smtClean="0">
                <a:hlinkClick r:id="rId5"/>
              </a:rPr>
              <a:t>gif</a:t>
            </a:r>
            <a:endParaRPr lang="en-US" sz="1600" dirty="0" smtClean="0"/>
          </a:p>
          <a:p>
            <a:r>
              <a:rPr lang="en-US" sz="1600" dirty="0" smtClean="0"/>
              <a:t>37. Image Retrieved from: https</a:t>
            </a:r>
            <a:r>
              <a:rPr lang="en-US" sz="1600" dirty="0"/>
              <a:t>://</a:t>
            </a:r>
            <a:r>
              <a:rPr lang="en-US" sz="1600" dirty="0" err="1"/>
              <a:t>www.google.com</a:t>
            </a:r>
            <a:r>
              <a:rPr lang="en-US" sz="1600" dirty="0"/>
              <a:t>/</a:t>
            </a:r>
            <a:r>
              <a:rPr lang="en-US" sz="1600" dirty="0" err="1"/>
              <a:t>search?q</a:t>
            </a:r>
            <a:r>
              <a:rPr lang="en-US" sz="1600" dirty="0"/>
              <a:t>=</a:t>
            </a:r>
            <a:r>
              <a:rPr lang="en-US" sz="1600" dirty="0" err="1"/>
              <a:t>binary+orbit&amp;ie</a:t>
            </a:r>
            <a:r>
              <a:rPr lang="en-US" sz="1600" dirty="0"/>
              <a:t>=utf-8&amp;oe=utf-8 </a:t>
            </a:r>
          </a:p>
          <a:p>
            <a:r>
              <a:rPr lang="en-US" sz="1600" dirty="0" smtClean="0"/>
              <a:t>38. Image Retrieved from: </a:t>
            </a:r>
            <a:r>
              <a:rPr lang="en-US" sz="1600" dirty="0">
                <a:hlinkClick r:id="rId6"/>
              </a:rPr>
              <a:t>https://www.google.com/search?q=elliptical+orbit&amp;tbm</a:t>
            </a:r>
            <a:r>
              <a:rPr lang="en-US" sz="1600" dirty="0" smtClean="0"/>
              <a:t>=</a:t>
            </a:r>
          </a:p>
          <a:p>
            <a:r>
              <a:rPr lang="en-US" sz="1600" dirty="0" err="1" smtClean="0"/>
              <a:t>isch</a:t>
            </a:r>
            <a:r>
              <a:rPr lang="en-US" sz="1600" dirty="0" err="1"/>
              <a:t>&amp;tbo</a:t>
            </a:r>
            <a:r>
              <a:rPr lang="en-US" sz="1600" dirty="0"/>
              <a:t>=</a:t>
            </a:r>
            <a:r>
              <a:rPr lang="en-US" sz="1600" dirty="0" err="1"/>
              <a:t>u&amp;source</a:t>
            </a:r>
            <a:r>
              <a:rPr lang="en-US" sz="1600" dirty="0"/>
              <a:t>=</a:t>
            </a:r>
            <a:r>
              <a:rPr lang="en-US" sz="1600" dirty="0" err="1"/>
              <a:t>univ&amp;sa</a:t>
            </a:r>
            <a:r>
              <a:rPr lang="en-US" sz="1600" dirty="0"/>
              <a:t>=</a:t>
            </a:r>
            <a:r>
              <a:rPr lang="en-US" sz="1600" dirty="0" err="1"/>
              <a:t>X&amp;ved</a:t>
            </a:r>
            <a:r>
              <a:rPr lang="en-US" sz="1600" dirty="0"/>
              <a:t>=</a:t>
            </a:r>
            <a:r>
              <a:rPr lang="en-US" sz="1600" dirty="0" smtClean="0"/>
              <a:t>0CEkQsARqFQoTCLn6n43YtccCFcqViAodHpkE6Q</a:t>
            </a:r>
          </a:p>
          <a:p>
            <a:r>
              <a:rPr lang="en-US" sz="1600" dirty="0" smtClean="0"/>
              <a:t>39. Image </a:t>
            </a:r>
            <a:r>
              <a:rPr lang="en-US" sz="1600" dirty="0" err="1" smtClean="0"/>
              <a:t>Retrived</a:t>
            </a:r>
            <a:r>
              <a:rPr lang="en-US" sz="1600" dirty="0" smtClean="0"/>
              <a:t> from: </a:t>
            </a:r>
            <a:r>
              <a:rPr lang="en-US" sz="1600" dirty="0">
                <a:hlinkClick r:id="rId7"/>
              </a:rPr>
              <a:t>https://www.google.com/search?q=magnetic+dipole&amp;tbm</a:t>
            </a:r>
            <a:r>
              <a:rPr lang="en-US" sz="1600" dirty="0" smtClean="0"/>
              <a:t>=</a:t>
            </a:r>
          </a:p>
          <a:p>
            <a:r>
              <a:rPr lang="en-US" sz="1600" dirty="0" err="1" smtClean="0"/>
              <a:t>isch</a:t>
            </a:r>
            <a:r>
              <a:rPr lang="en-US" sz="1600" dirty="0" err="1"/>
              <a:t>&amp;tbo</a:t>
            </a:r>
            <a:r>
              <a:rPr lang="en-US" sz="1600" dirty="0"/>
              <a:t>=</a:t>
            </a:r>
            <a:r>
              <a:rPr lang="en-US" sz="1600" dirty="0" err="1"/>
              <a:t>u&amp;source</a:t>
            </a:r>
            <a:r>
              <a:rPr lang="en-US" sz="1600" dirty="0"/>
              <a:t>=</a:t>
            </a:r>
            <a:r>
              <a:rPr lang="en-US" sz="1600" dirty="0" err="1"/>
              <a:t>univ&amp;sa</a:t>
            </a:r>
            <a:r>
              <a:rPr lang="en-US" sz="1600" dirty="0"/>
              <a:t>=</a:t>
            </a:r>
            <a:r>
              <a:rPr lang="en-US" sz="1600" dirty="0" err="1"/>
              <a:t>X&amp;ved</a:t>
            </a:r>
            <a:r>
              <a:rPr lang="en-US" sz="1600" dirty="0"/>
              <a:t>=0CFoQsARqFQoTCPiOwointscCFcgwiAodG84M6A</a:t>
            </a:r>
          </a:p>
          <a:p>
            <a:r>
              <a:rPr lang="en-US" sz="1600" dirty="0" smtClean="0"/>
              <a:t>40. Image Retrieved from: </a:t>
            </a:r>
            <a:r>
              <a:rPr lang="en-US" sz="1600" dirty="0">
                <a:hlinkClick r:id="rId8"/>
              </a:rPr>
              <a:t>https://www.google.com/search?q=magnetic+field+of+a+wire&amp;tbm</a:t>
            </a:r>
            <a:r>
              <a:rPr lang="en-US" sz="1600" dirty="0" smtClean="0"/>
              <a:t>=</a:t>
            </a:r>
          </a:p>
          <a:p>
            <a:r>
              <a:rPr lang="en-US" sz="1600" dirty="0" err="1" smtClean="0"/>
              <a:t>isch</a:t>
            </a:r>
            <a:r>
              <a:rPr lang="en-US" sz="1600" dirty="0" err="1"/>
              <a:t>&amp;tbo</a:t>
            </a:r>
            <a:r>
              <a:rPr lang="en-US" sz="1600" dirty="0"/>
              <a:t>=</a:t>
            </a:r>
            <a:r>
              <a:rPr lang="en-US" sz="1600" dirty="0" err="1"/>
              <a:t>u&amp;source</a:t>
            </a:r>
            <a:r>
              <a:rPr lang="en-US" sz="1600" dirty="0"/>
              <a:t>=</a:t>
            </a:r>
            <a:r>
              <a:rPr lang="en-US" sz="1600" dirty="0" err="1"/>
              <a:t>univ&amp;sa</a:t>
            </a:r>
            <a:r>
              <a:rPr lang="en-US" sz="1600" dirty="0"/>
              <a:t>=</a:t>
            </a:r>
            <a:r>
              <a:rPr lang="en-US" sz="1600" dirty="0" err="1"/>
              <a:t>X&amp;ved</a:t>
            </a:r>
            <a:r>
              <a:rPr lang="en-US" sz="1600" dirty="0"/>
              <a:t>=0CC0QsARqFQoTCKXtlYjatccCFUk5iAodtBUMYw</a:t>
            </a:r>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p>
            <a:endParaRPr lang="en-US" sz="1600" dirty="0" smtClean="0"/>
          </a:p>
          <a:p>
            <a:pPr marL="342900" indent="-342900">
              <a:buAutoNum type="arabicPeriod" startAt="9"/>
            </a:pPr>
            <a:endParaRPr lang="en-US" sz="1600" dirty="0" smtClean="0"/>
          </a:p>
        </p:txBody>
      </p:sp>
    </p:spTree>
    <p:extLst>
      <p:ext uri="{BB962C8B-B14F-4D97-AF65-F5344CB8AC3E}">
        <p14:creationId xmlns:p14="http://schemas.microsoft.com/office/powerpoint/2010/main" val="142915962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57</a:t>
            </a:fld>
            <a:endParaRPr lang="en-US"/>
          </a:p>
        </p:txBody>
      </p:sp>
      <p:sp>
        <p:nvSpPr>
          <p:cNvPr id="5" name="TextBox 4"/>
          <p:cNvSpPr txBox="1"/>
          <p:nvPr/>
        </p:nvSpPr>
        <p:spPr>
          <a:xfrm>
            <a:off x="2944091" y="773545"/>
            <a:ext cx="3484447" cy="584776"/>
          </a:xfrm>
          <a:prstGeom prst="rect">
            <a:avLst/>
          </a:prstGeom>
          <a:noFill/>
        </p:spPr>
        <p:txBody>
          <a:bodyPr wrap="none" rtlCol="0">
            <a:spAutoFit/>
          </a:bodyPr>
          <a:lstStyle/>
          <a:p>
            <a:r>
              <a:rPr lang="en-US" sz="3200" dirty="0" smtClean="0"/>
              <a:t>References, Cont.</a:t>
            </a:r>
            <a:endParaRPr lang="en-US" sz="3200" dirty="0"/>
          </a:p>
        </p:txBody>
      </p:sp>
      <p:sp>
        <p:nvSpPr>
          <p:cNvPr id="6" name="TextBox 5"/>
          <p:cNvSpPr txBox="1"/>
          <p:nvPr/>
        </p:nvSpPr>
        <p:spPr>
          <a:xfrm>
            <a:off x="184727" y="1535546"/>
            <a:ext cx="8931035" cy="3293209"/>
          </a:xfrm>
          <a:prstGeom prst="rect">
            <a:avLst/>
          </a:prstGeom>
          <a:noFill/>
        </p:spPr>
        <p:txBody>
          <a:bodyPr wrap="none" rtlCol="0">
            <a:spAutoFit/>
          </a:bodyPr>
          <a:lstStyle/>
          <a:p>
            <a:pPr lvl="0"/>
            <a:r>
              <a:rPr lang="en-US" sz="1600" dirty="0" smtClean="0"/>
              <a:t>42. </a:t>
            </a:r>
            <a:r>
              <a:rPr lang="en-US" sz="1600" dirty="0"/>
              <a:t>See for example: </a:t>
            </a:r>
            <a:r>
              <a:rPr lang="en-US" sz="1600" dirty="0" err="1" smtClean="0"/>
              <a:t>Giambattista</a:t>
            </a:r>
            <a:r>
              <a:rPr lang="en-US" sz="1600" dirty="0" smtClean="0"/>
              <a:t>, A., Richardson, B. &amp; </a:t>
            </a:r>
            <a:r>
              <a:rPr lang="en-US" sz="1600" dirty="0"/>
              <a:t>Richardson, </a:t>
            </a:r>
            <a:r>
              <a:rPr lang="en-US" sz="1600" dirty="0" smtClean="0"/>
              <a:t>R. (2007).</a:t>
            </a:r>
          </a:p>
          <a:p>
            <a:pPr lvl="0"/>
            <a:r>
              <a:rPr lang="en-US" sz="1600" i="1" dirty="0" smtClean="0"/>
              <a:t>College </a:t>
            </a:r>
            <a:r>
              <a:rPr lang="en-US" sz="1600" i="1" dirty="0"/>
              <a:t>Physics</a:t>
            </a:r>
            <a:r>
              <a:rPr lang="en-US" sz="1600" dirty="0"/>
              <a:t>, 2</a:t>
            </a:r>
            <a:r>
              <a:rPr lang="en-US" sz="1600" baseline="30000" dirty="0"/>
              <a:t>nd</a:t>
            </a:r>
            <a:r>
              <a:rPr lang="en-US" sz="1600" dirty="0"/>
              <a:t> ed. </a:t>
            </a:r>
            <a:r>
              <a:rPr lang="en-US" sz="1600" dirty="0" smtClean="0"/>
              <a:t>Boston, MA: McGraw</a:t>
            </a:r>
            <a:r>
              <a:rPr lang="en-US" sz="1600" dirty="0"/>
              <a:t>-Hill</a:t>
            </a:r>
            <a:r>
              <a:rPr lang="en-US" sz="1600" dirty="0" smtClean="0"/>
              <a:t>, p728</a:t>
            </a:r>
            <a:r>
              <a:rPr lang="en-US" sz="1600" dirty="0"/>
              <a:t>; </a:t>
            </a:r>
            <a:endParaRPr lang="en-US" sz="1600" dirty="0" smtClean="0"/>
          </a:p>
          <a:p>
            <a:pPr lvl="0"/>
            <a:r>
              <a:rPr lang="en-US" sz="1600" dirty="0" smtClean="0"/>
              <a:t>Walker</a:t>
            </a:r>
            <a:r>
              <a:rPr lang="en-US" sz="1600" dirty="0"/>
              <a:t>, </a:t>
            </a:r>
            <a:r>
              <a:rPr lang="en-US" sz="1600" dirty="0" smtClean="0"/>
              <a:t>J. </a:t>
            </a:r>
            <a:r>
              <a:rPr lang="en-US" sz="1600" i="1" dirty="0" smtClean="0"/>
              <a:t>Physics</a:t>
            </a:r>
            <a:r>
              <a:rPr lang="en-US" sz="1600" dirty="0"/>
              <a:t>, 3</a:t>
            </a:r>
            <a:r>
              <a:rPr lang="en-US" sz="1600" baseline="30000" dirty="0"/>
              <a:t>rd</a:t>
            </a:r>
            <a:r>
              <a:rPr lang="en-US" sz="1600" dirty="0"/>
              <a:t> ed. </a:t>
            </a:r>
            <a:r>
              <a:rPr lang="en-US" sz="1600" dirty="0" smtClean="0"/>
              <a:t>(2007). New Jersey, NJ: Pearson</a:t>
            </a:r>
            <a:r>
              <a:rPr lang="en-US" sz="1600" dirty="0"/>
              <a:t>/Prentice </a:t>
            </a:r>
            <a:r>
              <a:rPr lang="en-US" sz="1600" dirty="0" smtClean="0"/>
              <a:t>Hall, p766;</a:t>
            </a:r>
          </a:p>
          <a:p>
            <a:pPr lvl="0"/>
            <a:r>
              <a:rPr lang="en-US" sz="1600" dirty="0" smtClean="0"/>
              <a:t> </a:t>
            </a:r>
            <a:r>
              <a:rPr lang="en-US" sz="1600" dirty="0" err="1" smtClean="0"/>
              <a:t>Serway,R</a:t>
            </a:r>
            <a:r>
              <a:rPr lang="en-US" sz="1600" dirty="0" smtClean="0"/>
              <a:t>. &amp; </a:t>
            </a:r>
            <a:r>
              <a:rPr lang="en-US" sz="1600" dirty="0" err="1" smtClean="0"/>
              <a:t>Vuille</a:t>
            </a:r>
            <a:r>
              <a:rPr lang="en-US" sz="1600" dirty="0" smtClean="0"/>
              <a:t>, C. </a:t>
            </a:r>
            <a:r>
              <a:rPr lang="en-US" sz="1600" i="1" dirty="0"/>
              <a:t>College Physics</a:t>
            </a:r>
            <a:r>
              <a:rPr lang="en-US" sz="1600" dirty="0"/>
              <a:t>, 10</a:t>
            </a:r>
            <a:r>
              <a:rPr lang="en-US" sz="1600" baseline="30000" dirty="0"/>
              <a:t>th</a:t>
            </a:r>
            <a:r>
              <a:rPr lang="en-US" sz="1600" dirty="0"/>
              <a:t> ed</a:t>
            </a:r>
            <a:r>
              <a:rPr lang="en-US" sz="1600" dirty="0" smtClean="0"/>
              <a:t>. (2015). Boston, MA: </a:t>
            </a:r>
            <a:r>
              <a:rPr lang="en-US" sz="1600" dirty="0" err="1" smtClean="0"/>
              <a:t>Cengage</a:t>
            </a:r>
            <a:r>
              <a:rPr lang="en-US" sz="1600" dirty="0" smtClean="0"/>
              <a:t> Learning, p695;</a:t>
            </a:r>
          </a:p>
          <a:p>
            <a:pPr lvl="0"/>
            <a:r>
              <a:rPr lang="en-US" sz="1600" dirty="0" smtClean="0"/>
              <a:t> Young, H. D., </a:t>
            </a:r>
            <a:r>
              <a:rPr lang="en-US" sz="1600" dirty="0"/>
              <a:t>Freedman, </a:t>
            </a:r>
            <a:r>
              <a:rPr lang="en-US" sz="1600" dirty="0" smtClean="0"/>
              <a:t>R. A. &amp; Ford, A. L. </a:t>
            </a:r>
            <a:r>
              <a:rPr lang="en-US" sz="1600" i="1" dirty="0"/>
              <a:t>University Physics</a:t>
            </a:r>
            <a:r>
              <a:rPr lang="en-US" sz="1600" dirty="0" smtClean="0"/>
              <a:t>, 13</a:t>
            </a:r>
            <a:r>
              <a:rPr lang="en-US" sz="1600" baseline="30000" dirty="0" smtClean="0"/>
              <a:t>th</a:t>
            </a:r>
            <a:r>
              <a:rPr lang="en-US" sz="1600" dirty="0" smtClean="0"/>
              <a:t> </a:t>
            </a:r>
            <a:r>
              <a:rPr lang="en-US" sz="1600" dirty="0"/>
              <a:t>ed. </a:t>
            </a:r>
            <a:r>
              <a:rPr lang="en-US" sz="1600" dirty="0" smtClean="0"/>
              <a:t>(2014).</a:t>
            </a:r>
          </a:p>
          <a:p>
            <a:pPr lvl="0"/>
            <a:r>
              <a:rPr lang="en-US" sz="1600" dirty="0" smtClean="0"/>
              <a:t>Boston, MA: Pearson</a:t>
            </a:r>
            <a:r>
              <a:rPr lang="en-US" sz="1600" dirty="0"/>
              <a:t>, </a:t>
            </a:r>
            <a:r>
              <a:rPr lang="en-US" sz="1600" dirty="0" smtClean="0"/>
              <a:t>p951</a:t>
            </a:r>
            <a:r>
              <a:rPr lang="en-US" sz="1600" dirty="0"/>
              <a:t>. </a:t>
            </a:r>
            <a:endParaRPr lang="en-US" sz="1600" dirty="0" smtClean="0"/>
          </a:p>
          <a:p>
            <a:pPr lvl="0"/>
            <a:endParaRPr lang="en-US" sz="1600" dirty="0" smtClean="0"/>
          </a:p>
          <a:p>
            <a:pPr lvl="0"/>
            <a:r>
              <a:rPr lang="en-US" sz="1600" dirty="0" smtClean="0"/>
              <a:t>44. Image Retrieved from</a:t>
            </a:r>
            <a:r>
              <a:rPr lang="en-US" sz="1600" dirty="0"/>
              <a:t>: </a:t>
            </a:r>
            <a:r>
              <a:rPr lang="en-US" sz="1600" dirty="0">
                <a:hlinkClick r:id="rId2"/>
              </a:rPr>
              <a:t>http://www.amazon.com/Brilliant-Blunders-Einstein-Scientists</a:t>
            </a:r>
            <a:r>
              <a:rPr lang="en-US" sz="1600" dirty="0" smtClean="0">
                <a:hlinkClick r:id="rId2"/>
              </a:rPr>
              <a:t>-</a:t>
            </a:r>
            <a:endParaRPr lang="en-US" sz="1600" dirty="0" smtClean="0"/>
          </a:p>
          <a:p>
            <a:pPr lvl="0"/>
            <a:r>
              <a:rPr lang="en-US" sz="1600" dirty="0" smtClean="0"/>
              <a:t>Understanding</a:t>
            </a:r>
            <a:r>
              <a:rPr lang="en-US" sz="1600" dirty="0"/>
              <a:t>/</a:t>
            </a:r>
            <a:r>
              <a:rPr lang="en-US" sz="1600" dirty="0" err="1"/>
              <a:t>dp</a:t>
            </a:r>
            <a:r>
              <a:rPr lang="en-US" sz="1600" dirty="0"/>
              <a:t>/1439192375/ref=sr_1_1?s=</a:t>
            </a:r>
            <a:r>
              <a:rPr lang="en-US" sz="1600" dirty="0" err="1"/>
              <a:t>books&amp;ie</a:t>
            </a:r>
            <a:r>
              <a:rPr lang="en-US" sz="1600" dirty="0"/>
              <a:t>=UTF8&amp;qid=1449596241&amp;sr</a:t>
            </a:r>
            <a:r>
              <a:rPr lang="en-US" sz="1600" dirty="0" smtClean="0"/>
              <a:t>=</a:t>
            </a:r>
          </a:p>
          <a:p>
            <a:pPr lvl="0"/>
            <a:r>
              <a:rPr lang="en-US" sz="1600" dirty="0" smtClean="0"/>
              <a:t>1</a:t>
            </a:r>
            <a:r>
              <a:rPr lang="en-US" sz="1600" dirty="0"/>
              <a:t>-1&amp;keywords=</a:t>
            </a:r>
            <a:r>
              <a:rPr lang="en-US" sz="1600" dirty="0" err="1"/>
              <a:t>Brilliant+Blunders</a:t>
            </a:r>
            <a:endParaRPr lang="en-US" sz="1600" dirty="0" smtClean="0"/>
          </a:p>
          <a:p>
            <a:pPr lvl="0"/>
            <a:endParaRPr lang="en-US" sz="1600" dirty="0" smtClean="0"/>
          </a:p>
          <a:p>
            <a:pPr lvl="0"/>
            <a:endParaRPr lang="en-US" sz="1600" dirty="0"/>
          </a:p>
          <a:p>
            <a:endParaRPr lang="en-US" sz="1600" dirty="0"/>
          </a:p>
        </p:txBody>
      </p:sp>
    </p:spTree>
    <p:extLst>
      <p:ext uri="{BB962C8B-B14F-4D97-AF65-F5344CB8AC3E}">
        <p14:creationId xmlns:p14="http://schemas.microsoft.com/office/powerpoint/2010/main" val="3173478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3433" y="998268"/>
            <a:ext cx="4569355" cy="646331"/>
          </a:xfrm>
          <a:prstGeom prst="rect">
            <a:avLst/>
          </a:prstGeom>
        </p:spPr>
        <p:txBody>
          <a:bodyPr wrap="none">
            <a:spAutoFit/>
          </a:bodyPr>
          <a:lstStyle/>
          <a:p>
            <a:r>
              <a:rPr lang="en-US" sz="3600" dirty="0"/>
              <a:t>2: Quadratic Equations: </a:t>
            </a:r>
          </a:p>
        </p:txBody>
      </p:sp>
      <p:graphicFrame>
        <p:nvGraphicFramePr>
          <p:cNvPr id="8" name="Object 7"/>
          <p:cNvGraphicFramePr>
            <a:graphicFrameLocks noChangeAspect="1"/>
          </p:cNvGraphicFramePr>
          <p:nvPr>
            <p:extLst>
              <p:ext uri="{D42A27DB-BD31-4B8C-83A1-F6EECF244321}">
                <p14:modId xmlns:p14="http://schemas.microsoft.com/office/powerpoint/2010/main" val="2850098179"/>
              </p:ext>
            </p:extLst>
          </p:nvPr>
        </p:nvGraphicFramePr>
        <p:xfrm>
          <a:off x="1588794" y="2695916"/>
          <a:ext cx="5486400" cy="546100"/>
        </p:xfrm>
        <a:graphic>
          <a:graphicData uri="http://schemas.openxmlformats.org/presentationml/2006/ole">
            <mc:AlternateContent xmlns:mc="http://schemas.openxmlformats.org/markup-compatibility/2006">
              <mc:Choice xmlns:v="urn:schemas-microsoft-com:vml" Requires="v">
                <p:oleObj spid="_x0000_s3789" name="Document" r:id="rId4" imgW="5486400" imgH="546100" progId="Word.Document.12">
                  <p:embed/>
                </p:oleObj>
              </mc:Choice>
              <mc:Fallback>
                <p:oleObj name="Document" r:id="rId4" imgW="5486400" imgH="546100" progId="Word.Document.12">
                  <p:embed/>
                  <p:pic>
                    <p:nvPicPr>
                      <p:cNvPr id="0" name=""/>
                      <p:cNvPicPr/>
                      <p:nvPr/>
                    </p:nvPicPr>
                    <p:blipFill>
                      <a:blip r:embed="rId5"/>
                      <a:stretch>
                        <a:fillRect/>
                      </a:stretch>
                    </p:blipFill>
                    <p:spPr>
                      <a:xfrm>
                        <a:off x="1588794" y="2695916"/>
                        <a:ext cx="5486400" cy="546100"/>
                      </a:xfrm>
                      <a:prstGeom prst="rect">
                        <a:avLst/>
                      </a:prstGeom>
                    </p:spPr>
                  </p:pic>
                </p:oleObj>
              </mc:Fallback>
            </mc:AlternateContent>
          </a:graphicData>
        </a:graphic>
      </p:graphicFrame>
      <p:sp>
        <p:nvSpPr>
          <p:cNvPr id="9" name="TextBox 8"/>
          <p:cNvSpPr txBox="1"/>
          <p:nvPr/>
        </p:nvSpPr>
        <p:spPr>
          <a:xfrm>
            <a:off x="4170114" y="3680268"/>
            <a:ext cx="483776" cy="523220"/>
          </a:xfrm>
          <a:prstGeom prst="rect">
            <a:avLst/>
          </a:prstGeom>
          <a:noFill/>
        </p:spPr>
        <p:txBody>
          <a:bodyPr wrap="none" rtlCol="0">
            <a:spAutoFit/>
          </a:bodyPr>
          <a:lstStyle/>
          <a:p>
            <a:r>
              <a:rPr lang="en-US" sz="2800" dirty="0" smtClean="0"/>
              <a:t>or</a:t>
            </a:r>
            <a:endParaRPr lang="en-US"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144639840"/>
              </p:ext>
            </p:extLst>
          </p:nvPr>
        </p:nvGraphicFramePr>
        <p:xfrm>
          <a:off x="1588794" y="4725337"/>
          <a:ext cx="5486400" cy="1028700"/>
        </p:xfrm>
        <a:graphic>
          <a:graphicData uri="http://schemas.openxmlformats.org/presentationml/2006/ole">
            <mc:AlternateContent xmlns:mc="http://schemas.openxmlformats.org/markup-compatibility/2006">
              <mc:Choice xmlns:v="urn:schemas-microsoft-com:vml" Requires="v">
                <p:oleObj spid="_x0000_s3790" name="Document" r:id="rId6" imgW="5486400" imgH="1028700" progId="Word.Document.12">
                  <p:embed/>
                </p:oleObj>
              </mc:Choice>
              <mc:Fallback>
                <p:oleObj name="Document" r:id="rId6" imgW="5486400" imgH="1028700" progId="Word.Document.12">
                  <p:embed/>
                  <p:pic>
                    <p:nvPicPr>
                      <p:cNvPr id="0" name=""/>
                      <p:cNvPicPr/>
                      <p:nvPr/>
                    </p:nvPicPr>
                    <p:blipFill>
                      <a:blip r:embed="rId7"/>
                      <a:stretch>
                        <a:fillRect/>
                      </a:stretch>
                    </p:blipFill>
                    <p:spPr>
                      <a:xfrm>
                        <a:off x="1588794" y="4725337"/>
                        <a:ext cx="5486400" cy="10287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6</a:t>
            </a:fld>
            <a:endParaRPr lang="en-US"/>
          </a:p>
        </p:txBody>
      </p:sp>
    </p:spTree>
    <p:extLst>
      <p:ext uri="{BB962C8B-B14F-4D97-AF65-F5344CB8AC3E}">
        <p14:creationId xmlns:p14="http://schemas.microsoft.com/office/powerpoint/2010/main" val="4437021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0045" y="1060077"/>
            <a:ext cx="6139421" cy="584776"/>
          </a:xfrm>
          <a:prstGeom prst="rect">
            <a:avLst/>
          </a:prstGeom>
          <a:noFill/>
        </p:spPr>
        <p:txBody>
          <a:bodyPr wrap="none" rtlCol="0">
            <a:spAutoFit/>
          </a:bodyPr>
          <a:lstStyle/>
          <a:p>
            <a:r>
              <a:rPr lang="en-US" sz="3200" dirty="0" smtClean="0"/>
              <a:t>Translation Eliminates Linear Term: </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2696230205"/>
              </p:ext>
            </p:extLst>
          </p:nvPr>
        </p:nvGraphicFramePr>
        <p:xfrm>
          <a:off x="1650045" y="2379479"/>
          <a:ext cx="5486400" cy="1028700"/>
        </p:xfrm>
        <a:graphic>
          <a:graphicData uri="http://schemas.openxmlformats.org/presentationml/2006/ole">
            <mc:AlternateContent xmlns:mc="http://schemas.openxmlformats.org/markup-compatibility/2006">
              <mc:Choice xmlns:v="urn:schemas-microsoft-com:vml" Requires="v">
                <p:oleObj spid="_x0000_s4810" name="Document" r:id="rId4" imgW="5486400" imgH="1028700" progId="Word.Document.12">
                  <p:embed/>
                </p:oleObj>
              </mc:Choice>
              <mc:Fallback>
                <p:oleObj name="Document" r:id="rId4" imgW="5486400" imgH="1028700" progId="Word.Document.12">
                  <p:embed/>
                  <p:pic>
                    <p:nvPicPr>
                      <p:cNvPr id="0" name=""/>
                      <p:cNvPicPr/>
                      <p:nvPr/>
                    </p:nvPicPr>
                    <p:blipFill>
                      <a:blip r:embed="rId5"/>
                      <a:stretch>
                        <a:fillRect/>
                      </a:stretch>
                    </p:blipFill>
                    <p:spPr>
                      <a:xfrm>
                        <a:off x="1650045" y="2379479"/>
                        <a:ext cx="5486400" cy="1028700"/>
                      </a:xfrm>
                      <a:prstGeom prst="rect">
                        <a:avLst/>
                      </a:prstGeom>
                    </p:spPr>
                  </p:pic>
                </p:oleObj>
              </mc:Fallback>
            </mc:AlternateContent>
          </a:graphicData>
        </a:graphic>
      </p:graphicFrame>
      <p:sp>
        <p:nvSpPr>
          <p:cNvPr id="8" name="TextBox 7"/>
          <p:cNvSpPr txBox="1"/>
          <p:nvPr/>
        </p:nvSpPr>
        <p:spPr>
          <a:xfrm>
            <a:off x="612224" y="3866141"/>
            <a:ext cx="7996300" cy="584776"/>
          </a:xfrm>
          <a:prstGeom prst="rect">
            <a:avLst/>
          </a:prstGeom>
          <a:noFill/>
        </p:spPr>
        <p:txBody>
          <a:bodyPr wrap="none" rtlCol="0">
            <a:spAutoFit/>
          </a:bodyPr>
          <a:lstStyle/>
          <a:p>
            <a:r>
              <a:rPr lang="en-US" sz="3200" dirty="0" smtClean="0"/>
              <a:t>With This Substitution, Equation Becomes: </a:t>
            </a:r>
            <a:endParaRPr lang="en-US" sz="3200" dirty="0"/>
          </a:p>
        </p:txBody>
      </p:sp>
      <p:graphicFrame>
        <p:nvGraphicFramePr>
          <p:cNvPr id="11" name="Object 10"/>
          <p:cNvGraphicFramePr>
            <a:graphicFrameLocks noChangeAspect="1"/>
          </p:cNvGraphicFramePr>
          <p:nvPr>
            <p:extLst>
              <p:ext uri="{D42A27DB-BD31-4B8C-83A1-F6EECF244321}">
                <p14:modId xmlns:p14="http://schemas.microsoft.com/office/powerpoint/2010/main" val="2041639186"/>
              </p:ext>
            </p:extLst>
          </p:nvPr>
        </p:nvGraphicFramePr>
        <p:xfrm>
          <a:off x="1650045" y="5063059"/>
          <a:ext cx="5486400" cy="1092200"/>
        </p:xfrm>
        <a:graphic>
          <a:graphicData uri="http://schemas.openxmlformats.org/presentationml/2006/ole">
            <mc:AlternateContent xmlns:mc="http://schemas.openxmlformats.org/markup-compatibility/2006">
              <mc:Choice xmlns:v="urn:schemas-microsoft-com:vml" Requires="v">
                <p:oleObj spid="_x0000_s4811" name="Document" r:id="rId6" imgW="5486400" imgH="1092200" progId="Word.Document.12">
                  <p:embed/>
                </p:oleObj>
              </mc:Choice>
              <mc:Fallback>
                <p:oleObj name="Document" r:id="rId6" imgW="5486400" imgH="1092200" progId="Word.Document.12">
                  <p:embed/>
                  <p:pic>
                    <p:nvPicPr>
                      <p:cNvPr id="0" name=""/>
                      <p:cNvPicPr/>
                      <p:nvPr/>
                    </p:nvPicPr>
                    <p:blipFill>
                      <a:blip r:embed="rId7"/>
                      <a:stretch>
                        <a:fillRect/>
                      </a:stretch>
                    </p:blipFill>
                    <p:spPr>
                      <a:xfrm>
                        <a:off x="1650045" y="5063059"/>
                        <a:ext cx="5486400" cy="1092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7</a:t>
            </a:fld>
            <a:endParaRPr lang="en-US"/>
          </a:p>
        </p:txBody>
      </p:sp>
    </p:spTree>
    <p:extLst>
      <p:ext uri="{BB962C8B-B14F-4D97-AF65-F5344CB8AC3E}">
        <p14:creationId xmlns:p14="http://schemas.microsoft.com/office/powerpoint/2010/main" val="15318988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043" y="940069"/>
            <a:ext cx="6464230" cy="584776"/>
          </a:xfrm>
          <a:prstGeom prst="rect">
            <a:avLst/>
          </a:prstGeom>
          <a:noFill/>
        </p:spPr>
        <p:txBody>
          <a:bodyPr wrap="none" rtlCol="0">
            <a:spAutoFit/>
          </a:bodyPr>
          <a:lstStyle/>
          <a:p>
            <a:r>
              <a:rPr lang="en-US" sz="3200" dirty="0" smtClean="0"/>
              <a:t>Solution to Transformed Equation:</a:t>
            </a:r>
            <a:endParaRPr lang="en-US"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1211593088"/>
              </p:ext>
            </p:extLst>
          </p:nvPr>
        </p:nvGraphicFramePr>
        <p:xfrm>
          <a:off x="1828800" y="2031991"/>
          <a:ext cx="5486400" cy="977900"/>
        </p:xfrm>
        <a:graphic>
          <a:graphicData uri="http://schemas.openxmlformats.org/presentationml/2006/ole">
            <mc:AlternateContent xmlns:mc="http://schemas.openxmlformats.org/markup-compatibility/2006">
              <mc:Choice xmlns:v="urn:schemas-microsoft-com:vml" Requires="v">
                <p:oleObj spid="_x0000_s5817" name="Document" r:id="rId4" imgW="5486400" imgH="977900" progId="Word.Document.12">
                  <p:embed/>
                </p:oleObj>
              </mc:Choice>
              <mc:Fallback>
                <p:oleObj name="Document" r:id="rId4" imgW="5486400" imgH="977900" progId="Word.Document.12">
                  <p:embed/>
                  <p:pic>
                    <p:nvPicPr>
                      <p:cNvPr id="0" name=""/>
                      <p:cNvPicPr/>
                      <p:nvPr/>
                    </p:nvPicPr>
                    <p:blipFill>
                      <a:blip r:embed="rId5"/>
                      <a:stretch>
                        <a:fillRect/>
                      </a:stretch>
                    </p:blipFill>
                    <p:spPr>
                      <a:xfrm>
                        <a:off x="1828800" y="2031991"/>
                        <a:ext cx="5486400" cy="977900"/>
                      </a:xfrm>
                      <a:prstGeom prst="rect">
                        <a:avLst/>
                      </a:prstGeom>
                    </p:spPr>
                  </p:pic>
                </p:oleObj>
              </mc:Fallback>
            </mc:AlternateContent>
          </a:graphicData>
        </a:graphic>
      </p:graphicFrame>
      <p:sp>
        <p:nvSpPr>
          <p:cNvPr id="7" name="TextBox 6"/>
          <p:cNvSpPr txBox="1"/>
          <p:nvPr/>
        </p:nvSpPr>
        <p:spPr>
          <a:xfrm>
            <a:off x="2020055" y="3577894"/>
            <a:ext cx="4144484" cy="584776"/>
          </a:xfrm>
          <a:prstGeom prst="rect">
            <a:avLst/>
          </a:prstGeom>
          <a:noFill/>
        </p:spPr>
        <p:txBody>
          <a:bodyPr wrap="none" rtlCol="0">
            <a:spAutoFit/>
          </a:bodyPr>
          <a:lstStyle/>
          <a:p>
            <a:r>
              <a:rPr lang="en-US" sz="3200" dirty="0" smtClean="0"/>
              <a:t>Undo the Translation:</a:t>
            </a:r>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val="831979792"/>
              </p:ext>
            </p:extLst>
          </p:nvPr>
        </p:nvGraphicFramePr>
        <p:xfrm>
          <a:off x="1828800" y="4670177"/>
          <a:ext cx="5486400" cy="977900"/>
        </p:xfrm>
        <a:graphic>
          <a:graphicData uri="http://schemas.openxmlformats.org/presentationml/2006/ole">
            <mc:AlternateContent xmlns:mc="http://schemas.openxmlformats.org/markup-compatibility/2006">
              <mc:Choice xmlns:v="urn:schemas-microsoft-com:vml" Requires="v">
                <p:oleObj spid="_x0000_s5818" name="Document" r:id="rId6" imgW="5486400" imgH="977900" progId="Word.Document.12">
                  <p:embed/>
                </p:oleObj>
              </mc:Choice>
              <mc:Fallback>
                <p:oleObj name="Document" r:id="rId6" imgW="5486400" imgH="977900" progId="Word.Document.12">
                  <p:embed/>
                  <p:pic>
                    <p:nvPicPr>
                      <p:cNvPr id="0" name=""/>
                      <p:cNvPicPr/>
                      <p:nvPr/>
                    </p:nvPicPr>
                    <p:blipFill>
                      <a:blip r:embed="rId7"/>
                      <a:stretch>
                        <a:fillRect/>
                      </a:stretch>
                    </p:blipFill>
                    <p:spPr>
                      <a:xfrm>
                        <a:off x="1828800" y="4670177"/>
                        <a:ext cx="5486400" cy="9779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t>8</a:t>
            </a:fld>
            <a:endParaRPr lang="en-US"/>
          </a:p>
        </p:txBody>
      </p:sp>
    </p:spTree>
    <p:extLst>
      <p:ext uri="{BB962C8B-B14F-4D97-AF65-F5344CB8AC3E}">
        <p14:creationId xmlns:p14="http://schemas.microsoft.com/office/powerpoint/2010/main" val="429817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349" y="2678483"/>
            <a:ext cx="8058491" cy="3970318"/>
          </a:xfrm>
          <a:prstGeom prst="rect">
            <a:avLst/>
          </a:prstGeom>
          <a:noFill/>
        </p:spPr>
        <p:txBody>
          <a:bodyPr wrap="none" rtlCol="0">
            <a:spAutoFit/>
          </a:bodyPr>
          <a:lstStyle/>
          <a:p>
            <a:pPr algn="ctr"/>
            <a:r>
              <a:rPr lang="en-US" sz="3200" dirty="0" smtClean="0"/>
              <a:t>    </a:t>
            </a:r>
            <a:r>
              <a:rPr lang="en-US" sz="3200" dirty="0" err="1" smtClean="0"/>
              <a:t>Scipione</a:t>
            </a:r>
            <a:r>
              <a:rPr lang="en-US" sz="3200" dirty="0" smtClean="0"/>
              <a:t> </a:t>
            </a:r>
            <a:r>
              <a:rPr lang="en-US" sz="3200" dirty="0"/>
              <a:t>del Ferro (1465 </a:t>
            </a:r>
            <a:r>
              <a:rPr lang="en-US" sz="3200" dirty="0" smtClean="0"/>
              <a:t>– </a:t>
            </a:r>
            <a:r>
              <a:rPr lang="en-US" sz="3200" dirty="0"/>
              <a:t>1526</a:t>
            </a:r>
            <a:r>
              <a:rPr lang="en-US" sz="3200" dirty="0" smtClean="0"/>
              <a:t>)</a:t>
            </a:r>
            <a:endParaRPr lang="en-US" dirty="0"/>
          </a:p>
          <a:p>
            <a:pPr algn="ctr"/>
            <a:endParaRPr lang="en-US" dirty="0" smtClean="0"/>
          </a:p>
          <a:p>
            <a:pPr algn="ctr"/>
            <a:r>
              <a:rPr lang="en-US" sz="3200" dirty="0" smtClean="0"/>
              <a:t>    </a:t>
            </a:r>
            <a:r>
              <a:rPr lang="en-US" sz="3200" dirty="0" err="1" smtClean="0"/>
              <a:t>Niccolo</a:t>
            </a:r>
            <a:r>
              <a:rPr lang="en-US" sz="3200" dirty="0" smtClean="0"/>
              <a:t> </a:t>
            </a:r>
            <a:r>
              <a:rPr lang="en-US" sz="3200" dirty="0" err="1"/>
              <a:t>Tartaglia</a:t>
            </a:r>
            <a:r>
              <a:rPr lang="en-US" sz="3200" dirty="0"/>
              <a:t> (1499 - 1557) </a:t>
            </a:r>
            <a:endParaRPr lang="en-US" sz="3200" dirty="0" smtClean="0"/>
          </a:p>
          <a:p>
            <a:pPr algn="ctr"/>
            <a:endParaRPr lang="en-US" dirty="0"/>
          </a:p>
          <a:p>
            <a:pPr algn="ctr"/>
            <a:r>
              <a:rPr lang="en-US" sz="3200" dirty="0" smtClean="0"/>
              <a:t>    </a:t>
            </a:r>
            <a:r>
              <a:rPr lang="en-US" sz="3200" dirty="0" err="1" smtClean="0"/>
              <a:t>Girolamo</a:t>
            </a:r>
            <a:r>
              <a:rPr lang="en-US" sz="3200" dirty="0" smtClean="0"/>
              <a:t> </a:t>
            </a:r>
            <a:r>
              <a:rPr lang="en-US" sz="3200" dirty="0" err="1" smtClean="0"/>
              <a:t>Cardano</a:t>
            </a:r>
            <a:r>
              <a:rPr lang="en-US" sz="3200" dirty="0" smtClean="0"/>
              <a:t> (1501 - 1576) </a:t>
            </a:r>
          </a:p>
          <a:p>
            <a:r>
              <a:rPr lang="en-US" dirty="0" smtClean="0"/>
              <a:t>. </a:t>
            </a:r>
          </a:p>
          <a:p>
            <a:r>
              <a:rPr lang="en-US" sz="2800" dirty="0" smtClean="0"/>
              <a:t>A </a:t>
            </a:r>
            <a:r>
              <a:rPr lang="en-US" sz="2800" dirty="0"/>
              <a:t>good secondary </a:t>
            </a:r>
            <a:r>
              <a:rPr lang="en-US" sz="2800" dirty="0" smtClean="0"/>
              <a:t>source:</a:t>
            </a:r>
          </a:p>
          <a:p>
            <a:r>
              <a:rPr lang="en-US" sz="2800" dirty="0" smtClean="0"/>
              <a:t>Stillwell</a:t>
            </a:r>
            <a:r>
              <a:rPr lang="en-US" sz="2800" dirty="0"/>
              <a:t>, </a:t>
            </a:r>
            <a:r>
              <a:rPr lang="en-US" sz="2800" dirty="0" smtClean="0"/>
              <a:t>J. (1994). </a:t>
            </a:r>
            <a:r>
              <a:rPr lang="en-US" sz="2800" i="1" dirty="0" smtClean="0"/>
              <a:t>Mathematics </a:t>
            </a:r>
            <a:r>
              <a:rPr lang="en-US" sz="2800" i="1" dirty="0"/>
              <a:t>and Its History</a:t>
            </a:r>
            <a:r>
              <a:rPr lang="en-US" sz="2800" dirty="0"/>
              <a:t>, </a:t>
            </a:r>
            <a:endParaRPr lang="en-US" sz="2800" dirty="0" smtClean="0"/>
          </a:p>
          <a:p>
            <a:r>
              <a:rPr lang="en-US" sz="2800" dirty="0" smtClean="0"/>
              <a:t>New </a:t>
            </a:r>
            <a:r>
              <a:rPr lang="en-US" sz="2800" dirty="0" smtClean="0"/>
              <a:t>York, NY: </a:t>
            </a:r>
            <a:r>
              <a:rPr lang="en-US" sz="2800" dirty="0" smtClean="0"/>
              <a:t>Springer</a:t>
            </a:r>
            <a:r>
              <a:rPr lang="en-US" sz="2800" dirty="0"/>
              <a:t>-Verlag</a:t>
            </a:r>
            <a:r>
              <a:rPr lang="en-US" sz="2800" dirty="0" smtClean="0"/>
              <a:t>,p54.</a:t>
            </a:r>
            <a:endParaRPr lang="en-US" sz="2800" dirty="0"/>
          </a:p>
          <a:p>
            <a:endParaRPr lang="en-US" dirty="0"/>
          </a:p>
        </p:txBody>
      </p:sp>
      <p:sp>
        <p:nvSpPr>
          <p:cNvPr id="5" name="TextBox 4"/>
          <p:cNvSpPr txBox="1"/>
          <p:nvPr/>
        </p:nvSpPr>
        <p:spPr>
          <a:xfrm>
            <a:off x="1760048" y="870063"/>
            <a:ext cx="4190645" cy="646331"/>
          </a:xfrm>
          <a:prstGeom prst="rect">
            <a:avLst/>
          </a:prstGeom>
          <a:noFill/>
        </p:spPr>
        <p:txBody>
          <a:bodyPr wrap="none" rtlCol="0">
            <a:spAutoFit/>
          </a:bodyPr>
          <a:lstStyle/>
          <a:p>
            <a:r>
              <a:rPr lang="en-US" sz="3600" dirty="0" smtClean="0"/>
              <a:t>3. Cubic Equations:</a:t>
            </a:r>
            <a:endParaRPr lang="en-US" sz="3600" dirty="0"/>
          </a:p>
        </p:txBody>
      </p:sp>
      <p:sp>
        <p:nvSpPr>
          <p:cNvPr id="6" name="TextBox 5"/>
          <p:cNvSpPr txBox="1"/>
          <p:nvPr/>
        </p:nvSpPr>
        <p:spPr>
          <a:xfrm>
            <a:off x="2160060" y="1647753"/>
            <a:ext cx="4078360" cy="584776"/>
          </a:xfrm>
          <a:prstGeom prst="rect">
            <a:avLst/>
          </a:prstGeom>
          <a:noFill/>
        </p:spPr>
        <p:txBody>
          <a:bodyPr wrap="none" rtlCol="0">
            <a:spAutoFit/>
          </a:bodyPr>
          <a:lstStyle/>
          <a:p>
            <a:r>
              <a:rPr lang="en-US" sz="3200" dirty="0" smtClean="0"/>
              <a:t>Who Gets the Credit?</a:t>
            </a:r>
            <a:endParaRPr lang="en-US" sz="3200" dirty="0"/>
          </a:p>
        </p:txBody>
      </p:sp>
      <p:sp>
        <p:nvSpPr>
          <p:cNvPr id="2" name="Slide Number Placeholder 1"/>
          <p:cNvSpPr>
            <a:spLocks noGrp="1"/>
          </p:cNvSpPr>
          <p:nvPr>
            <p:ph type="sldNum" sz="quarter" idx="12"/>
          </p:nvPr>
        </p:nvSpPr>
        <p:spPr/>
        <p:txBody>
          <a:bodyPr/>
          <a:lstStyle/>
          <a:p>
            <a:fld id="{2066355A-084C-D24E-9AD2-7E4FC41EA627}" type="slidenum">
              <a:rPr lang="en-US" smtClean="0"/>
              <a:t>9</a:t>
            </a:fld>
            <a:endParaRPr lang="en-US"/>
          </a:p>
        </p:txBody>
      </p:sp>
    </p:spTree>
    <p:extLst>
      <p:ext uri="{BB962C8B-B14F-4D97-AF65-F5344CB8AC3E}">
        <p14:creationId xmlns:p14="http://schemas.microsoft.com/office/powerpoint/2010/main" val="393077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Custom 1">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Revolution.thmx</Template>
  <TotalTime>1860</TotalTime>
  <Words>4582</Words>
  <Application>Microsoft Macintosh PowerPoint</Application>
  <PresentationFormat>On-screen Show (4:3)</PresentationFormat>
  <Paragraphs>400</Paragraphs>
  <Slides>57</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Revolution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Marc Frodyma</cp:lastModifiedBy>
  <cp:revision>358</cp:revision>
  <cp:lastPrinted>2015-12-10T05:11:07Z</cp:lastPrinted>
  <dcterms:created xsi:type="dcterms:W3CDTF">2010-04-12T23:12:02Z</dcterms:created>
  <dcterms:modified xsi:type="dcterms:W3CDTF">2015-12-10T18:33:24Z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