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2" r:id="rId1"/>
  </p:sldMasterIdLst>
  <p:sldIdLst>
    <p:sldId id="332" r:id="rId2"/>
    <p:sldId id="334" r:id="rId3"/>
    <p:sldId id="335" r:id="rId4"/>
    <p:sldId id="336" r:id="rId5"/>
    <p:sldId id="333" r:id="rId6"/>
    <p:sldId id="339" r:id="rId7"/>
    <p:sldId id="338" r:id="rId8"/>
    <p:sldId id="337" r:id="rId9"/>
    <p:sldId id="331" r:id="rId10"/>
    <p:sldId id="341" r:id="rId11"/>
    <p:sldId id="340" r:id="rId12"/>
    <p:sldId id="342" r:id="rId13"/>
    <p:sldId id="324" r:id="rId14"/>
    <p:sldId id="325" r:id="rId15"/>
    <p:sldId id="327" r:id="rId16"/>
    <p:sldId id="326" r:id="rId17"/>
    <p:sldId id="328" r:id="rId18"/>
    <p:sldId id="329" r:id="rId19"/>
    <p:sldId id="330" r:id="rId20"/>
    <p:sldId id="261" r:id="rId21"/>
    <p:sldId id="266" r:id="rId22"/>
    <p:sldId id="262" r:id="rId23"/>
    <p:sldId id="264" r:id="rId24"/>
    <p:sldId id="276" r:id="rId25"/>
    <p:sldId id="263" r:id="rId26"/>
    <p:sldId id="258" r:id="rId27"/>
    <p:sldId id="265" r:id="rId28"/>
    <p:sldId id="271" r:id="rId29"/>
    <p:sldId id="267" r:id="rId30"/>
    <p:sldId id="270" r:id="rId31"/>
    <p:sldId id="268" r:id="rId32"/>
    <p:sldId id="272" r:id="rId33"/>
    <p:sldId id="273" r:id="rId34"/>
    <p:sldId id="274" r:id="rId35"/>
    <p:sldId id="275" r:id="rId36"/>
    <p:sldId id="279" r:id="rId37"/>
    <p:sldId id="277" r:id="rId38"/>
    <p:sldId id="323" r:id="rId39"/>
    <p:sldId id="281" r:id="rId40"/>
    <p:sldId id="283" r:id="rId41"/>
    <p:sldId id="322" r:id="rId42"/>
    <p:sldId id="284" r:id="rId43"/>
    <p:sldId id="285" r:id="rId44"/>
    <p:sldId id="286" r:id="rId45"/>
    <p:sldId id="289" r:id="rId46"/>
    <p:sldId id="287" r:id="rId47"/>
    <p:sldId id="288" r:id="rId48"/>
    <p:sldId id="290" r:id="rId49"/>
    <p:sldId id="291" r:id="rId50"/>
    <p:sldId id="292" r:id="rId51"/>
    <p:sldId id="294" r:id="rId52"/>
    <p:sldId id="293" r:id="rId53"/>
    <p:sldId id="300" r:id="rId54"/>
    <p:sldId id="301" r:id="rId55"/>
    <p:sldId id="297" r:id="rId56"/>
    <p:sldId id="298" r:id="rId57"/>
    <p:sldId id="302" r:id="rId58"/>
    <p:sldId id="299" r:id="rId59"/>
    <p:sldId id="306" r:id="rId60"/>
    <p:sldId id="318" r:id="rId61"/>
    <p:sldId id="319" r:id="rId62"/>
    <p:sldId id="347" r:id="rId63"/>
    <p:sldId id="348" r:id="rId64"/>
    <p:sldId id="315" r:id="rId65"/>
    <p:sldId id="313" r:id="rId66"/>
    <p:sldId id="314" r:id="rId67"/>
    <p:sldId id="317" r:id="rId68"/>
    <p:sldId id="316" r:id="rId69"/>
    <p:sldId id="343" r:id="rId70"/>
    <p:sldId id="308" r:id="rId71"/>
    <p:sldId id="309" r:id="rId72"/>
    <p:sldId id="310" r:id="rId73"/>
    <p:sldId id="344" r:id="rId74"/>
    <p:sldId id="345" r:id="rId75"/>
    <p:sldId id="346" r:id="rId76"/>
    <p:sldId id="349" r:id="rId7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p:scale>
          <a:sx n="125" d="100"/>
          <a:sy n="125" d="100"/>
        </p:scale>
        <p:origin x="-1230" y="53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 Id="rId5" Type="http://schemas.openxmlformats.org/officeDocument/2006/relationships/image" Target="../media/image24.png"/><Relationship Id="rId4" Type="http://schemas.openxmlformats.org/officeDocument/2006/relationships/image" Target="../media/image23.png"/></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25.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2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xml"/><Relationship Id="rId5" Type="http://schemas.openxmlformats.org/officeDocument/2006/relationships/image" Target="../media/image29.png"/><Relationship Id="rId4" Type="http://schemas.openxmlformats.org/officeDocument/2006/relationships/image" Target="../media/image28.png"/></Relationships>
</file>

<file path=ppt/slides/_rels/slide2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xml"/><Relationship Id="rId5" Type="http://schemas.openxmlformats.org/officeDocument/2006/relationships/image" Target="../media/image29.png"/><Relationship Id="rId4" Type="http://schemas.openxmlformats.org/officeDocument/2006/relationships/image" Target="../media/image28.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gregmankiw.blogspot.com/2009/02/news-flash-economists-agree.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Students and Shortages</a:t>
            </a:r>
            <a:endParaRPr lang="en-US" dirty="0"/>
          </a:p>
        </p:txBody>
      </p:sp>
      <p:sp>
        <p:nvSpPr>
          <p:cNvPr id="3" name="Subtitle 2"/>
          <p:cNvSpPr>
            <a:spLocks noGrp="1"/>
          </p:cNvSpPr>
          <p:nvPr>
            <p:ph type="subTitle" idx="1"/>
          </p:nvPr>
        </p:nvSpPr>
        <p:spPr/>
        <p:txBody>
          <a:bodyPr/>
          <a:lstStyle/>
          <a:p>
            <a:r>
              <a:rPr lang="en-US" dirty="0" smtClean="0"/>
              <a:t>By Cliff Nelson</a:t>
            </a:r>
          </a:p>
          <a:p>
            <a:r>
              <a:rPr lang="en-US" dirty="0" smtClean="0"/>
              <a:t>December 2015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Skeleton of a Function</a:t>
            </a:r>
            <a:endParaRPr lang="en-US" dirty="0"/>
          </a:p>
        </p:txBody>
      </p:sp>
      <p:sp>
        <p:nvSpPr>
          <p:cNvPr id="3" name="Content Placeholder 2"/>
          <p:cNvSpPr>
            <a:spLocks noGrp="1"/>
          </p:cNvSpPr>
          <p:nvPr>
            <p:ph idx="1"/>
          </p:nvPr>
        </p:nvSpPr>
        <p:spPr/>
        <p:txBody>
          <a:bodyPr>
            <a:normAutofit/>
          </a:bodyPr>
          <a:lstStyle/>
          <a:p>
            <a:pPr>
              <a:buNone/>
            </a:pPr>
            <a:r>
              <a:rPr lang="en-US" dirty="0" smtClean="0"/>
              <a:t>The skeleton of</a:t>
            </a:r>
          </a:p>
          <a:p>
            <a:pPr>
              <a:buNone/>
            </a:pPr>
            <a:r>
              <a:rPr lang="en-US" dirty="0" smtClean="0"/>
              <a:t>			is				   .</a:t>
            </a:r>
          </a:p>
          <a:p>
            <a:pPr>
              <a:buNone/>
            </a:pPr>
            <a:r>
              <a:rPr lang="en-US" dirty="0" smtClean="0"/>
              <a:t>Example:</a:t>
            </a:r>
          </a:p>
          <a:p>
            <a:pPr>
              <a:buNone/>
            </a:pPr>
            <a:r>
              <a:rPr lang="en-US" dirty="0" smtClean="0"/>
              <a:t>		 	</a:t>
            </a:r>
          </a:p>
          <a:p>
            <a:pPr>
              <a:buNone/>
            </a:pPr>
            <a:endParaRPr lang="en-US" dirty="0" smtClean="0"/>
          </a:p>
          <a:p>
            <a:pPr>
              <a:buNone/>
            </a:pPr>
            <a:endParaRPr lang="en-US" dirty="0" smtClean="0"/>
          </a:p>
          <a:p>
            <a:pPr>
              <a:buNone/>
            </a:pPr>
            <a:r>
              <a:rPr lang="en-US" dirty="0" smtClean="0"/>
              <a:t>									  </a:t>
            </a:r>
            <a:endParaRPr lang="en-US" dirty="0"/>
          </a:p>
        </p:txBody>
      </p:sp>
      <p:sp>
        <p:nvSpPr>
          <p:cNvPr id="706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59"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0"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00400" y="1676400"/>
            <a:ext cx="2552700" cy="419100"/>
          </a:xfrm>
          <a:prstGeom prst="rect">
            <a:avLst/>
          </a:prstGeom>
          <a:noFill/>
        </p:spPr>
      </p:pic>
      <p:sp>
        <p:nvSpPr>
          <p:cNvPr id="70662" name="Rectangle 6"/>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3"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2286000"/>
            <a:ext cx="3219450" cy="419100"/>
          </a:xfrm>
          <a:prstGeom prst="rect">
            <a:avLst/>
          </a:prstGeom>
          <a:noFill/>
        </p:spPr>
      </p:pic>
      <p:sp>
        <p:nvSpPr>
          <p:cNvPr id="70665" name="Rectangle 9"/>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7"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6"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362200" y="2895600"/>
            <a:ext cx="4667250" cy="419100"/>
          </a:xfrm>
          <a:prstGeom prst="rect">
            <a:avLst/>
          </a:prstGeom>
          <a:noFill/>
        </p:spPr>
      </p:pic>
      <p:sp>
        <p:nvSpPr>
          <p:cNvPr id="70668" name="Rectangle 12"/>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0"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71" name="Rectangle 15"/>
          <p:cNvSpPr>
            <a:spLocks noChangeArrowheads="1"/>
          </p:cNvSpPr>
          <p:nvPr/>
        </p:nvSpPr>
        <p:spPr bwMode="auto">
          <a:xfrm>
            <a:off x="0" y="866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3"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74" name="Rectangle 18"/>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6"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77" name="Rectangle 21"/>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9"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80" name="Rectangle 24"/>
          <p:cNvSpPr>
            <a:spLocks noChangeArrowheads="1"/>
          </p:cNvSpPr>
          <p:nvPr/>
        </p:nvSpPr>
        <p:spPr bwMode="auto">
          <a:xfrm>
            <a:off x="0" y="866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Skeleton of a Function</a:t>
            </a:r>
            <a:endParaRPr lang="en-US" dirty="0"/>
          </a:p>
        </p:txBody>
      </p:sp>
      <p:sp>
        <p:nvSpPr>
          <p:cNvPr id="3" name="Content Placeholder 2"/>
          <p:cNvSpPr>
            <a:spLocks noGrp="1"/>
          </p:cNvSpPr>
          <p:nvPr>
            <p:ph idx="1"/>
          </p:nvPr>
        </p:nvSpPr>
        <p:spPr/>
        <p:txBody>
          <a:bodyPr>
            <a:normAutofit/>
          </a:bodyPr>
          <a:lstStyle/>
          <a:p>
            <a:pPr>
              <a:buNone/>
            </a:pPr>
            <a:r>
              <a:rPr lang="en-US" dirty="0" smtClean="0"/>
              <a:t>The skeleton of</a:t>
            </a:r>
          </a:p>
          <a:p>
            <a:pPr>
              <a:buNone/>
            </a:pPr>
            <a:r>
              <a:rPr lang="en-US" dirty="0" smtClean="0"/>
              <a:t>			is				   .</a:t>
            </a:r>
          </a:p>
          <a:p>
            <a:pPr>
              <a:buNone/>
            </a:pPr>
            <a:r>
              <a:rPr lang="en-US" dirty="0" smtClean="0"/>
              <a:t>Example:</a:t>
            </a:r>
          </a:p>
          <a:p>
            <a:pPr>
              <a:buNone/>
            </a:pPr>
            <a:r>
              <a:rPr lang="en-US" dirty="0" smtClean="0"/>
              <a:t>Example: Given 		 	</a:t>
            </a:r>
          </a:p>
          <a:p>
            <a:pPr>
              <a:buNone/>
            </a:pPr>
            <a:endParaRPr lang="en-US" dirty="0" smtClean="0"/>
          </a:p>
          <a:p>
            <a:pPr>
              <a:buNone/>
            </a:pPr>
            <a:endParaRPr lang="en-US" dirty="0" smtClean="0"/>
          </a:p>
          <a:p>
            <a:pPr>
              <a:buNone/>
            </a:pPr>
            <a:r>
              <a:rPr lang="en-US" dirty="0" smtClean="0"/>
              <a:t>									  </a:t>
            </a:r>
            <a:endParaRPr lang="en-US" dirty="0"/>
          </a:p>
        </p:txBody>
      </p:sp>
      <p:sp>
        <p:nvSpPr>
          <p:cNvPr id="706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59"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0"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00400" y="1676400"/>
            <a:ext cx="2552700" cy="419100"/>
          </a:xfrm>
          <a:prstGeom prst="rect">
            <a:avLst/>
          </a:prstGeom>
          <a:noFill/>
        </p:spPr>
      </p:pic>
      <p:sp>
        <p:nvSpPr>
          <p:cNvPr id="70662" name="Rectangle 6"/>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3"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2286000"/>
            <a:ext cx="3219450" cy="419100"/>
          </a:xfrm>
          <a:prstGeom prst="rect">
            <a:avLst/>
          </a:prstGeom>
          <a:noFill/>
        </p:spPr>
      </p:pic>
      <p:sp>
        <p:nvSpPr>
          <p:cNvPr id="70665" name="Rectangle 9"/>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7"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6"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362200" y="2895600"/>
            <a:ext cx="4667250" cy="419100"/>
          </a:xfrm>
          <a:prstGeom prst="rect">
            <a:avLst/>
          </a:prstGeom>
          <a:noFill/>
        </p:spPr>
      </p:pic>
      <p:sp>
        <p:nvSpPr>
          <p:cNvPr id="70668" name="Rectangle 12"/>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0"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9" name="Picture 1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276600" y="3505200"/>
            <a:ext cx="1885950" cy="409575"/>
          </a:xfrm>
          <a:prstGeom prst="rect">
            <a:avLst/>
          </a:prstGeom>
          <a:noFill/>
        </p:spPr>
      </p:pic>
      <p:sp>
        <p:nvSpPr>
          <p:cNvPr id="70671" name="Rectangle 15"/>
          <p:cNvSpPr>
            <a:spLocks noChangeArrowheads="1"/>
          </p:cNvSpPr>
          <p:nvPr/>
        </p:nvSpPr>
        <p:spPr bwMode="auto">
          <a:xfrm>
            <a:off x="0" y="866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3"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72" name="Picture 16"/>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209800" y="4038600"/>
            <a:ext cx="4476750" cy="466725"/>
          </a:xfrm>
          <a:prstGeom prst="rect">
            <a:avLst/>
          </a:prstGeom>
          <a:noFill/>
        </p:spPr>
      </p:pic>
      <p:sp>
        <p:nvSpPr>
          <p:cNvPr id="70674" name="Rectangle 18"/>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6"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75" name="Picture 19"/>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2057400" y="4572000"/>
            <a:ext cx="5153025" cy="419100"/>
          </a:xfrm>
          <a:prstGeom prst="rect">
            <a:avLst/>
          </a:prstGeom>
          <a:noFill/>
        </p:spPr>
      </p:pic>
      <p:sp>
        <p:nvSpPr>
          <p:cNvPr id="70677" name="Rectangle 21"/>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9"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78" name="Picture 22"/>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4191000" y="5029200"/>
            <a:ext cx="485775" cy="409575"/>
          </a:xfrm>
          <a:prstGeom prst="rect">
            <a:avLst/>
          </a:prstGeom>
          <a:noFill/>
        </p:spPr>
      </p:pic>
      <p:sp>
        <p:nvSpPr>
          <p:cNvPr id="70680" name="Rectangle 24"/>
          <p:cNvSpPr>
            <a:spLocks noChangeArrowheads="1"/>
          </p:cNvSpPr>
          <p:nvPr/>
        </p:nvSpPr>
        <p:spPr bwMode="auto">
          <a:xfrm>
            <a:off x="0" y="866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Problems</a:t>
            </a:r>
            <a:endParaRPr lang="en-US" dirty="0"/>
          </a:p>
        </p:txBody>
      </p:sp>
      <p:sp>
        <p:nvSpPr>
          <p:cNvPr id="3" name="Content Placeholder 2"/>
          <p:cNvSpPr>
            <a:spLocks noGrp="1"/>
          </p:cNvSpPr>
          <p:nvPr>
            <p:ph idx="1"/>
          </p:nvPr>
        </p:nvSpPr>
        <p:spPr/>
        <p:txBody>
          <a:bodyPr/>
          <a:lstStyle/>
          <a:p>
            <a:r>
              <a:rPr lang="en-US" dirty="0" smtClean="0"/>
              <a:t>Assign problems ending in 1,5, or 9.</a:t>
            </a:r>
          </a:p>
          <a:p>
            <a:r>
              <a:rPr lang="en-US" dirty="0" smtClean="0"/>
              <a:t>Example: 1-31(1,5,9) means 1,5,9,11,15,19,21,25,29,31.</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Efficient Grading</a:t>
            </a:r>
            <a:endParaRPr lang="en-US" dirty="0"/>
          </a:p>
        </p:txBody>
      </p:sp>
      <p:sp>
        <p:nvSpPr>
          <p:cNvPr id="3" name="Content Placeholder 2"/>
          <p:cNvSpPr>
            <a:spLocks noGrp="1"/>
          </p:cNvSpPr>
          <p:nvPr>
            <p:ph idx="1"/>
          </p:nvPr>
        </p:nvSpPr>
        <p:spPr/>
        <p:txBody>
          <a:bodyPr/>
          <a:lstStyle/>
          <a:p>
            <a:r>
              <a:rPr lang="en-US" dirty="0" smtClean="0"/>
              <a:t>Most problems are worth 2 points.</a:t>
            </a:r>
          </a:p>
          <a:p>
            <a:r>
              <a:rPr lang="en-US" dirty="0" smtClean="0"/>
              <a:t>-1 point for a minor mistake.</a:t>
            </a:r>
          </a:p>
          <a:p>
            <a:r>
              <a:rPr lang="en-US" dirty="0" smtClean="0"/>
              <a:t>-2 points for a major mistake or for more than one minor mistake.</a:t>
            </a:r>
          </a:p>
          <a:p>
            <a:r>
              <a:rPr lang="en-US" dirty="0" smtClean="0"/>
              <a:t>Longer problems can be broken down into components worth 2 points each.</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Rational Expressions Creation Formula</a:t>
            </a:r>
            <a:endParaRPr lang="en-US" dirty="0"/>
          </a:p>
        </p:txBody>
      </p:sp>
      <p:sp>
        <p:nvSpPr>
          <p:cNvPr id="3" name="Content Placeholder 2"/>
          <p:cNvSpPr>
            <a:spLocks noGrp="1"/>
          </p:cNvSpPr>
          <p:nvPr>
            <p:ph idx="1"/>
          </p:nvPr>
        </p:nvSpPr>
        <p:spPr/>
        <p:txBody>
          <a:bodyPr/>
          <a:lstStyle/>
          <a:p>
            <a:endParaRPr lang="en-US" dirty="0" smtClean="0"/>
          </a:p>
          <a:p>
            <a:pPr>
              <a:buNone/>
            </a:pPr>
            <a:endParaRPr lang="en-US" dirty="0"/>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51" name="Rectangle 3"/>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52"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76400" y="1219200"/>
            <a:ext cx="5943600" cy="742950"/>
          </a:xfrm>
          <a:prstGeom prst="rect">
            <a:avLst/>
          </a:prstGeom>
          <a:noFill/>
        </p:spPr>
      </p:pic>
      <p:sp>
        <p:nvSpPr>
          <p:cNvPr id="2054" name="Rectangle 6"/>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Rational Expressions Creation Formula</a:t>
            </a:r>
            <a:endParaRPr lang="en-US" dirty="0"/>
          </a:p>
        </p:txBody>
      </p:sp>
      <p:sp>
        <p:nvSpPr>
          <p:cNvPr id="3" name="Content Placeholder 2"/>
          <p:cNvSpPr>
            <a:spLocks noGrp="1"/>
          </p:cNvSpPr>
          <p:nvPr>
            <p:ph idx="1"/>
          </p:nvPr>
        </p:nvSpPr>
        <p:spPr/>
        <p:txBody>
          <a:bodyPr/>
          <a:lstStyle/>
          <a:p>
            <a:endParaRPr lang="en-US" dirty="0" smtClean="0"/>
          </a:p>
          <a:p>
            <a:r>
              <a:rPr lang="en-US" dirty="0" smtClean="0"/>
              <a:t>Step 1:  Pick any numbers for </a:t>
            </a:r>
            <a:r>
              <a:rPr lang="en-US" i="1" dirty="0" smtClean="0"/>
              <a:t>p, q, r, </a:t>
            </a:r>
            <a:r>
              <a:rPr lang="en-US" dirty="0" smtClean="0"/>
              <a:t>and </a:t>
            </a:r>
            <a:r>
              <a:rPr lang="en-US" i="1" dirty="0" smtClean="0"/>
              <a:t>b.</a:t>
            </a:r>
            <a:endParaRPr lang="en-US" dirty="0" smtClean="0"/>
          </a:p>
          <a:p>
            <a:r>
              <a:rPr lang="en-US" dirty="0" smtClean="0"/>
              <a:t>Step 2: Simplify the formula </a:t>
            </a:r>
            <a:r>
              <a:rPr lang="en-US" i="1" dirty="0" smtClean="0"/>
              <a:t>a=</a:t>
            </a:r>
            <a:r>
              <a:rPr lang="en-US" dirty="0" smtClean="0"/>
              <a:t>[(</a:t>
            </a:r>
            <a:r>
              <a:rPr lang="en-US" i="1" dirty="0" smtClean="0"/>
              <a:t>q-p</a:t>
            </a:r>
            <a:r>
              <a:rPr lang="en-US" dirty="0" smtClean="0"/>
              <a:t>)/(</a:t>
            </a:r>
            <a:r>
              <a:rPr lang="en-US" i="1" dirty="0" smtClean="0"/>
              <a:t>r-q</a:t>
            </a:r>
            <a:r>
              <a:rPr lang="en-US" dirty="0" smtClean="0"/>
              <a:t>)]</a:t>
            </a:r>
            <a:r>
              <a:rPr lang="en-US" i="1" dirty="0" smtClean="0"/>
              <a:t>b</a:t>
            </a:r>
            <a:endParaRPr lang="en-US" dirty="0" smtClean="0"/>
          </a:p>
          <a:p>
            <a:r>
              <a:rPr lang="en-US" dirty="0" smtClean="0"/>
              <a:t>Step 3: Plug in the values of the variables into the left side of the equation at the top.</a:t>
            </a:r>
          </a:p>
          <a:p>
            <a:pPr>
              <a:buNone/>
            </a:pPr>
            <a:endParaRPr lang="en-US" dirty="0"/>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51" name="Rectangle 3"/>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52"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76400" y="1219200"/>
            <a:ext cx="5943600" cy="742950"/>
          </a:xfrm>
          <a:prstGeom prst="rect">
            <a:avLst/>
          </a:prstGeom>
          <a:noFill/>
        </p:spPr>
      </p:pic>
      <p:sp>
        <p:nvSpPr>
          <p:cNvPr id="2054" name="Rectangle 6"/>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Expression Example</a:t>
            </a:r>
            <a:endParaRPr lang="en-US" dirty="0"/>
          </a:p>
        </p:txBody>
      </p:sp>
      <p:sp>
        <p:nvSpPr>
          <p:cNvPr id="3" name="Content Placeholder 2"/>
          <p:cNvSpPr>
            <a:spLocks noGrp="1"/>
          </p:cNvSpPr>
          <p:nvPr>
            <p:ph idx="1"/>
          </p:nvPr>
        </p:nvSpPr>
        <p:spPr/>
        <p:txBody>
          <a:bodyPr/>
          <a:lstStyle/>
          <a:p>
            <a:pPr>
              <a:buNone/>
            </a:pPr>
            <a:r>
              <a:rPr lang="en-US" sz="2400" dirty="0" smtClean="0"/>
              <a:t>Pick </a:t>
            </a:r>
            <a:r>
              <a:rPr lang="en-US" sz="2400" i="1" dirty="0" smtClean="0"/>
              <a:t>p</a:t>
            </a:r>
            <a:r>
              <a:rPr lang="en-US" sz="2400" dirty="0" smtClean="0"/>
              <a:t> = 5, </a:t>
            </a:r>
            <a:r>
              <a:rPr lang="en-US" sz="2400" i="1" dirty="0" smtClean="0"/>
              <a:t>q</a:t>
            </a:r>
            <a:r>
              <a:rPr lang="en-US" sz="2400" dirty="0" smtClean="0"/>
              <a:t> = -1, and </a:t>
            </a:r>
            <a:r>
              <a:rPr lang="en-US" sz="2400" i="1" dirty="0" smtClean="0"/>
              <a:t>r </a:t>
            </a:r>
            <a:r>
              <a:rPr lang="en-US" sz="2400" dirty="0" smtClean="0"/>
              <a:t>= 8.</a:t>
            </a:r>
          </a:p>
          <a:p>
            <a:pPr>
              <a:buNone/>
            </a:pPr>
            <a:endParaRPr lang="en-US" sz="2400" dirty="0" smtClean="0"/>
          </a:p>
          <a:p>
            <a:pPr>
              <a:buNone/>
            </a:pPr>
            <a:endParaRPr lang="en-US" sz="2400" dirty="0" smtClean="0"/>
          </a:p>
          <a:p>
            <a:pPr>
              <a:buNone/>
            </a:pPr>
            <a:endParaRPr lang="en-US"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400" y="2133600"/>
            <a:ext cx="4657725" cy="742950"/>
          </a:xfrm>
          <a:prstGeom prst="rect">
            <a:avLst/>
          </a:prstGeom>
          <a:noFill/>
        </p:spPr>
      </p:pic>
      <p:sp>
        <p:nvSpPr>
          <p:cNvPr id="1027" name="Rectangle 3"/>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3" name="Rectangle 9"/>
          <p:cNvSpPr>
            <a:spLocks noChangeArrowheads="1"/>
          </p:cNvSpPr>
          <p:nvPr/>
        </p:nvSpPr>
        <p:spPr bwMode="auto">
          <a:xfrm>
            <a:off x="0" y="1952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3" name="Rectangle 19"/>
          <p:cNvSpPr>
            <a:spLocks noChangeArrowheads="1"/>
          </p:cNvSpPr>
          <p:nvPr/>
        </p:nvSpPr>
        <p:spPr bwMode="auto">
          <a:xfrm>
            <a:off x="0" y="1190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2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9" name="Rectangle 25"/>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Expression Example</a:t>
            </a:r>
            <a:endParaRPr lang="en-US" dirty="0"/>
          </a:p>
        </p:txBody>
      </p:sp>
      <p:sp>
        <p:nvSpPr>
          <p:cNvPr id="3" name="Content Placeholder 2"/>
          <p:cNvSpPr>
            <a:spLocks noGrp="1"/>
          </p:cNvSpPr>
          <p:nvPr>
            <p:ph idx="1"/>
          </p:nvPr>
        </p:nvSpPr>
        <p:spPr/>
        <p:txBody>
          <a:bodyPr/>
          <a:lstStyle/>
          <a:p>
            <a:pPr>
              <a:buNone/>
            </a:pPr>
            <a:r>
              <a:rPr lang="en-US" sz="2400" dirty="0" smtClean="0"/>
              <a:t>Pick </a:t>
            </a:r>
            <a:r>
              <a:rPr lang="en-US" sz="2400" i="1" dirty="0" smtClean="0"/>
              <a:t>p</a:t>
            </a:r>
            <a:r>
              <a:rPr lang="en-US" sz="2400" dirty="0" smtClean="0"/>
              <a:t> = 5, </a:t>
            </a:r>
            <a:r>
              <a:rPr lang="en-US" sz="2400" i="1" dirty="0" smtClean="0"/>
              <a:t>q</a:t>
            </a:r>
            <a:r>
              <a:rPr lang="en-US" sz="2400" dirty="0" smtClean="0"/>
              <a:t> = -1, and </a:t>
            </a:r>
            <a:r>
              <a:rPr lang="en-US" sz="2400" i="1" dirty="0" smtClean="0"/>
              <a:t>r </a:t>
            </a:r>
            <a:r>
              <a:rPr lang="en-US" sz="2400" dirty="0" smtClean="0"/>
              <a:t>= 8.</a:t>
            </a:r>
          </a:p>
          <a:p>
            <a:pPr>
              <a:buNone/>
            </a:pPr>
            <a:endParaRPr lang="en-US" sz="2400" dirty="0" smtClean="0"/>
          </a:p>
          <a:p>
            <a:pPr>
              <a:buNone/>
            </a:pPr>
            <a:endParaRPr lang="en-US" sz="2400" dirty="0" smtClean="0"/>
          </a:p>
          <a:p>
            <a:pPr>
              <a:buNone/>
            </a:pPr>
            <a:r>
              <a:rPr lang="en-US" sz="2400" dirty="0" smtClean="0"/>
              <a:t>Pick </a:t>
            </a:r>
            <a:r>
              <a:rPr lang="en-US" sz="2400" i="1" dirty="0" smtClean="0"/>
              <a:t>b </a:t>
            </a:r>
            <a:r>
              <a:rPr lang="en-US" sz="2400" dirty="0" smtClean="0"/>
              <a:t>= 3.  Then </a:t>
            </a:r>
            <a:r>
              <a:rPr lang="en-US" sz="2400" i="1" dirty="0" smtClean="0"/>
              <a:t>a </a:t>
            </a:r>
            <a:r>
              <a:rPr lang="en-US" sz="2400" dirty="0" smtClean="0"/>
              <a:t>= -2.</a:t>
            </a:r>
          </a:p>
          <a:p>
            <a:pPr>
              <a:buNone/>
            </a:pPr>
            <a:endParaRPr lang="en-US"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400" y="2133600"/>
            <a:ext cx="4657725" cy="742950"/>
          </a:xfrm>
          <a:prstGeom prst="rect">
            <a:avLst/>
          </a:prstGeom>
          <a:noFill/>
        </p:spPr>
      </p:pic>
      <p:sp>
        <p:nvSpPr>
          <p:cNvPr id="1027" name="Rectangle 3"/>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3" name="Rectangle 9"/>
          <p:cNvSpPr>
            <a:spLocks noChangeArrowheads="1"/>
          </p:cNvSpPr>
          <p:nvPr/>
        </p:nvSpPr>
        <p:spPr bwMode="auto">
          <a:xfrm>
            <a:off x="0" y="1952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7" name="Picture 1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9600" y="3429000"/>
            <a:ext cx="3838575" cy="723900"/>
          </a:xfrm>
          <a:prstGeom prst="rect">
            <a:avLst/>
          </a:prstGeom>
          <a:noFill/>
        </p:spPr>
      </p:pic>
      <p:sp>
        <p:nvSpPr>
          <p:cNvPr id="10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3" name="Rectangle 19"/>
          <p:cNvSpPr>
            <a:spLocks noChangeArrowheads="1"/>
          </p:cNvSpPr>
          <p:nvPr/>
        </p:nvSpPr>
        <p:spPr bwMode="auto">
          <a:xfrm>
            <a:off x="0" y="1190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2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9" name="Rectangle 25"/>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Expression Example</a:t>
            </a:r>
            <a:endParaRPr lang="en-US" dirty="0"/>
          </a:p>
        </p:txBody>
      </p:sp>
      <p:sp>
        <p:nvSpPr>
          <p:cNvPr id="3" name="Content Placeholder 2"/>
          <p:cNvSpPr>
            <a:spLocks noGrp="1"/>
          </p:cNvSpPr>
          <p:nvPr>
            <p:ph idx="1"/>
          </p:nvPr>
        </p:nvSpPr>
        <p:spPr/>
        <p:txBody>
          <a:bodyPr/>
          <a:lstStyle/>
          <a:p>
            <a:pPr>
              <a:buNone/>
            </a:pPr>
            <a:r>
              <a:rPr lang="en-US" sz="2400" dirty="0" smtClean="0"/>
              <a:t>Pick </a:t>
            </a:r>
            <a:r>
              <a:rPr lang="en-US" sz="2400" i="1" dirty="0" smtClean="0"/>
              <a:t>p</a:t>
            </a:r>
            <a:r>
              <a:rPr lang="en-US" sz="2400" dirty="0" smtClean="0"/>
              <a:t> = 5, </a:t>
            </a:r>
            <a:r>
              <a:rPr lang="en-US" sz="2400" i="1" dirty="0" smtClean="0"/>
              <a:t>q</a:t>
            </a:r>
            <a:r>
              <a:rPr lang="en-US" sz="2400" dirty="0" smtClean="0"/>
              <a:t> = -1, and </a:t>
            </a:r>
            <a:r>
              <a:rPr lang="en-US" sz="2400" i="1" dirty="0" smtClean="0"/>
              <a:t>r </a:t>
            </a:r>
            <a:r>
              <a:rPr lang="en-US" sz="2400" dirty="0" smtClean="0"/>
              <a:t>= 8.</a:t>
            </a:r>
          </a:p>
          <a:p>
            <a:pPr>
              <a:buNone/>
            </a:pPr>
            <a:endParaRPr lang="en-US" sz="2400" dirty="0" smtClean="0"/>
          </a:p>
          <a:p>
            <a:pPr>
              <a:buNone/>
            </a:pPr>
            <a:endParaRPr lang="en-US" sz="2400" dirty="0" smtClean="0"/>
          </a:p>
          <a:p>
            <a:pPr>
              <a:buNone/>
            </a:pPr>
            <a:r>
              <a:rPr lang="en-US" sz="2400" dirty="0" smtClean="0"/>
              <a:t>Pick </a:t>
            </a:r>
            <a:r>
              <a:rPr lang="en-US" sz="2400" i="1" dirty="0" smtClean="0"/>
              <a:t>b </a:t>
            </a:r>
            <a:r>
              <a:rPr lang="en-US" sz="2400" dirty="0" smtClean="0"/>
              <a:t>= 3.  Then </a:t>
            </a:r>
            <a:r>
              <a:rPr lang="en-US" sz="2400" i="1" dirty="0" smtClean="0"/>
              <a:t>a </a:t>
            </a:r>
            <a:r>
              <a:rPr lang="en-US" sz="2400" dirty="0" smtClean="0"/>
              <a:t>= -2.</a:t>
            </a:r>
          </a:p>
          <a:p>
            <a:pPr>
              <a:buNone/>
            </a:pPr>
            <a:endParaRPr lang="en-US"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400" y="2133600"/>
            <a:ext cx="4657725" cy="742950"/>
          </a:xfrm>
          <a:prstGeom prst="rect">
            <a:avLst/>
          </a:prstGeom>
          <a:noFill/>
        </p:spPr>
      </p:pic>
      <p:sp>
        <p:nvSpPr>
          <p:cNvPr id="1027" name="Rectangle 3"/>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3" name="Rectangle 9"/>
          <p:cNvSpPr>
            <a:spLocks noChangeArrowheads="1"/>
          </p:cNvSpPr>
          <p:nvPr/>
        </p:nvSpPr>
        <p:spPr bwMode="auto">
          <a:xfrm>
            <a:off x="0" y="1952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7" name="Picture 1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9600" y="3429000"/>
            <a:ext cx="3838575" cy="723900"/>
          </a:xfrm>
          <a:prstGeom prst="rect">
            <a:avLst/>
          </a:prstGeom>
          <a:noFill/>
        </p:spPr>
      </p:pic>
      <p:sp>
        <p:nvSpPr>
          <p:cNvPr id="10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9" name="Picture 1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572000" y="3429000"/>
            <a:ext cx="2914650" cy="742950"/>
          </a:xfrm>
          <a:prstGeom prst="rect">
            <a:avLst/>
          </a:prstGeom>
          <a:noFill/>
        </p:spPr>
      </p:pic>
      <p:sp>
        <p:nvSpPr>
          <p:cNvPr id="104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1" name="Picture 1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09600" y="4419600"/>
            <a:ext cx="2914650" cy="733425"/>
          </a:xfrm>
          <a:prstGeom prst="rect">
            <a:avLst/>
          </a:prstGeom>
          <a:noFill/>
        </p:spPr>
      </p:pic>
      <p:sp>
        <p:nvSpPr>
          <p:cNvPr id="1043" name="Rectangle 19"/>
          <p:cNvSpPr>
            <a:spLocks noChangeArrowheads="1"/>
          </p:cNvSpPr>
          <p:nvPr/>
        </p:nvSpPr>
        <p:spPr bwMode="auto">
          <a:xfrm>
            <a:off x="0" y="1190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2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9" name="Rectangle 25"/>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Expression Example</a:t>
            </a:r>
            <a:endParaRPr lang="en-US" dirty="0"/>
          </a:p>
        </p:txBody>
      </p:sp>
      <p:sp>
        <p:nvSpPr>
          <p:cNvPr id="3" name="Content Placeholder 2"/>
          <p:cNvSpPr>
            <a:spLocks noGrp="1"/>
          </p:cNvSpPr>
          <p:nvPr>
            <p:ph idx="1"/>
          </p:nvPr>
        </p:nvSpPr>
        <p:spPr/>
        <p:txBody>
          <a:bodyPr/>
          <a:lstStyle/>
          <a:p>
            <a:pPr>
              <a:buNone/>
            </a:pPr>
            <a:r>
              <a:rPr lang="en-US" sz="2400" dirty="0" smtClean="0"/>
              <a:t>Pick </a:t>
            </a:r>
            <a:r>
              <a:rPr lang="en-US" sz="2400" i="1" dirty="0" smtClean="0"/>
              <a:t>p</a:t>
            </a:r>
            <a:r>
              <a:rPr lang="en-US" sz="2400" dirty="0" smtClean="0"/>
              <a:t> = 5, </a:t>
            </a:r>
            <a:r>
              <a:rPr lang="en-US" sz="2400" i="1" dirty="0" smtClean="0"/>
              <a:t>q</a:t>
            </a:r>
            <a:r>
              <a:rPr lang="en-US" sz="2400" dirty="0" smtClean="0"/>
              <a:t> = -1, and </a:t>
            </a:r>
            <a:r>
              <a:rPr lang="en-US" sz="2400" i="1" dirty="0" smtClean="0"/>
              <a:t>r </a:t>
            </a:r>
            <a:r>
              <a:rPr lang="en-US" sz="2400" dirty="0" smtClean="0"/>
              <a:t>= 8.</a:t>
            </a:r>
          </a:p>
          <a:p>
            <a:pPr>
              <a:buNone/>
            </a:pPr>
            <a:endParaRPr lang="en-US" sz="2400" dirty="0" smtClean="0"/>
          </a:p>
          <a:p>
            <a:pPr>
              <a:buNone/>
            </a:pPr>
            <a:endParaRPr lang="en-US" sz="2400" dirty="0" smtClean="0"/>
          </a:p>
          <a:p>
            <a:pPr>
              <a:buNone/>
            </a:pPr>
            <a:r>
              <a:rPr lang="en-US" sz="2400" dirty="0" smtClean="0"/>
              <a:t>Pick </a:t>
            </a:r>
            <a:r>
              <a:rPr lang="en-US" sz="2400" i="1" dirty="0" smtClean="0"/>
              <a:t>b </a:t>
            </a:r>
            <a:r>
              <a:rPr lang="en-US" sz="2400" dirty="0" smtClean="0"/>
              <a:t>= 3.  Then </a:t>
            </a:r>
            <a:r>
              <a:rPr lang="en-US" sz="2400" i="1" dirty="0" smtClean="0"/>
              <a:t>a </a:t>
            </a:r>
            <a:r>
              <a:rPr lang="en-US" sz="2400" dirty="0" smtClean="0"/>
              <a:t>= -2.</a:t>
            </a:r>
          </a:p>
          <a:p>
            <a:pPr>
              <a:buNone/>
            </a:pPr>
            <a:endParaRPr lang="en-US"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400" y="2133600"/>
            <a:ext cx="4657725" cy="742950"/>
          </a:xfrm>
          <a:prstGeom prst="rect">
            <a:avLst/>
          </a:prstGeom>
          <a:noFill/>
        </p:spPr>
      </p:pic>
      <p:sp>
        <p:nvSpPr>
          <p:cNvPr id="1027" name="Rectangle 3"/>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3" name="Rectangle 9"/>
          <p:cNvSpPr>
            <a:spLocks noChangeArrowheads="1"/>
          </p:cNvSpPr>
          <p:nvPr/>
        </p:nvSpPr>
        <p:spPr bwMode="auto">
          <a:xfrm>
            <a:off x="0" y="1952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7" name="Picture 1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9600" y="3429000"/>
            <a:ext cx="3838575" cy="723900"/>
          </a:xfrm>
          <a:prstGeom prst="rect">
            <a:avLst/>
          </a:prstGeom>
          <a:noFill/>
        </p:spPr>
      </p:pic>
      <p:sp>
        <p:nvSpPr>
          <p:cNvPr id="10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9" name="Picture 1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572000" y="3429000"/>
            <a:ext cx="2914650" cy="742950"/>
          </a:xfrm>
          <a:prstGeom prst="rect">
            <a:avLst/>
          </a:prstGeom>
          <a:noFill/>
        </p:spPr>
      </p:pic>
      <p:sp>
        <p:nvSpPr>
          <p:cNvPr id="104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1" name="Picture 1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09600" y="4419600"/>
            <a:ext cx="2914650" cy="733425"/>
          </a:xfrm>
          <a:prstGeom prst="rect">
            <a:avLst/>
          </a:prstGeom>
          <a:noFill/>
        </p:spPr>
      </p:pic>
      <p:sp>
        <p:nvSpPr>
          <p:cNvPr id="1043" name="Rectangle 19"/>
          <p:cNvSpPr>
            <a:spLocks noChangeArrowheads="1"/>
          </p:cNvSpPr>
          <p:nvPr/>
        </p:nvSpPr>
        <p:spPr bwMode="auto">
          <a:xfrm>
            <a:off x="0" y="1190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4" name="Picture 20"/>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657600" y="4419600"/>
            <a:ext cx="2914650" cy="723900"/>
          </a:xfrm>
          <a:prstGeom prst="rect">
            <a:avLst/>
          </a:prstGeom>
          <a:noFill/>
        </p:spPr>
      </p:pic>
      <p:sp>
        <p:nvSpPr>
          <p:cNvPr id="1046" name="Rectangle 22"/>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2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7" name="Picture 23"/>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629400" y="4419600"/>
            <a:ext cx="2038350" cy="723900"/>
          </a:xfrm>
          <a:prstGeom prst="rect">
            <a:avLst/>
          </a:prstGeom>
          <a:noFill/>
        </p:spPr>
      </p:pic>
      <p:sp>
        <p:nvSpPr>
          <p:cNvPr id="1049" name="Rectangle 25"/>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Areas of Focus</a:t>
            </a:r>
            <a:endParaRPr lang="en-US" dirty="0"/>
          </a:p>
        </p:txBody>
      </p:sp>
      <p:sp>
        <p:nvSpPr>
          <p:cNvPr id="3" name="Content Placeholder 2"/>
          <p:cNvSpPr>
            <a:spLocks noGrp="1"/>
          </p:cNvSpPr>
          <p:nvPr>
            <p:ph idx="1"/>
          </p:nvPr>
        </p:nvSpPr>
        <p:spPr/>
        <p:txBody>
          <a:bodyPr/>
          <a:lstStyle/>
          <a:p>
            <a:pPr>
              <a:buNone/>
            </a:pPr>
            <a:r>
              <a:rPr lang="en-US" dirty="0" smtClean="0"/>
              <a:t>1) Students. Teaching techniques and tips to more effectively teach students.</a:t>
            </a:r>
          </a:p>
          <a:p>
            <a:pPr>
              <a:buNone/>
            </a:pPr>
            <a:r>
              <a:rPr lang="en-US" dirty="0" smtClean="0"/>
              <a:t>2) Shortages.  Economic principles that illuminate the economics that we teach as well as phenomena we observe in our daily lives.</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533400"/>
            <a:ext cx="4876800" cy="838199"/>
          </a:xfrm>
        </p:spPr>
        <p:txBody>
          <a:bodyPr>
            <a:normAutofit/>
          </a:bodyPr>
          <a:lstStyle/>
          <a:p>
            <a:r>
              <a:rPr lang="en-US" dirty="0" smtClean="0"/>
              <a:t>Shortages</a:t>
            </a:r>
            <a:endParaRPr lang="en-US"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4" name="Rectangle 10"/>
          <p:cNvSpPr>
            <a:spLocks noChangeArrowheads="1"/>
          </p:cNvSpPr>
          <p:nvPr/>
        </p:nvSpPr>
        <p:spPr bwMode="auto">
          <a:xfrm>
            <a:off x="838200" y="1905000"/>
            <a:ext cx="5867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Demand Function</a:t>
            </a:r>
            <a:r>
              <a:rPr kumimoji="0" lang="en-US" sz="22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(in millions of units)</a:t>
            </a: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838200" y="2362200"/>
            <a:ext cx="4479111"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Supply Function</a:t>
            </a:r>
            <a:r>
              <a:rPr lang="en-US" sz="2200" dirty="0" smtClean="0">
                <a:latin typeface="Calibri" pitchFamily="34" charset="0"/>
                <a:ea typeface="Calibri" pitchFamily="34" charset="0"/>
                <a:cs typeface="Times New Roman" pitchFamily="18" charset="0"/>
              </a:rPr>
              <a:t> (in millions of units):</a:t>
            </a: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2" name="Rectangle 18"/>
          <p:cNvSpPr>
            <a:spLocks noChangeArrowheads="1"/>
          </p:cNvSpPr>
          <p:nvPr/>
        </p:nvSpPr>
        <p:spPr bwMode="auto">
          <a:xfrm>
            <a:off x="838200" y="2895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1"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a:t>
            </a: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price per unit    </a:t>
            </a:r>
            <a:r>
              <a:rPr kumimoji="0" lang="en-US" sz="2200" b="0" i="1"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Q </a:t>
            </a: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quantity in millions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3" name="Picture 1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2362200"/>
            <a:ext cx="1181100" cy="504825"/>
          </a:xfrm>
          <a:prstGeom prst="rect">
            <a:avLst/>
          </a:prstGeom>
          <a:noFill/>
        </p:spPr>
      </p:pic>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5" name="Picture 2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867400" y="1981200"/>
            <a:ext cx="2124075" cy="3810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533400"/>
            <a:ext cx="4876800" cy="838199"/>
          </a:xfrm>
        </p:spPr>
        <p:txBody>
          <a:bodyPr>
            <a:normAutofit/>
          </a:bodyPr>
          <a:lstStyle/>
          <a:p>
            <a:r>
              <a:rPr lang="en-US" dirty="0" smtClean="0"/>
              <a:t>Shortages</a:t>
            </a:r>
            <a:endParaRPr lang="en-US"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4" name="Rectangle 10"/>
          <p:cNvSpPr>
            <a:spLocks noChangeArrowheads="1"/>
          </p:cNvSpPr>
          <p:nvPr/>
        </p:nvSpPr>
        <p:spPr bwMode="auto">
          <a:xfrm>
            <a:off x="838200" y="1905000"/>
            <a:ext cx="5867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Demand Function</a:t>
            </a:r>
            <a:r>
              <a:rPr kumimoji="0" lang="en-US" sz="22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(in millions of units)</a:t>
            </a: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838200" y="2362200"/>
            <a:ext cx="4479111"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Supply Function</a:t>
            </a:r>
            <a:r>
              <a:rPr lang="en-US" sz="2200" dirty="0" smtClean="0">
                <a:latin typeface="Calibri" pitchFamily="34" charset="0"/>
                <a:ea typeface="Calibri" pitchFamily="34" charset="0"/>
                <a:cs typeface="Times New Roman" pitchFamily="18" charset="0"/>
              </a:rPr>
              <a:t> (in millions of units):</a:t>
            </a: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42" name="Rectangle 18"/>
          <p:cNvSpPr>
            <a:spLocks noChangeArrowheads="1"/>
          </p:cNvSpPr>
          <p:nvPr/>
        </p:nvSpPr>
        <p:spPr bwMode="auto">
          <a:xfrm>
            <a:off x="838200" y="2895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1"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a:t>
            </a: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price per unit    </a:t>
            </a:r>
            <a:r>
              <a:rPr kumimoji="0" lang="en-US" sz="2200" b="0" i="1"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Q </a:t>
            </a:r>
            <a:r>
              <a:rPr kumimoji="0" lang="en-US" sz="2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quantity in millions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Rectangle 35"/>
          <p:cNvSpPr/>
          <p:nvPr/>
        </p:nvSpPr>
        <p:spPr>
          <a:xfrm>
            <a:off x="6934200" y="57150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1447800" y="3429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3" name="Picture 1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2362200"/>
            <a:ext cx="1181100" cy="504825"/>
          </a:xfrm>
          <a:prstGeom prst="rect">
            <a:avLst/>
          </a:prstGeom>
          <a:noFill/>
        </p:spPr>
      </p:pic>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5" name="Picture 2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867400" y="1981200"/>
            <a:ext cx="2124075" cy="381000"/>
          </a:xfrm>
          <a:prstGeom prst="rect">
            <a:avLst/>
          </a:prstGeom>
          <a:noFill/>
        </p:spPr>
      </p:pic>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pic>
        <p:nvPicPr>
          <p:cNvPr id="50" name="Picture 1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781800" y="3810000"/>
            <a:ext cx="1181100" cy="504825"/>
          </a:xfrm>
          <a:prstGeom prst="rect">
            <a:avLst/>
          </a:prstGeom>
          <a:noFill/>
        </p:spPr>
      </p:pic>
      <p:pic>
        <p:nvPicPr>
          <p:cNvPr id="51" name="Picture 2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77000" y="5334000"/>
            <a:ext cx="2124075" cy="3810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05200" y="457200"/>
            <a:ext cx="1504950" cy="381000"/>
          </a:xfrm>
          <a:prstGeom prst="rect">
            <a:avLst/>
          </a:prstGeom>
          <a:noFill/>
        </p:spPr>
      </p:pic>
      <p:sp>
        <p:nvSpPr>
          <p:cNvPr id="15363"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6" name="Rectangle 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6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7"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733800" y="1371600"/>
            <a:ext cx="1838325" cy="381000"/>
          </a:xfrm>
          <a:prstGeom prst="rect">
            <a:avLst/>
          </a:prstGeom>
          <a:noFill/>
        </p:spPr>
      </p:pic>
      <p:sp>
        <p:nvSpPr>
          <p:cNvPr id="15369" name="Rectangle 9"/>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1"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0"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886200" y="1752600"/>
            <a:ext cx="676275" cy="381000"/>
          </a:xfrm>
          <a:prstGeom prst="rect">
            <a:avLst/>
          </a:prstGeom>
          <a:noFill/>
        </p:spPr>
      </p:pic>
      <p:sp>
        <p:nvSpPr>
          <p:cNvPr id="15372" name="Rectangle 12"/>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4"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75" name="Rectangle 15"/>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7"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6" name="Picture 1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810000" y="838200"/>
            <a:ext cx="1266825" cy="504825"/>
          </a:xfrm>
          <a:prstGeom prst="rect">
            <a:avLst/>
          </a:prstGeom>
          <a:noFill/>
        </p:spPr>
      </p:pic>
      <p:sp>
        <p:nvSpPr>
          <p:cNvPr id="15378" name="Rectangle 18"/>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80"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81" name="Rectangle 2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05200" y="457200"/>
            <a:ext cx="1504950" cy="381000"/>
          </a:xfrm>
          <a:prstGeom prst="rect">
            <a:avLst/>
          </a:prstGeom>
          <a:noFill/>
        </p:spPr>
      </p:pic>
      <p:sp>
        <p:nvSpPr>
          <p:cNvPr id="15363"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6" name="Rectangle 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6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7"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733800" y="1371600"/>
            <a:ext cx="1838325" cy="381000"/>
          </a:xfrm>
          <a:prstGeom prst="rect">
            <a:avLst/>
          </a:prstGeom>
          <a:noFill/>
        </p:spPr>
      </p:pic>
      <p:sp>
        <p:nvSpPr>
          <p:cNvPr id="15369" name="Rectangle 9"/>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1"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0"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886200" y="1752600"/>
            <a:ext cx="676275" cy="381000"/>
          </a:xfrm>
          <a:prstGeom prst="rect">
            <a:avLst/>
          </a:prstGeom>
          <a:noFill/>
        </p:spPr>
      </p:pic>
      <p:sp>
        <p:nvSpPr>
          <p:cNvPr id="15372" name="Rectangle 12"/>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4"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75" name="Rectangle 15"/>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7"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6" name="Picture 1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810000" y="838200"/>
            <a:ext cx="1266825" cy="504825"/>
          </a:xfrm>
          <a:prstGeom prst="rect">
            <a:avLst/>
          </a:prstGeom>
          <a:noFill/>
        </p:spPr>
      </p:pic>
      <p:sp>
        <p:nvSpPr>
          <p:cNvPr id="15378" name="Rectangle 18"/>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80"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9" name="Picture 19"/>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505200" y="2209800"/>
            <a:ext cx="2009775" cy="381000"/>
          </a:xfrm>
          <a:prstGeom prst="rect">
            <a:avLst/>
          </a:prstGeom>
          <a:noFill/>
        </p:spPr>
      </p:pic>
      <p:sp>
        <p:nvSpPr>
          <p:cNvPr id="15381" name="Rectangle 2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82" name="Rectangle 22"/>
          <p:cNvSpPr>
            <a:spLocks noChangeArrowheads="1"/>
          </p:cNvSpPr>
          <p:nvPr/>
        </p:nvSpPr>
        <p:spPr bwMode="auto">
          <a:xfrm>
            <a:off x="3124200" y="2590800"/>
            <a:ext cx="2810833"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Equilibrium Point: (4,6)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05200" y="457200"/>
            <a:ext cx="1504950" cy="381000"/>
          </a:xfrm>
          <a:prstGeom prst="rect">
            <a:avLst/>
          </a:prstGeom>
          <a:noFill/>
        </p:spPr>
      </p:pic>
      <p:sp>
        <p:nvSpPr>
          <p:cNvPr id="15363"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6" name="Rectangle 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6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7"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733800" y="1371600"/>
            <a:ext cx="1838325" cy="381000"/>
          </a:xfrm>
          <a:prstGeom prst="rect">
            <a:avLst/>
          </a:prstGeom>
          <a:noFill/>
        </p:spPr>
      </p:pic>
      <p:sp>
        <p:nvSpPr>
          <p:cNvPr id="15369" name="Rectangle 9"/>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1"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0"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886200" y="1752600"/>
            <a:ext cx="676275" cy="381000"/>
          </a:xfrm>
          <a:prstGeom prst="rect">
            <a:avLst/>
          </a:prstGeom>
          <a:noFill/>
        </p:spPr>
      </p:pic>
      <p:sp>
        <p:nvSpPr>
          <p:cNvPr id="15372" name="Rectangle 12"/>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4"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75" name="Rectangle 15"/>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7"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6" name="Picture 1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810000" y="838200"/>
            <a:ext cx="1266825" cy="504825"/>
          </a:xfrm>
          <a:prstGeom prst="rect">
            <a:avLst/>
          </a:prstGeom>
          <a:noFill/>
        </p:spPr>
      </p:pic>
      <p:sp>
        <p:nvSpPr>
          <p:cNvPr id="15378" name="Rectangle 18"/>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80"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9" name="Picture 19"/>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505200" y="2209800"/>
            <a:ext cx="2009775" cy="381000"/>
          </a:xfrm>
          <a:prstGeom prst="rect">
            <a:avLst/>
          </a:prstGeom>
          <a:noFill/>
        </p:spPr>
      </p:pic>
      <p:sp>
        <p:nvSpPr>
          <p:cNvPr id="15381" name="Rectangle 2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82" name="Rectangle 22"/>
          <p:cNvSpPr>
            <a:spLocks noChangeArrowheads="1"/>
          </p:cNvSpPr>
          <p:nvPr/>
        </p:nvSpPr>
        <p:spPr bwMode="auto">
          <a:xfrm>
            <a:off x="3124200" y="2590800"/>
            <a:ext cx="2810833"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Equilibrium Point: (4,6)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685800" y="3124200"/>
            <a:ext cx="78486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$4 per unit, 6 million units will be both supplied and demanded.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6934200" y="57150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1447800" y="3429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50" name="Picture 1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781800" y="3810000"/>
            <a:ext cx="1181100" cy="504825"/>
          </a:xfrm>
          <a:prstGeom prst="rect">
            <a:avLst/>
          </a:prstGeom>
          <a:noFill/>
        </p:spPr>
      </p:pic>
      <p:pic>
        <p:nvPicPr>
          <p:cNvPr id="51" name="Picture 2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77000" y="5334000"/>
            <a:ext cx="2124075" cy="381000"/>
          </a:xfrm>
          <a:prstGeom prst="rect">
            <a:avLst/>
          </a:prstGeom>
          <a:noFill/>
        </p:spPr>
      </p:pic>
      <p:sp>
        <p:nvSpPr>
          <p:cNvPr id="153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1"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505200" y="457200"/>
            <a:ext cx="1504950" cy="381000"/>
          </a:xfrm>
          <a:prstGeom prst="rect">
            <a:avLst/>
          </a:prstGeom>
          <a:noFill/>
        </p:spPr>
      </p:pic>
      <p:sp>
        <p:nvSpPr>
          <p:cNvPr id="15363"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6" name="Rectangle 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6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67"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733800" y="1371600"/>
            <a:ext cx="1838325" cy="381000"/>
          </a:xfrm>
          <a:prstGeom prst="rect">
            <a:avLst/>
          </a:prstGeom>
          <a:noFill/>
        </p:spPr>
      </p:pic>
      <p:sp>
        <p:nvSpPr>
          <p:cNvPr id="15369" name="Rectangle 9"/>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1"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0" name="Picture 10"/>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886200" y="1752600"/>
            <a:ext cx="676275" cy="381000"/>
          </a:xfrm>
          <a:prstGeom prst="rect">
            <a:avLst/>
          </a:prstGeom>
          <a:noFill/>
        </p:spPr>
      </p:pic>
      <p:sp>
        <p:nvSpPr>
          <p:cNvPr id="15372" name="Rectangle 12"/>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4"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75" name="Rectangle 15"/>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77"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6"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3810000" y="838200"/>
            <a:ext cx="1266825" cy="504825"/>
          </a:xfrm>
          <a:prstGeom prst="rect">
            <a:avLst/>
          </a:prstGeom>
          <a:noFill/>
        </p:spPr>
      </p:pic>
      <p:sp>
        <p:nvSpPr>
          <p:cNvPr id="15378" name="Rectangle 18"/>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48" name="Straight Connector 47"/>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5380"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5379" name="Picture 19"/>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3505200" y="2209800"/>
            <a:ext cx="2009775" cy="381000"/>
          </a:xfrm>
          <a:prstGeom prst="rect">
            <a:avLst/>
          </a:prstGeom>
          <a:noFill/>
        </p:spPr>
      </p:pic>
      <p:sp>
        <p:nvSpPr>
          <p:cNvPr id="15381" name="Rectangle 2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382" name="Rectangle 22"/>
          <p:cNvSpPr>
            <a:spLocks noChangeArrowheads="1"/>
          </p:cNvSpPr>
          <p:nvPr/>
        </p:nvSpPr>
        <p:spPr bwMode="auto">
          <a:xfrm>
            <a:off x="3124200" y="2590800"/>
            <a:ext cx="2810833"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Equilibrium Point: (4,6)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6" name="Rectangle 55"/>
          <p:cNvSpPr/>
          <p:nvPr/>
        </p:nvSpPr>
        <p:spPr>
          <a:xfrm>
            <a:off x="3886200" y="4572000"/>
            <a:ext cx="617477"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(4,6)</a:t>
            </a:r>
            <a:endParaRPr lang="en-US" dirty="0"/>
          </a:p>
        </p:txBody>
      </p:sp>
      <p:sp>
        <p:nvSpPr>
          <p:cNvPr id="58" name="Rectangle 57"/>
          <p:cNvSpPr/>
          <p:nvPr/>
        </p:nvSpPr>
        <p:spPr>
          <a:xfrm>
            <a:off x="40386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sp>
        <p:nvSpPr>
          <p:cNvPr id="59" name="Rectangle 58"/>
          <p:cNvSpPr/>
          <p:nvPr/>
        </p:nvSpPr>
        <p:spPr>
          <a:xfrm>
            <a:off x="1219200" y="47244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0" name="Picture 1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133600" y="1371600"/>
            <a:ext cx="4143375" cy="504825"/>
          </a:xfrm>
          <a:prstGeom prst="rect">
            <a:avLst/>
          </a:prstGeom>
          <a:noFill/>
        </p:spPr>
      </p:pic>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3" name="Picture 1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2286000"/>
            <a:ext cx="2552700" cy="514350"/>
          </a:xfrm>
          <a:prstGeom prst="rect">
            <a:avLst/>
          </a:prstGeom>
          <a:noFill/>
        </p:spPr>
      </p:pic>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60" name="Rectangle 24"/>
          <p:cNvSpPr>
            <a:spLocks noChangeArrowheads="1"/>
          </p:cNvSpPr>
          <p:nvPr/>
        </p:nvSpPr>
        <p:spPr bwMode="auto">
          <a:xfrm>
            <a:off x="3048000" y="457200"/>
            <a:ext cx="28956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Economics Classes: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447800" y="33528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7010400" y="5715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0" name="Picture 1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133600" y="1371600"/>
            <a:ext cx="4143375" cy="504825"/>
          </a:xfrm>
          <a:prstGeom prst="rect">
            <a:avLst/>
          </a:prstGeom>
          <a:noFill/>
        </p:spPr>
      </p:pic>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3" name="Picture 1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2286000"/>
            <a:ext cx="2552700" cy="514350"/>
          </a:xfrm>
          <a:prstGeom prst="rect">
            <a:avLst/>
          </a:prstGeom>
          <a:noFill/>
        </p:spPr>
      </p:pic>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6" name="Picture 2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553200" y="5257800"/>
            <a:ext cx="1533525" cy="504825"/>
          </a:xfrm>
          <a:prstGeom prst="rect">
            <a:avLst/>
          </a:prstGeom>
          <a:noFill/>
        </p:spPr>
      </p:pic>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8" name="Picture 22"/>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858000" y="3886200"/>
            <a:ext cx="838200" cy="514350"/>
          </a:xfrm>
          <a:prstGeom prst="rect">
            <a:avLst/>
          </a:prstGeom>
          <a:noFill/>
        </p:spPr>
      </p:pic>
      <p:sp>
        <p:nvSpPr>
          <p:cNvPr id="14360" name="Rectangle 24"/>
          <p:cNvSpPr>
            <a:spLocks noChangeArrowheads="1"/>
          </p:cNvSpPr>
          <p:nvPr/>
        </p:nvSpPr>
        <p:spPr bwMode="auto">
          <a:xfrm>
            <a:off x="3048000" y="457200"/>
            <a:ext cx="28956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Economics Classes: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447800" y="33528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7010400" y="5715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0" name="Picture 1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133600" y="1371600"/>
            <a:ext cx="4143375" cy="504825"/>
          </a:xfrm>
          <a:prstGeom prst="rect">
            <a:avLst/>
          </a:prstGeom>
          <a:noFill/>
        </p:spPr>
      </p:pic>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3" name="Picture 1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2286000"/>
            <a:ext cx="2552700" cy="514350"/>
          </a:xfrm>
          <a:prstGeom prst="rect">
            <a:avLst/>
          </a:prstGeom>
          <a:noFill/>
        </p:spPr>
      </p:pic>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6" name="Picture 2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553200" y="5257800"/>
            <a:ext cx="1533525" cy="504825"/>
          </a:xfrm>
          <a:prstGeom prst="rect">
            <a:avLst/>
          </a:prstGeom>
          <a:noFill/>
        </p:spPr>
      </p:pic>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8" name="Picture 22"/>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858000" y="3886200"/>
            <a:ext cx="838200" cy="514350"/>
          </a:xfrm>
          <a:prstGeom prst="rect">
            <a:avLst/>
          </a:prstGeom>
          <a:noFill/>
        </p:spPr>
      </p:pic>
      <p:sp>
        <p:nvSpPr>
          <p:cNvPr id="14360" name="Rectangle 24"/>
          <p:cNvSpPr>
            <a:spLocks noChangeArrowheads="1"/>
          </p:cNvSpPr>
          <p:nvPr/>
        </p:nvSpPr>
        <p:spPr bwMode="auto">
          <a:xfrm>
            <a:off x="3048000" y="457200"/>
            <a:ext cx="28956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Economics Classes: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42" name="Rectangle 41"/>
          <p:cNvSpPr/>
          <p:nvPr/>
        </p:nvSpPr>
        <p:spPr>
          <a:xfrm>
            <a:off x="1219200" y="47244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Which Variable is Dependent?</a:t>
            </a:r>
            <a:endParaRPr lang="en-US" dirty="0"/>
          </a:p>
        </p:txBody>
      </p:sp>
      <p:sp>
        <p:nvSpPr>
          <p:cNvPr id="3" name="Content Placeholder 2"/>
          <p:cNvSpPr>
            <a:spLocks noGrp="1"/>
          </p:cNvSpPr>
          <p:nvPr>
            <p:ph idx="1"/>
          </p:nvPr>
        </p:nvSpPr>
        <p:spPr/>
        <p:txBody>
          <a:bodyPr>
            <a:normAutofit/>
          </a:bodyPr>
          <a:lstStyle/>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a:t>
            </a:r>
            <a:endParaRPr lang="en-US" dirty="0"/>
          </a:p>
        </p:txBody>
      </p:sp>
      <p:sp>
        <p:nvSpPr>
          <p:cNvPr id="3" name="Content Placeholder 2"/>
          <p:cNvSpPr>
            <a:spLocks noGrp="1"/>
          </p:cNvSpPr>
          <p:nvPr>
            <p:ph idx="1"/>
          </p:nvPr>
        </p:nvSpPr>
        <p:spPr/>
        <p:txBody>
          <a:bodyPr/>
          <a:lstStyle/>
          <a:p>
            <a:pPr>
              <a:buNone/>
            </a:pPr>
            <a:r>
              <a:rPr lang="en-US" dirty="0" smtClean="0"/>
              <a:t>A minor deduction of points can carry much weight.</a:t>
            </a: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Which Variable is Dependent?</a:t>
            </a:r>
            <a:endParaRPr lang="en-US" dirty="0"/>
          </a:p>
        </p:txBody>
      </p:sp>
      <p:sp>
        <p:nvSpPr>
          <p:cNvPr id="3" name="Content Placeholder 2"/>
          <p:cNvSpPr>
            <a:spLocks noGrp="1"/>
          </p:cNvSpPr>
          <p:nvPr>
            <p:ph idx="1"/>
          </p:nvPr>
        </p:nvSpPr>
        <p:spPr/>
        <p:txBody>
          <a:bodyPr>
            <a:normAutofit/>
          </a:bodyPr>
          <a:lstStyle/>
          <a:p>
            <a:r>
              <a:rPr lang="en-US" dirty="0" smtClean="0"/>
              <a:t>Quantity depends on price but price also depends on quantity.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Which Variable is Dependent?</a:t>
            </a:r>
            <a:endParaRPr lang="en-US" dirty="0"/>
          </a:p>
        </p:txBody>
      </p:sp>
      <p:sp>
        <p:nvSpPr>
          <p:cNvPr id="3" name="Content Placeholder 2"/>
          <p:cNvSpPr>
            <a:spLocks noGrp="1"/>
          </p:cNvSpPr>
          <p:nvPr>
            <p:ph idx="1"/>
          </p:nvPr>
        </p:nvSpPr>
        <p:spPr/>
        <p:txBody>
          <a:bodyPr>
            <a:normAutofit/>
          </a:bodyPr>
          <a:lstStyle/>
          <a:p>
            <a:r>
              <a:rPr lang="en-US" dirty="0" smtClean="0"/>
              <a:t>Quantity depends on price but price also depends on quantity.</a:t>
            </a:r>
          </a:p>
          <a:p>
            <a:r>
              <a:rPr lang="en-US" dirty="0" smtClean="0"/>
              <a:t>The more scarce the material, the higher the price (e.g. gold versus iron ore)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Markets Gravitate toward the Equilibrium Point?</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Markets Gravitate toward the Equilibrium Point?</a:t>
            </a:r>
            <a:endParaRPr lang="en-US" dirty="0"/>
          </a:p>
        </p:txBody>
      </p:sp>
      <p:sp>
        <p:nvSpPr>
          <p:cNvPr id="3" name="Content Placeholder 2"/>
          <p:cNvSpPr>
            <a:spLocks noGrp="1"/>
          </p:cNvSpPr>
          <p:nvPr>
            <p:ph idx="1"/>
          </p:nvPr>
        </p:nvSpPr>
        <p:spPr/>
        <p:txBody>
          <a:bodyPr/>
          <a:lstStyle/>
          <a:p>
            <a:r>
              <a:rPr lang="en-US" dirty="0" smtClean="0"/>
              <a:t>If the price is higher, a surplus will result.</a:t>
            </a:r>
          </a:p>
          <a:p>
            <a:pPr>
              <a:buNone/>
            </a:pP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Markets Gravitate toward the Equilibrium Point?</a:t>
            </a:r>
            <a:endParaRPr lang="en-US" dirty="0"/>
          </a:p>
        </p:txBody>
      </p:sp>
      <p:sp>
        <p:nvSpPr>
          <p:cNvPr id="3" name="Content Placeholder 2"/>
          <p:cNvSpPr>
            <a:spLocks noGrp="1"/>
          </p:cNvSpPr>
          <p:nvPr>
            <p:ph idx="1"/>
          </p:nvPr>
        </p:nvSpPr>
        <p:spPr/>
        <p:txBody>
          <a:bodyPr/>
          <a:lstStyle/>
          <a:p>
            <a:r>
              <a:rPr lang="en-US" dirty="0" smtClean="0"/>
              <a:t>If the price is higher, a surplus will result.</a:t>
            </a:r>
          </a:p>
          <a:p>
            <a:r>
              <a:rPr lang="en-US" dirty="0" smtClean="0"/>
              <a:t>If the price is lower, a shortage will result.</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Markets Gravitate toward the Equilibrium Point?</a:t>
            </a:r>
            <a:endParaRPr lang="en-US" dirty="0"/>
          </a:p>
        </p:txBody>
      </p:sp>
      <p:sp>
        <p:nvSpPr>
          <p:cNvPr id="3" name="Content Placeholder 2"/>
          <p:cNvSpPr>
            <a:spLocks noGrp="1"/>
          </p:cNvSpPr>
          <p:nvPr>
            <p:ph idx="1"/>
          </p:nvPr>
        </p:nvSpPr>
        <p:spPr/>
        <p:txBody>
          <a:bodyPr/>
          <a:lstStyle/>
          <a:p>
            <a:r>
              <a:rPr lang="en-US" dirty="0" smtClean="0"/>
              <a:t>If the price is higher, a surplus will result.</a:t>
            </a:r>
          </a:p>
          <a:p>
            <a:r>
              <a:rPr lang="en-US" dirty="0" smtClean="0"/>
              <a:t>If the price is lower, a shortage will result.</a:t>
            </a:r>
          </a:p>
          <a:p>
            <a:r>
              <a:rPr lang="en-US" dirty="0" smtClean="0"/>
              <a:t>Market participants, pursuing their own self-interest, will naturally bring supply and demand into equilibrium.</a:t>
            </a:r>
          </a:p>
          <a:p>
            <a:pPr>
              <a:buNone/>
            </a:pPr>
            <a:endParaRPr lang="en-US" dirty="0" smtClean="0"/>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4"/>
          <p:cNvSpPr>
            <a:spLocks noChangeArrowheads="1"/>
          </p:cNvSpPr>
          <p:nvPr/>
        </p:nvSpPr>
        <p:spPr bwMode="auto">
          <a:xfrm>
            <a:off x="1447800" y="533400"/>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Suppose the price is at $5 per unit.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447800" y="33528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7010400" y="5715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6" name="Picture 2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53200" y="5257800"/>
            <a:ext cx="1533525" cy="504825"/>
          </a:xfrm>
          <a:prstGeom prst="rect">
            <a:avLst/>
          </a:prstGeom>
          <a:noFill/>
        </p:spPr>
      </p:pic>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8" name="Picture 2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58000" y="3886200"/>
            <a:ext cx="838200" cy="514350"/>
          </a:xfrm>
          <a:prstGeom prst="rect">
            <a:avLst/>
          </a:prstGeom>
          <a:noFill/>
        </p:spPr>
      </p:pic>
      <p:sp>
        <p:nvSpPr>
          <p:cNvPr id="14360" name="Rectangle 24"/>
          <p:cNvSpPr>
            <a:spLocks noChangeArrowheads="1"/>
          </p:cNvSpPr>
          <p:nvPr/>
        </p:nvSpPr>
        <p:spPr bwMode="auto">
          <a:xfrm>
            <a:off x="1447800" y="533400"/>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Suppose the price is at $5 per unit.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42" name="Rectangle 41"/>
          <p:cNvSpPr/>
          <p:nvPr/>
        </p:nvSpPr>
        <p:spPr>
          <a:xfrm>
            <a:off x="1219200" y="47244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cxnSp>
        <p:nvCxnSpPr>
          <p:cNvPr id="43" name="Straight Connector 42"/>
          <p:cNvCxnSpPr/>
          <p:nvPr/>
        </p:nvCxnSpPr>
        <p:spPr>
          <a:xfrm>
            <a:off x="1524000" y="46482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1219200" y="44196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5</a:t>
            </a:r>
            <a:endParaRPr lang="en-US" dirty="0"/>
          </a:p>
        </p:txBody>
      </p:sp>
      <p:cxnSp>
        <p:nvCxnSpPr>
          <p:cNvPr id="47" name="Straight Connector 46"/>
          <p:cNvCxnSpPr/>
          <p:nvPr/>
        </p:nvCxnSpPr>
        <p:spPr>
          <a:xfrm>
            <a:off x="1600200" y="4648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32004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3200400" y="4648200"/>
            <a:ext cx="198120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1816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32004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1816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0480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sp>
        <p:nvSpPr>
          <p:cNvPr id="58" name="Rectangle 57"/>
          <p:cNvSpPr/>
          <p:nvPr/>
        </p:nvSpPr>
        <p:spPr>
          <a:xfrm>
            <a:off x="5029200" y="6096000"/>
            <a:ext cx="476412"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7.5</a:t>
            </a:r>
            <a:endParaRPr lang="en-US" dirty="0"/>
          </a:p>
        </p:txBody>
      </p:sp>
      <p:sp>
        <p:nvSpPr>
          <p:cNvPr id="59" name="TextBox 58"/>
          <p:cNvSpPr txBox="1"/>
          <p:nvPr/>
        </p:nvSpPr>
        <p:spPr>
          <a:xfrm>
            <a:off x="3124200" y="4191000"/>
            <a:ext cx="2133600" cy="369332"/>
          </a:xfrm>
          <a:prstGeom prst="rect">
            <a:avLst/>
          </a:prstGeom>
          <a:noFill/>
        </p:spPr>
        <p:txBody>
          <a:bodyPr wrap="square" rtlCol="0">
            <a:spAutoFit/>
          </a:bodyPr>
          <a:lstStyle/>
          <a:p>
            <a:r>
              <a:rPr lang="en-US" dirty="0" smtClean="0"/>
              <a:t>Surplus: 7.5 – 4 = 3.5</a:t>
            </a:r>
            <a:endParaRPr lang="en-US" dirty="0"/>
          </a:p>
        </p:txBody>
      </p:sp>
      <p:sp>
        <p:nvSpPr>
          <p:cNvPr id="185345" name="Rectangle 1"/>
          <p:cNvSpPr>
            <a:spLocks noChangeArrowheads="1"/>
          </p:cNvSpPr>
          <p:nvPr/>
        </p:nvSpPr>
        <p:spPr bwMode="auto">
          <a:xfrm>
            <a:off x="6553200" y="4876800"/>
            <a:ext cx="129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alibri" pitchFamily="34" charset="0"/>
                <a:ea typeface="Times New Roman" pitchFamily="18" charset="0"/>
                <a:cs typeface="Times New Roman" pitchFamily="18" charset="0"/>
              </a:rPr>
              <a:t>Demand: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6" name="Rectangle 2"/>
          <p:cNvSpPr>
            <a:spLocks noChangeArrowheads="1"/>
          </p:cNvSpPr>
          <p:nvPr/>
        </p:nvSpPr>
        <p:spPr bwMode="auto">
          <a:xfrm>
            <a:off x="6781800" y="3429000"/>
            <a:ext cx="10668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Supply: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447800" y="33528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7010400" y="5715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6" name="Picture 2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53200" y="5257800"/>
            <a:ext cx="1533525" cy="504825"/>
          </a:xfrm>
          <a:prstGeom prst="rect">
            <a:avLst/>
          </a:prstGeom>
          <a:noFill/>
        </p:spPr>
      </p:pic>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8" name="Picture 2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58000" y="3886200"/>
            <a:ext cx="838200" cy="514350"/>
          </a:xfrm>
          <a:prstGeom prst="rect">
            <a:avLst/>
          </a:prstGeom>
          <a:noFill/>
        </p:spPr>
      </p:pic>
      <p:sp>
        <p:nvSpPr>
          <p:cNvPr id="14360" name="Rectangle 24"/>
          <p:cNvSpPr>
            <a:spLocks noChangeArrowheads="1"/>
          </p:cNvSpPr>
          <p:nvPr/>
        </p:nvSpPr>
        <p:spPr bwMode="auto">
          <a:xfrm>
            <a:off x="1447800" y="533400"/>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Suppose the price is at $5 per unit.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42" name="Rectangle 41"/>
          <p:cNvSpPr/>
          <p:nvPr/>
        </p:nvSpPr>
        <p:spPr>
          <a:xfrm>
            <a:off x="1219200" y="47244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cxnSp>
        <p:nvCxnSpPr>
          <p:cNvPr id="43" name="Straight Connector 42"/>
          <p:cNvCxnSpPr/>
          <p:nvPr/>
        </p:nvCxnSpPr>
        <p:spPr>
          <a:xfrm>
            <a:off x="1524000" y="46482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1219200" y="44196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5</a:t>
            </a:r>
            <a:endParaRPr lang="en-US" dirty="0"/>
          </a:p>
        </p:txBody>
      </p:sp>
      <p:cxnSp>
        <p:nvCxnSpPr>
          <p:cNvPr id="47" name="Straight Connector 46"/>
          <p:cNvCxnSpPr/>
          <p:nvPr/>
        </p:nvCxnSpPr>
        <p:spPr>
          <a:xfrm>
            <a:off x="1600200" y="4648200"/>
            <a:ext cx="16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32004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3200400" y="4648200"/>
            <a:ext cx="198120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1816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32004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1816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0480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sp>
        <p:nvSpPr>
          <p:cNvPr id="58" name="Rectangle 57"/>
          <p:cNvSpPr/>
          <p:nvPr/>
        </p:nvSpPr>
        <p:spPr>
          <a:xfrm>
            <a:off x="5029200" y="6096000"/>
            <a:ext cx="476412"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7.5</a:t>
            </a:r>
            <a:endParaRPr lang="en-US" dirty="0"/>
          </a:p>
        </p:txBody>
      </p:sp>
      <p:sp>
        <p:nvSpPr>
          <p:cNvPr id="59" name="TextBox 58"/>
          <p:cNvSpPr txBox="1"/>
          <p:nvPr/>
        </p:nvSpPr>
        <p:spPr>
          <a:xfrm>
            <a:off x="3124200" y="4191000"/>
            <a:ext cx="2133600" cy="369332"/>
          </a:xfrm>
          <a:prstGeom prst="rect">
            <a:avLst/>
          </a:prstGeom>
          <a:noFill/>
        </p:spPr>
        <p:txBody>
          <a:bodyPr wrap="square" rtlCol="0">
            <a:spAutoFit/>
          </a:bodyPr>
          <a:lstStyle/>
          <a:p>
            <a:r>
              <a:rPr lang="en-US" dirty="0" smtClean="0"/>
              <a:t>Surplus: 7.5 – 4 = 3.5</a:t>
            </a:r>
            <a:endParaRPr lang="en-US" dirty="0"/>
          </a:p>
        </p:txBody>
      </p:sp>
      <p:sp>
        <p:nvSpPr>
          <p:cNvPr id="60" name="TextBox 59"/>
          <p:cNvSpPr txBox="1"/>
          <p:nvPr/>
        </p:nvSpPr>
        <p:spPr>
          <a:xfrm>
            <a:off x="1447800" y="1600200"/>
            <a:ext cx="5943600" cy="1200329"/>
          </a:xfrm>
          <a:prstGeom prst="rect">
            <a:avLst/>
          </a:prstGeom>
          <a:noFill/>
        </p:spPr>
        <p:txBody>
          <a:bodyPr wrap="square" rtlCol="0">
            <a:spAutoFit/>
          </a:bodyPr>
          <a:lstStyle/>
          <a:p>
            <a:r>
              <a:rPr lang="en-US" sz="2400" dirty="0" smtClean="0"/>
              <a:t>7.5 million units will be supplied but only 4 million units will be demanded.  This results in a 3.5 million unit surplus.</a:t>
            </a:r>
            <a:endParaRPr lang="en-US" sz="2400" dirty="0"/>
          </a:p>
        </p:txBody>
      </p:sp>
      <p:sp>
        <p:nvSpPr>
          <p:cNvPr id="185345" name="Rectangle 1"/>
          <p:cNvSpPr>
            <a:spLocks noChangeArrowheads="1"/>
          </p:cNvSpPr>
          <p:nvPr/>
        </p:nvSpPr>
        <p:spPr bwMode="auto">
          <a:xfrm>
            <a:off x="6553200" y="4876800"/>
            <a:ext cx="129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alibri" pitchFamily="34" charset="0"/>
                <a:ea typeface="Times New Roman" pitchFamily="18" charset="0"/>
                <a:cs typeface="Times New Roman" pitchFamily="18" charset="0"/>
              </a:rPr>
              <a:t>Demand: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6" name="Rectangle 2"/>
          <p:cNvSpPr>
            <a:spLocks noChangeArrowheads="1"/>
          </p:cNvSpPr>
          <p:nvPr/>
        </p:nvSpPr>
        <p:spPr bwMode="auto">
          <a:xfrm>
            <a:off x="6781800" y="3429000"/>
            <a:ext cx="10668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Supply: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4"/>
          <p:cNvSpPr>
            <a:spLocks noChangeArrowheads="1"/>
          </p:cNvSpPr>
          <p:nvPr/>
        </p:nvSpPr>
        <p:spPr bwMode="auto">
          <a:xfrm>
            <a:off x="1447800" y="533400"/>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Suppose the price is at $3 per unit.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a:t>
            </a:r>
            <a:endParaRPr lang="en-US" dirty="0"/>
          </a:p>
        </p:txBody>
      </p:sp>
      <p:sp>
        <p:nvSpPr>
          <p:cNvPr id="3" name="Content Placeholder 2"/>
          <p:cNvSpPr>
            <a:spLocks noGrp="1"/>
          </p:cNvSpPr>
          <p:nvPr>
            <p:ph idx="1"/>
          </p:nvPr>
        </p:nvSpPr>
        <p:spPr/>
        <p:txBody>
          <a:bodyPr/>
          <a:lstStyle/>
          <a:p>
            <a:pPr>
              <a:buNone/>
            </a:pPr>
            <a:r>
              <a:rPr lang="en-US" dirty="0" smtClean="0"/>
              <a:t>A minor deduction of points can carry much weight.</a:t>
            </a:r>
          </a:p>
          <a:p>
            <a:pPr>
              <a:buNone/>
            </a:pPr>
            <a:r>
              <a:rPr lang="en-US" dirty="0" smtClean="0"/>
              <a:t>On my tests: </a:t>
            </a:r>
          </a:p>
          <a:p>
            <a:pPr>
              <a:buNone/>
            </a:pPr>
            <a:r>
              <a:rPr lang="en-US" dirty="0" smtClean="0"/>
              <a:t>“Deduction for work done in pen or for work that is hard to follow:_______ (up to 2 points)”</a:t>
            </a:r>
          </a:p>
          <a:p>
            <a:pPr>
              <a:buNone/>
            </a:pP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447800" y="33528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7010400" y="5715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6" name="Picture 2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53200" y="5257800"/>
            <a:ext cx="1533525" cy="504825"/>
          </a:xfrm>
          <a:prstGeom prst="rect">
            <a:avLst/>
          </a:prstGeom>
          <a:noFill/>
        </p:spPr>
      </p:pic>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8" name="Picture 2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58000" y="3886200"/>
            <a:ext cx="838200" cy="514350"/>
          </a:xfrm>
          <a:prstGeom prst="rect">
            <a:avLst/>
          </a:prstGeom>
          <a:noFill/>
        </p:spPr>
      </p:pic>
      <p:sp>
        <p:nvSpPr>
          <p:cNvPr id="14360" name="Rectangle 24"/>
          <p:cNvSpPr>
            <a:spLocks noChangeArrowheads="1"/>
          </p:cNvSpPr>
          <p:nvPr/>
        </p:nvSpPr>
        <p:spPr bwMode="auto">
          <a:xfrm>
            <a:off x="1447800" y="533400"/>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Suppose the price is at $3 per unit.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42" name="Rectangle 41"/>
          <p:cNvSpPr/>
          <p:nvPr/>
        </p:nvSpPr>
        <p:spPr>
          <a:xfrm>
            <a:off x="1219200" y="47244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cxnSp>
        <p:nvCxnSpPr>
          <p:cNvPr id="43" name="Straight Connector 42"/>
          <p:cNvCxnSpPr/>
          <p:nvPr/>
        </p:nvCxnSpPr>
        <p:spPr>
          <a:xfrm>
            <a:off x="1524000" y="52578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1219200" y="50292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3</a:t>
            </a:r>
            <a:endParaRPr lang="en-US" dirty="0"/>
          </a:p>
        </p:txBody>
      </p:sp>
      <p:cxnSp>
        <p:nvCxnSpPr>
          <p:cNvPr id="55" name="Straight Connector 54"/>
          <p:cNvCxnSpPr/>
          <p:nvPr/>
        </p:nvCxnSpPr>
        <p:spPr>
          <a:xfrm flipV="1">
            <a:off x="35052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48768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276600" y="6096000"/>
            <a:ext cx="476412"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4.5</a:t>
            </a:r>
            <a:endParaRPr lang="en-US" dirty="0"/>
          </a:p>
        </p:txBody>
      </p:sp>
      <p:sp>
        <p:nvSpPr>
          <p:cNvPr id="58" name="Rectangle 57"/>
          <p:cNvSpPr/>
          <p:nvPr/>
        </p:nvSpPr>
        <p:spPr>
          <a:xfrm>
            <a:off x="47244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8</a:t>
            </a:r>
            <a:endParaRPr lang="en-US" dirty="0"/>
          </a:p>
        </p:txBody>
      </p:sp>
      <p:sp>
        <p:nvSpPr>
          <p:cNvPr id="59" name="TextBox 58"/>
          <p:cNvSpPr txBox="1"/>
          <p:nvPr/>
        </p:nvSpPr>
        <p:spPr>
          <a:xfrm>
            <a:off x="3505200" y="5334000"/>
            <a:ext cx="1447800" cy="369332"/>
          </a:xfrm>
          <a:prstGeom prst="rect">
            <a:avLst/>
          </a:prstGeom>
          <a:noFill/>
        </p:spPr>
        <p:txBody>
          <a:bodyPr wrap="square" rtlCol="0">
            <a:spAutoFit/>
          </a:bodyPr>
          <a:lstStyle/>
          <a:p>
            <a:r>
              <a:rPr lang="en-US" dirty="0" smtClean="0"/>
              <a:t>Shortage: 3.5</a:t>
            </a:r>
            <a:endParaRPr lang="en-US" dirty="0"/>
          </a:p>
        </p:txBody>
      </p:sp>
      <p:sp>
        <p:nvSpPr>
          <p:cNvPr id="185345" name="Rectangle 1"/>
          <p:cNvSpPr>
            <a:spLocks noChangeArrowheads="1"/>
          </p:cNvSpPr>
          <p:nvPr/>
        </p:nvSpPr>
        <p:spPr bwMode="auto">
          <a:xfrm>
            <a:off x="6553200" y="4876800"/>
            <a:ext cx="129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alibri" pitchFamily="34" charset="0"/>
                <a:ea typeface="Times New Roman" pitchFamily="18" charset="0"/>
                <a:cs typeface="Times New Roman" pitchFamily="18" charset="0"/>
              </a:rPr>
              <a:t>Demand: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6" name="Rectangle 2"/>
          <p:cNvSpPr>
            <a:spLocks noChangeArrowheads="1"/>
          </p:cNvSpPr>
          <p:nvPr/>
        </p:nvSpPr>
        <p:spPr bwMode="auto">
          <a:xfrm>
            <a:off x="6781800" y="3429000"/>
            <a:ext cx="10668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Supply: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2" name="Straight Connector 61"/>
          <p:cNvCxnSpPr/>
          <p:nvPr/>
        </p:nvCxnSpPr>
        <p:spPr>
          <a:xfrm>
            <a:off x="1600200" y="5257800"/>
            <a:ext cx="3276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3505200" y="52578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876800" y="5257800"/>
            <a:ext cx="0" cy="6858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447800" y="33528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7010400" y="5715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6" name="Picture 2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53200" y="5257800"/>
            <a:ext cx="1533525" cy="504825"/>
          </a:xfrm>
          <a:prstGeom prst="rect">
            <a:avLst/>
          </a:prstGeom>
          <a:noFill/>
        </p:spPr>
      </p:pic>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8" name="Picture 2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58000" y="3886200"/>
            <a:ext cx="838200" cy="514350"/>
          </a:xfrm>
          <a:prstGeom prst="rect">
            <a:avLst/>
          </a:prstGeom>
          <a:noFill/>
        </p:spPr>
      </p:pic>
      <p:sp>
        <p:nvSpPr>
          <p:cNvPr id="14360" name="Rectangle 24"/>
          <p:cNvSpPr>
            <a:spLocks noChangeArrowheads="1"/>
          </p:cNvSpPr>
          <p:nvPr/>
        </p:nvSpPr>
        <p:spPr bwMode="auto">
          <a:xfrm>
            <a:off x="1447800" y="533400"/>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Suppose the price is at $3 per unit.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42" name="Rectangle 41"/>
          <p:cNvSpPr/>
          <p:nvPr/>
        </p:nvSpPr>
        <p:spPr>
          <a:xfrm>
            <a:off x="1219200" y="47244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cxnSp>
        <p:nvCxnSpPr>
          <p:cNvPr id="43" name="Straight Connector 42"/>
          <p:cNvCxnSpPr/>
          <p:nvPr/>
        </p:nvCxnSpPr>
        <p:spPr>
          <a:xfrm>
            <a:off x="1524000" y="52578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1219200" y="50292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3</a:t>
            </a:r>
            <a:endParaRPr lang="en-US" dirty="0"/>
          </a:p>
        </p:txBody>
      </p:sp>
      <p:cxnSp>
        <p:nvCxnSpPr>
          <p:cNvPr id="55" name="Straight Connector 54"/>
          <p:cNvCxnSpPr/>
          <p:nvPr/>
        </p:nvCxnSpPr>
        <p:spPr>
          <a:xfrm flipV="1">
            <a:off x="35052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48768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276600" y="6096000"/>
            <a:ext cx="476412"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4.5</a:t>
            </a:r>
            <a:endParaRPr lang="en-US" dirty="0"/>
          </a:p>
        </p:txBody>
      </p:sp>
      <p:sp>
        <p:nvSpPr>
          <p:cNvPr id="58" name="Rectangle 57"/>
          <p:cNvSpPr/>
          <p:nvPr/>
        </p:nvSpPr>
        <p:spPr>
          <a:xfrm>
            <a:off x="47244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8</a:t>
            </a:r>
            <a:endParaRPr lang="en-US" dirty="0"/>
          </a:p>
        </p:txBody>
      </p:sp>
      <p:sp>
        <p:nvSpPr>
          <p:cNvPr id="59" name="TextBox 58"/>
          <p:cNvSpPr txBox="1"/>
          <p:nvPr/>
        </p:nvSpPr>
        <p:spPr>
          <a:xfrm>
            <a:off x="3505200" y="5334000"/>
            <a:ext cx="1447800" cy="369332"/>
          </a:xfrm>
          <a:prstGeom prst="rect">
            <a:avLst/>
          </a:prstGeom>
          <a:noFill/>
        </p:spPr>
        <p:txBody>
          <a:bodyPr wrap="square" rtlCol="0">
            <a:spAutoFit/>
          </a:bodyPr>
          <a:lstStyle/>
          <a:p>
            <a:r>
              <a:rPr lang="en-US" dirty="0" smtClean="0"/>
              <a:t>Shortage: 3.5</a:t>
            </a:r>
            <a:endParaRPr lang="en-US" dirty="0"/>
          </a:p>
        </p:txBody>
      </p:sp>
      <p:sp>
        <p:nvSpPr>
          <p:cNvPr id="185345" name="Rectangle 1"/>
          <p:cNvSpPr>
            <a:spLocks noChangeArrowheads="1"/>
          </p:cNvSpPr>
          <p:nvPr/>
        </p:nvSpPr>
        <p:spPr bwMode="auto">
          <a:xfrm>
            <a:off x="6553200" y="4876800"/>
            <a:ext cx="129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alibri" pitchFamily="34" charset="0"/>
                <a:ea typeface="Times New Roman" pitchFamily="18" charset="0"/>
                <a:cs typeface="Times New Roman" pitchFamily="18" charset="0"/>
              </a:rPr>
              <a:t>Demand: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6" name="Rectangle 2"/>
          <p:cNvSpPr>
            <a:spLocks noChangeArrowheads="1"/>
          </p:cNvSpPr>
          <p:nvPr/>
        </p:nvSpPr>
        <p:spPr bwMode="auto">
          <a:xfrm>
            <a:off x="6781800" y="3429000"/>
            <a:ext cx="10668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Supply: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3" name="TextBox 52"/>
          <p:cNvSpPr txBox="1"/>
          <p:nvPr/>
        </p:nvSpPr>
        <p:spPr>
          <a:xfrm>
            <a:off x="1447800" y="1600200"/>
            <a:ext cx="5943600" cy="1200329"/>
          </a:xfrm>
          <a:prstGeom prst="rect">
            <a:avLst/>
          </a:prstGeom>
          <a:noFill/>
        </p:spPr>
        <p:txBody>
          <a:bodyPr wrap="square" rtlCol="0">
            <a:spAutoFit/>
          </a:bodyPr>
          <a:lstStyle/>
          <a:p>
            <a:r>
              <a:rPr lang="en-US" sz="2400" dirty="0" smtClean="0"/>
              <a:t>8 million units will be demanded but only 4.5 million units will be supplied.  This results in a 3.5 million unit shortage.</a:t>
            </a:r>
            <a:endParaRPr lang="en-US" sz="2400" dirty="0"/>
          </a:p>
        </p:txBody>
      </p:sp>
      <p:cxnSp>
        <p:nvCxnSpPr>
          <p:cNvPr id="62" name="Straight Connector 61"/>
          <p:cNvCxnSpPr/>
          <p:nvPr/>
        </p:nvCxnSpPr>
        <p:spPr>
          <a:xfrm>
            <a:off x="1600200" y="5257800"/>
            <a:ext cx="3276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3505200" y="52578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876800" y="5257800"/>
            <a:ext cx="0" cy="6858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Forces</a:t>
            </a:r>
            <a:endParaRPr lang="en-US" dirty="0"/>
          </a:p>
        </p:txBody>
      </p:sp>
      <p:sp>
        <p:nvSpPr>
          <p:cNvPr id="3" name="Content Placeholder 2"/>
          <p:cNvSpPr>
            <a:spLocks noGrp="1"/>
          </p:cNvSpPr>
          <p:nvPr>
            <p:ph idx="1"/>
          </p:nvPr>
        </p:nvSpPr>
        <p:spPr/>
        <p:txBody>
          <a:bodyPr/>
          <a:lstStyle/>
          <a:p>
            <a:r>
              <a:rPr lang="en-US" dirty="0" smtClean="0"/>
              <a:t>Surpluses result in suppliers having excess inventory.  They will cut the price in order to clear their inventory.</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Forces</a:t>
            </a:r>
            <a:endParaRPr lang="en-US" dirty="0"/>
          </a:p>
        </p:txBody>
      </p:sp>
      <p:sp>
        <p:nvSpPr>
          <p:cNvPr id="3" name="Content Placeholder 2"/>
          <p:cNvSpPr>
            <a:spLocks noGrp="1"/>
          </p:cNvSpPr>
          <p:nvPr>
            <p:ph idx="1"/>
          </p:nvPr>
        </p:nvSpPr>
        <p:spPr/>
        <p:txBody>
          <a:bodyPr/>
          <a:lstStyle/>
          <a:p>
            <a:r>
              <a:rPr lang="en-US" dirty="0" smtClean="0"/>
              <a:t>Surpluses result in suppliers having excess inventory.  They will cut the price in order to clear their inventory.</a:t>
            </a:r>
          </a:p>
          <a:p>
            <a:r>
              <a:rPr lang="en-US" dirty="0" smtClean="0"/>
              <a:t>Shortages result in buyers bidding up the price.  Also suppliers, knowing that they will clear all their inventory at a higher price, raise the price in order to get more profit.</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Shortages and Surpluses Persist?</a:t>
            </a:r>
            <a:endParaRPr lang="en-US" dirty="0"/>
          </a:p>
        </p:txBody>
      </p:sp>
      <p:sp>
        <p:nvSpPr>
          <p:cNvPr id="4" name="Content Placeholder 3"/>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Shortages and Surpluses Persist?</a:t>
            </a:r>
            <a:endParaRPr lang="en-US" dirty="0"/>
          </a:p>
        </p:txBody>
      </p:sp>
      <p:sp>
        <p:nvSpPr>
          <p:cNvPr id="3" name="Content Placeholder 2"/>
          <p:cNvSpPr>
            <a:spLocks noGrp="1"/>
          </p:cNvSpPr>
          <p:nvPr>
            <p:ph idx="1"/>
          </p:nvPr>
        </p:nvSpPr>
        <p:spPr/>
        <p:txBody>
          <a:bodyPr/>
          <a:lstStyle/>
          <a:p>
            <a:r>
              <a:rPr lang="en-US" dirty="0" smtClean="0"/>
              <a:t>When market participants are free to act, they will naturally move the market to equilibrium.</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Shortages and Surpluses Persist?</a:t>
            </a:r>
            <a:endParaRPr lang="en-US" dirty="0"/>
          </a:p>
        </p:txBody>
      </p:sp>
      <p:sp>
        <p:nvSpPr>
          <p:cNvPr id="3" name="Content Placeholder 2"/>
          <p:cNvSpPr>
            <a:spLocks noGrp="1"/>
          </p:cNvSpPr>
          <p:nvPr>
            <p:ph idx="1"/>
          </p:nvPr>
        </p:nvSpPr>
        <p:spPr/>
        <p:txBody>
          <a:bodyPr/>
          <a:lstStyle/>
          <a:p>
            <a:r>
              <a:rPr lang="en-US" dirty="0" smtClean="0"/>
              <a:t>When market participants are free to act, they will naturally move the market to equilibrium.</a:t>
            </a:r>
          </a:p>
          <a:p>
            <a:r>
              <a:rPr lang="en-US" dirty="0" smtClean="0"/>
              <a:t>Only when an external coercive force constrains the participants can shortages and surpluses persist.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Shortages and Surpluses Persist?</a:t>
            </a:r>
            <a:endParaRPr lang="en-US" dirty="0"/>
          </a:p>
        </p:txBody>
      </p:sp>
      <p:sp>
        <p:nvSpPr>
          <p:cNvPr id="3" name="Content Placeholder 2"/>
          <p:cNvSpPr>
            <a:spLocks noGrp="1"/>
          </p:cNvSpPr>
          <p:nvPr>
            <p:ph idx="1"/>
          </p:nvPr>
        </p:nvSpPr>
        <p:spPr/>
        <p:txBody>
          <a:bodyPr/>
          <a:lstStyle/>
          <a:p>
            <a:r>
              <a:rPr lang="en-US" dirty="0" smtClean="0"/>
              <a:t>When market participants are free to act, they will naturally move the market to equilibrium.</a:t>
            </a:r>
          </a:p>
          <a:p>
            <a:r>
              <a:rPr lang="en-US" dirty="0" smtClean="0"/>
              <a:t>Only when an external coercive force constrains the participants can shortages and surpluses persist.</a:t>
            </a:r>
          </a:p>
          <a:p>
            <a:r>
              <a:rPr lang="en-US" dirty="0" smtClean="0"/>
              <a:t>The only entity in human society with this effective coercive power is ___________.</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Shortages and Surpluses Persist?</a:t>
            </a:r>
            <a:endParaRPr lang="en-US" dirty="0"/>
          </a:p>
        </p:txBody>
      </p:sp>
      <p:sp>
        <p:nvSpPr>
          <p:cNvPr id="3" name="Content Placeholder 2"/>
          <p:cNvSpPr>
            <a:spLocks noGrp="1"/>
          </p:cNvSpPr>
          <p:nvPr>
            <p:ph idx="1"/>
          </p:nvPr>
        </p:nvSpPr>
        <p:spPr/>
        <p:txBody>
          <a:bodyPr/>
          <a:lstStyle/>
          <a:p>
            <a:r>
              <a:rPr lang="en-US" dirty="0" smtClean="0"/>
              <a:t>When market participants are free to act, they will naturally move the market to equilibrium.</a:t>
            </a:r>
          </a:p>
          <a:p>
            <a:r>
              <a:rPr lang="en-US" dirty="0" smtClean="0"/>
              <a:t>Only when an external coercive force constrains the participants can shortages and surpluses persist.</a:t>
            </a:r>
          </a:p>
          <a:p>
            <a:r>
              <a:rPr lang="en-US" dirty="0" smtClean="0"/>
              <a:t>The only entity in human society with this effective coercive power is </a:t>
            </a:r>
            <a:r>
              <a:rPr lang="en-US" u="sng" dirty="0" smtClean="0"/>
              <a:t>the government</a:t>
            </a:r>
            <a:r>
              <a:rPr lang="en-US" dirty="0" smtClean="0"/>
              <a:t>.</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Controls</a:t>
            </a:r>
            <a:endParaRPr lang="en-US" dirty="0"/>
          </a:p>
        </p:txBody>
      </p:sp>
      <p:sp>
        <p:nvSpPr>
          <p:cNvPr id="4" name="Content Placeholder 2"/>
          <p:cNvSpPr txBox="1">
            <a:spLocks/>
          </p:cNvSpPr>
          <p:nvPr/>
        </p:nvSpPr>
        <p:spPr>
          <a:xfrm>
            <a:off x="457200" y="1295400"/>
            <a:ext cx="8229600" cy="2286000"/>
          </a:xfrm>
          <a:prstGeom prst="rect">
            <a:avLst/>
          </a:prstGeom>
        </p:spPr>
        <p:txBody>
          <a:bodyPr vert="horz" lIns="91440" tIns="45720" rIns="91440" bIns="45720" rtlCol="0">
            <a:norm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i="0" u="none" strike="noStrike" kern="1200" cap="none" spc="0" normalizeH="0" baseline="0" noProof="0" dirty="0" smtClean="0">
                <a:ln>
                  <a:noFill/>
                </a:ln>
                <a:effectLst/>
                <a:uLnTx/>
                <a:uFillTx/>
                <a:latin typeface="+mn-lt"/>
                <a:ea typeface="+mn-ea"/>
                <a:cs typeface="+mn-cs"/>
              </a:rPr>
              <a:t>Price ceilings mandate that the price cannot rise above a certain level</a:t>
            </a:r>
            <a:r>
              <a:rPr lang="en-US" sz="3200" dirty="0" smtClean="0"/>
              <a:t>.</a:t>
            </a:r>
          </a:p>
          <a:p>
            <a:pPr marL="0" marR="0" lvl="0" indent="0"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i="0" u="none" strike="noStrike" kern="1200" cap="none" spc="0" normalizeH="0" baseline="0" noProof="0" dirty="0" smtClean="0">
                <a:ln>
                  <a:noFill/>
                </a:ln>
                <a:effectLst/>
                <a:uLnTx/>
                <a:uFillTx/>
                <a:latin typeface="+mn-lt"/>
                <a:ea typeface="+mn-ea"/>
                <a:cs typeface="+mn-cs"/>
              </a:rPr>
              <a:t>Price floors</a:t>
            </a:r>
            <a:r>
              <a:rPr kumimoji="0" lang="en-US" sz="3200" i="0" u="none" strike="noStrike" kern="1200" cap="none" spc="0" normalizeH="0" noProof="0" dirty="0" smtClean="0">
                <a:ln>
                  <a:noFill/>
                </a:ln>
                <a:effectLst/>
                <a:uLnTx/>
                <a:uFillTx/>
                <a:latin typeface="+mn-lt"/>
                <a:ea typeface="+mn-ea"/>
                <a:cs typeface="+mn-cs"/>
              </a:rPr>
              <a:t> mandate that the price cannot fall below a certain level.</a:t>
            </a:r>
            <a:endParaRPr kumimoji="0" lang="en-US" sz="3200" i="0" u="none" strike="noStrike" kern="1200" cap="none" spc="0" normalizeH="0" baseline="0" noProof="0" dirty="0" smtClean="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Phrases</a:t>
            </a:r>
            <a:endParaRPr lang="en-US" dirty="0"/>
          </a:p>
        </p:txBody>
      </p:sp>
      <p:sp>
        <p:nvSpPr>
          <p:cNvPr id="3" name="Content Placeholder 2"/>
          <p:cNvSpPr>
            <a:spLocks noGrp="1"/>
          </p:cNvSpPr>
          <p:nvPr>
            <p:ph idx="1"/>
          </p:nvPr>
        </p:nvSpPr>
        <p:spPr/>
        <p:txBody>
          <a:bodyPr/>
          <a:lstStyle/>
          <a:p>
            <a:r>
              <a:rPr lang="en-US" dirty="0" smtClean="0"/>
              <a:t>Zero behind is undefined.  8/0 = undefined.</a:t>
            </a:r>
          </a:p>
          <a:p>
            <a:pPr>
              <a:buNone/>
            </a:pPr>
            <a:endParaRPr lang="en-US" dirty="0" smtClean="0"/>
          </a:p>
          <a:p>
            <a:pPr>
              <a:buNone/>
            </a:pPr>
            <a:endParaRPr lang="en-US" dirty="0"/>
          </a:p>
        </p:txBody>
      </p:sp>
      <p:sp>
        <p:nvSpPr>
          <p:cNvPr id="757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578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5781" name="Rectangle 5"/>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578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578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5786" name="Rectangle 10"/>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447800" y="33528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7010400" y="5715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6" name="Picture 2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53200" y="5257800"/>
            <a:ext cx="1533525" cy="504825"/>
          </a:xfrm>
          <a:prstGeom prst="rect">
            <a:avLst/>
          </a:prstGeom>
          <a:noFill/>
        </p:spPr>
      </p:pic>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8" name="Picture 2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58000" y="3886200"/>
            <a:ext cx="838200" cy="514350"/>
          </a:xfrm>
          <a:prstGeom prst="rect">
            <a:avLst/>
          </a:prstGeom>
          <a:noFill/>
        </p:spPr>
      </p:pic>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42" name="Rectangle 41"/>
          <p:cNvSpPr/>
          <p:nvPr/>
        </p:nvSpPr>
        <p:spPr>
          <a:xfrm>
            <a:off x="1219200" y="47244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cxnSp>
        <p:nvCxnSpPr>
          <p:cNvPr id="43" name="Straight Connector 42"/>
          <p:cNvCxnSpPr/>
          <p:nvPr/>
        </p:nvCxnSpPr>
        <p:spPr>
          <a:xfrm>
            <a:off x="1524000" y="52578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1219200" y="50292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3</a:t>
            </a:r>
            <a:endParaRPr lang="en-US" dirty="0"/>
          </a:p>
        </p:txBody>
      </p:sp>
      <p:cxnSp>
        <p:nvCxnSpPr>
          <p:cNvPr id="55" name="Straight Connector 54"/>
          <p:cNvCxnSpPr/>
          <p:nvPr/>
        </p:nvCxnSpPr>
        <p:spPr>
          <a:xfrm flipV="1">
            <a:off x="35052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48768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276600" y="6096000"/>
            <a:ext cx="476412"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4.5</a:t>
            </a:r>
            <a:endParaRPr lang="en-US" dirty="0"/>
          </a:p>
        </p:txBody>
      </p:sp>
      <p:sp>
        <p:nvSpPr>
          <p:cNvPr id="58" name="Rectangle 57"/>
          <p:cNvSpPr/>
          <p:nvPr/>
        </p:nvSpPr>
        <p:spPr>
          <a:xfrm>
            <a:off x="47244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8</a:t>
            </a:r>
            <a:endParaRPr lang="en-US" dirty="0"/>
          </a:p>
        </p:txBody>
      </p:sp>
      <p:sp>
        <p:nvSpPr>
          <p:cNvPr id="59" name="TextBox 58"/>
          <p:cNvSpPr txBox="1"/>
          <p:nvPr/>
        </p:nvSpPr>
        <p:spPr>
          <a:xfrm>
            <a:off x="3505200" y="5334000"/>
            <a:ext cx="1447800" cy="369332"/>
          </a:xfrm>
          <a:prstGeom prst="rect">
            <a:avLst/>
          </a:prstGeom>
          <a:noFill/>
        </p:spPr>
        <p:txBody>
          <a:bodyPr wrap="square" rtlCol="0">
            <a:spAutoFit/>
          </a:bodyPr>
          <a:lstStyle/>
          <a:p>
            <a:r>
              <a:rPr lang="en-US" dirty="0" smtClean="0"/>
              <a:t>Shortage: 3.5</a:t>
            </a:r>
            <a:endParaRPr lang="en-US" dirty="0"/>
          </a:p>
        </p:txBody>
      </p:sp>
      <p:sp>
        <p:nvSpPr>
          <p:cNvPr id="185345" name="Rectangle 1"/>
          <p:cNvSpPr>
            <a:spLocks noChangeArrowheads="1"/>
          </p:cNvSpPr>
          <p:nvPr/>
        </p:nvSpPr>
        <p:spPr bwMode="auto">
          <a:xfrm>
            <a:off x="6553200" y="4876800"/>
            <a:ext cx="129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alibri" pitchFamily="34" charset="0"/>
                <a:ea typeface="Times New Roman" pitchFamily="18" charset="0"/>
                <a:cs typeface="Times New Roman" pitchFamily="18" charset="0"/>
              </a:rPr>
              <a:t>Demand: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6" name="Rectangle 2"/>
          <p:cNvSpPr>
            <a:spLocks noChangeArrowheads="1"/>
          </p:cNvSpPr>
          <p:nvPr/>
        </p:nvSpPr>
        <p:spPr bwMode="auto">
          <a:xfrm>
            <a:off x="6781800" y="3429000"/>
            <a:ext cx="10668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Supply: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2" name="Straight Connector 61"/>
          <p:cNvCxnSpPr/>
          <p:nvPr/>
        </p:nvCxnSpPr>
        <p:spPr>
          <a:xfrm>
            <a:off x="1600200" y="5257800"/>
            <a:ext cx="48768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3505200" y="52578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876800" y="5257800"/>
            <a:ext cx="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mj-lt"/>
                <a:ea typeface="+mj-ea"/>
                <a:cs typeface="+mj-cs"/>
              </a:rPr>
              <a:t>Price Controls</a:t>
            </a:r>
            <a:endParaRPr kumimoji="0" lang="en-US"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52" name="Content Placeholder 2"/>
          <p:cNvSpPr txBox="1">
            <a:spLocks/>
          </p:cNvSpPr>
          <p:nvPr/>
        </p:nvSpPr>
        <p:spPr>
          <a:xfrm>
            <a:off x="457200" y="1295400"/>
            <a:ext cx="8229600" cy="1752600"/>
          </a:xfrm>
          <a:prstGeom prst="rect">
            <a:avLst/>
          </a:prstGeom>
        </p:spPr>
        <p:txBody>
          <a:bodyPr vert="horz" lIns="91440" tIns="45720" rIns="91440" bIns="45720" rtlCol="0">
            <a:normAutofit fontScale="92500" lnSpcReduction="20000"/>
          </a:bodyPr>
          <a:lstStyle/>
          <a:p>
            <a:pPr marL="0" marR="0" lvl="0" indent="0"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i="0" u="none" strike="noStrike" kern="1200" cap="none" spc="0" normalizeH="0" baseline="0" noProof="0" dirty="0" smtClean="0">
                <a:ln>
                  <a:noFill/>
                </a:ln>
                <a:effectLst/>
                <a:uLnTx/>
                <a:uFillTx/>
                <a:latin typeface="+mn-lt"/>
                <a:ea typeface="+mn-ea"/>
                <a:cs typeface="+mn-cs"/>
              </a:rPr>
              <a:t>Price ceilings mandate that the price cannot rise above a certain level.</a:t>
            </a:r>
          </a:p>
          <a:p>
            <a:pPr marL="0" marR="0" lvl="0" indent="0"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i="0" u="none" strike="noStrike" kern="1200" cap="none" spc="0" normalizeH="0" baseline="0" noProof="0" dirty="0" smtClean="0">
                <a:ln>
                  <a:noFill/>
                </a:ln>
                <a:effectLst/>
                <a:uLnTx/>
                <a:uFillTx/>
                <a:latin typeface="+mn-lt"/>
                <a:ea typeface="+mn-ea"/>
                <a:cs typeface="+mn-cs"/>
              </a:rPr>
              <a:t>If that</a:t>
            </a:r>
            <a:r>
              <a:rPr kumimoji="0" lang="en-US" sz="3200" i="0" u="none" strike="noStrike" kern="1200" cap="none" spc="0" normalizeH="0" noProof="0" dirty="0" smtClean="0">
                <a:ln>
                  <a:noFill/>
                </a:ln>
                <a:effectLst/>
                <a:uLnTx/>
                <a:uFillTx/>
                <a:latin typeface="+mn-lt"/>
                <a:ea typeface="+mn-ea"/>
                <a:cs typeface="+mn-cs"/>
              </a:rPr>
              <a:t> </a:t>
            </a:r>
            <a:r>
              <a:rPr lang="en-US" sz="3200" dirty="0" smtClean="0"/>
              <a:t>price is lower than the equilibrium price, t</a:t>
            </a:r>
            <a:r>
              <a:rPr kumimoji="0" lang="en-US" sz="3200" i="0" u="none" strike="noStrike" kern="1200" cap="none" spc="0" normalizeH="0" baseline="0" noProof="0" dirty="0" smtClean="0">
                <a:ln>
                  <a:noFill/>
                </a:ln>
                <a:effectLst/>
                <a:uLnTx/>
                <a:uFillTx/>
                <a:latin typeface="+mn-lt"/>
                <a:ea typeface="+mn-ea"/>
                <a:cs typeface="+mn-cs"/>
              </a:rPr>
              <a:t>he result is a shortage.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Controls</a:t>
            </a:r>
            <a:endParaRPr lang="en-US" dirty="0"/>
          </a:p>
        </p:txBody>
      </p:sp>
      <p:sp>
        <p:nvSpPr>
          <p:cNvPr id="4" name="Content Placeholder 2"/>
          <p:cNvSpPr txBox="1">
            <a:spLocks/>
          </p:cNvSpPr>
          <p:nvPr/>
        </p:nvSpPr>
        <p:spPr>
          <a:xfrm>
            <a:off x="457200" y="1295400"/>
            <a:ext cx="8229600" cy="1752600"/>
          </a:xfrm>
          <a:prstGeom prst="rect">
            <a:avLst/>
          </a:prstGeom>
        </p:spPr>
        <p:txBody>
          <a:bodyPr vert="horz" lIns="91440" tIns="45720" rIns="91440" bIns="45720" rtlCol="0">
            <a:normAutofit fontScale="92500" lnSpcReduction="20000"/>
          </a:bodyPr>
          <a:lstStyle/>
          <a:p>
            <a:pPr marL="0" marR="0" lvl="0" indent="0"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i="0" u="none" strike="noStrike" kern="1200" cap="none" spc="0" normalizeH="0" baseline="0" noProof="0" dirty="0" smtClean="0">
                <a:ln>
                  <a:noFill/>
                </a:ln>
                <a:effectLst/>
                <a:uLnTx/>
                <a:uFillTx/>
                <a:latin typeface="+mn-lt"/>
                <a:ea typeface="+mn-ea"/>
                <a:cs typeface="+mn-cs"/>
              </a:rPr>
              <a:t>Price floors</a:t>
            </a:r>
            <a:r>
              <a:rPr kumimoji="0" lang="en-US" sz="3200" i="0" u="none" strike="noStrike" kern="1200" cap="none" spc="0" normalizeH="0" noProof="0" dirty="0" smtClean="0">
                <a:ln>
                  <a:noFill/>
                </a:ln>
                <a:effectLst/>
                <a:uLnTx/>
                <a:uFillTx/>
                <a:latin typeface="+mn-lt"/>
                <a:ea typeface="+mn-ea"/>
                <a:cs typeface="+mn-cs"/>
              </a:rPr>
              <a:t> </a:t>
            </a:r>
            <a:r>
              <a:rPr kumimoji="0" lang="en-US" sz="3200" i="0" u="none" strike="noStrike" kern="1200" cap="none" spc="0" normalizeH="0" baseline="0" noProof="0" dirty="0" smtClean="0">
                <a:ln>
                  <a:noFill/>
                </a:ln>
                <a:effectLst/>
                <a:uLnTx/>
                <a:uFillTx/>
                <a:latin typeface="+mn-lt"/>
                <a:ea typeface="+mn-ea"/>
                <a:cs typeface="+mn-cs"/>
              </a:rPr>
              <a:t>mandate that the price cannot fall below a certain level.</a:t>
            </a:r>
          </a:p>
          <a:p>
            <a:pPr marL="0" marR="0" lvl="0" indent="0"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i="0" u="none" strike="noStrike" kern="1200" cap="none" spc="0" normalizeH="0" baseline="0" noProof="0" dirty="0" smtClean="0">
                <a:ln>
                  <a:noFill/>
                </a:ln>
                <a:effectLst/>
                <a:uLnTx/>
                <a:uFillTx/>
                <a:latin typeface="+mn-lt"/>
                <a:ea typeface="+mn-ea"/>
                <a:cs typeface="+mn-cs"/>
              </a:rPr>
              <a:t>If that</a:t>
            </a:r>
            <a:r>
              <a:rPr kumimoji="0" lang="en-US" sz="3200" i="0" u="none" strike="noStrike" kern="1200" cap="none" spc="0" normalizeH="0" noProof="0" dirty="0" smtClean="0">
                <a:ln>
                  <a:noFill/>
                </a:ln>
                <a:effectLst/>
                <a:uLnTx/>
                <a:uFillTx/>
                <a:latin typeface="+mn-lt"/>
                <a:ea typeface="+mn-ea"/>
                <a:cs typeface="+mn-cs"/>
              </a:rPr>
              <a:t> </a:t>
            </a:r>
            <a:r>
              <a:rPr lang="en-US" sz="3200" dirty="0" smtClean="0"/>
              <a:t>price is higher than the equilibrium price, t</a:t>
            </a:r>
            <a:r>
              <a:rPr kumimoji="0" lang="en-US" sz="3200" i="0" u="none" strike="noStrike" kern="1200" cap="none" spc="0" normalizeH="0" baseline="0" noProof="0" dirty="0" smtClean="0">
                <a:ln>
                  <a:noFill/>
                </a:ln>
                <a:effectLst/>
                <a:uLnTx/>
                <a:uFillTx/>
                <a:latin typeface="+mn-lt"/>
                <a:ea typeface="+mn-ea"/>
                <a:cs typeface="+mn-cs"/>
              </a:rPr>
              <a:t>he result is a surplus.</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1447800" y="3352800"/>
            <a:ext cx="303288" cy="369332"/>
          </a:xfrm>
          <a:prstGeom prst="rect">
            <a:avLst/>
          </a:prstGeom>
        </p:spPr>
        <p:txBody>
          <a:bodyPr wrap="none">
            <a:spAutoFit/>
          </a:bodyPr>
          <a:lstStyle/>
          <a:p>
            <a:r>
              <a:rPr lang="en-US" i="1" dirty="0" smtClean="0"/>
              <a:t>p</a:t>
            </a:r>
            <a:endParaRPr lang="en-US" dirty="0"/>
          </a:p>
        </p:txBody>
      </p:sp>
      <p:sp>
        <p:nvSpPr>
          <p:cNvPr id="37" name="Rectangle 36"/>
          <p:cNvSpPr/>
          <p:nvPr/>
        </p:nvSpPr>
        <p:spPr>
          <a:xfrm>
            <a:off x="7010400" y="5715000"/>
            <a:ext cx="391454" cy="369332"/>
          </a:xfrm>
          <a:prstGeom prst="rect">
            <a:avLst/>
          </a:prstGeom>
        </p:spPr>
        <p:txBody>
          <a:bodyPr wrap="none">
            <a:spAutoFit/>
          </a:bodyPr>
          <a:lstStyle/>
          <a:p>
            <a:r>
              <a:rPr lang="en-US" i="1" dirty="0" smtClean="0"/>
              <a:t>Q </a:t>
            </a:r>
            <a:endParaRPr lang="en-US" dirty="0"/>
          </a:p>
        </p:txBody>
      </p: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6" name="Picture 2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53200" y="5257800"/>
            <a:ext cx="1533525" cy="504825"/>
          </a:xfrm>
          <a:prstGeom prst="rect">
            <a:avLst/>
          </a:prstGeom>
          <a:noFill/>
        </p:spPr>
      </p:pic>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4358" name="Picture 2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58000" y="3886200"/>
            <a:ext cx="838200" cy="514350"/>
          </a:xfrm>
          <a:prstGeom prst="rect">
            <a:avLst/>
          </a:prstGeom>
          <a:noFill/>
        </p:spPr>
      </p:pic>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42" name="Rectangle 41"/>
          <p:cNvSpPr/>
          <p:nvPr/>
        </p:nvSpPr>
        <p:spPr>
          <a:xfrm>
            <a:off x="1219200" y="47244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cxnSp>
        <p:nvCxnSpPr>
          <p:cNvPr id="43" name="Straight Connector 42"/>
          <p:cNvCxnSpPr/>
          <p:nvPr/>
        </p:nvCxnSpPr>
        <p:spPr>
          <a:xfrm>
            <a:off x="1524000" y="46482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1219200" y="44196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5</a:t>
            </a:r>
            <a:endParaRPr lang="en-US" dirty="0"/>
          </a:p>
        </p:txBody>
      </p:sp>
      <p:cxnSp>
        <p:nvCxnSpPr>
          <p:cNvPr id="49" name="Straight Connector 48"/>
          <p:cNvCxnSpPr/>
          <p:nvPr/>
        </p:nvCxnSpPr>
        <p:spPr>
          <a:xfrm>
            <a:off x="32004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1816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32004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1816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0480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4</a:t>
            </a:r>
            <a:endParaRPr lang="en-US" dirty="0"/>
          </a:p>
        </p:txBody>
      </p:sp>
      <p:sp>
        <p:nvSpPr>
          <p:cNvPr id="58" name="Rectangle 57"/>
          <p:cNvSpPr/>
          <p:nvPr/>
        </p:nvSpPr>
        <p:spPr>
          <a:xfrm>
            <a:off x="5029200" y="6096000"/>
            <a:ext cx="476412"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7.5</a:t>
            </a:r>
            <a:endParaRPr lang="en-US" dirty="0"/>
          </a:p>
        </p:txBody>
      </p:sp>
      <p:sp>
        <p:nvSpPr>
          <p:cNvPr id="59" name="TextBox 58"/>
          <p:cNvSpPr txBox="1"/>
          <p:nvPr/>
        </p:nvSpPr>
        <p:spPr>
          <a:xfrm>
            <a:off x="3124200" y="4191000"/>
            <a:ext cx="2133600" cy="369332"/>
          </a:xfrm>
          <a:prstGeom prst="rect">
            <a:avLst/>
          </a:prstGeom>
          <a:noFill/>
        </p:spPr>
        <p:txBody>
          <a:bodyPr wrap="square" rtlCol="0">
            <a:spAutoFit/>
          </a:bodyPr>
          <a:lstStyle/>
          <a:p>
            <a:r>
              <a:rPr lang="en-US" dirty="0" smtClean="0"/>
              <a:t>Surplus: 7.5 – 4 = 3.5</a:t>
            </a:r>
            <a:endParaRPr lang="en-US" dirty="0"/>
          </a:p>
        </p:txBody>
      </p:sp>
      <p:sp>
        <p:nvSpPr>
          <p:cNvPr id="185345" name="Rectangle 1"/>
          <p:cNvSpPr>
            <a:spLocks noChangeArrowheads="1"/>
          </p:cNvSpPr>
          <p:nvPr/>
        </p:nvSpPr>
        <p:spPr bwMode="auto">
          <a:xfrm>
            <a:off x="6553200" y="4876800"/>
            <a:ext cx="129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alibri" pitchFamily="34" charset="0"/>
                <a:ea typeface="Times New Roman" pitchFamily="18" charset="0"/>
                <a:cs typeface="Times New Roman" pitchFamily="18" charset="0"/>
              </a:rPr>
              <a:t>Demand: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6" name="Rectangle 2"/>
          <p:cNvSpPr>
            <a:spLocks noChangeArrowheads="1"/>
          </p:cNvSpPr>
          <p:nvPr/>
        </p:nvSpPr>
        <p:spPr bwMode="auto">
          <a:xfrm>
            <a:off x="6781800" y="3429000"/>
            <a:ext cx="10668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Supply: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3"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mj-lt"/>
                <a:ea typeface="+mj-ea"/>
                <a:cs typeface="+mj-cs"/>
              </a:rPr>
              <a:t>Price Controls</a:t>
            </a:r>
            <a:endParaRPr kumimoji="0" lang="en-US"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61" name="Content Placeholder 2"/>
          <p:cNvSpPr txBox="1">
            <a:spLocks/>
          </p:cNvSpPr>
          <p:nvPr/>
        </p:nvSpPr>
        <p:spPr>
          <a:xfrm>
            <a:off x="457200" y="1295400"/>
            <a:ext cx="8229600" cy="1752600"/>
          </a:xfrm>
          <a:prstGeom prst="rect">
            <a:avLst/>
          </a:prstGeom>
        </p:spPr>
        <p:txBody>
          <a:bodyPr vert="horz" lIns="91440" tIns="45720" rIns="91440" bIns="45720" rtlCol="0">
            <a:normAutofit fontScale="92500" lnSpcReduction="20000"/>
          </a:bodyPr>
          <a:lstStyle/>
          <a:p>
            <a:pPr marL="0" marR="0" lvl="0" indent="0"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i="0" u="none" strike="noStrike" kern="1200" cap="none" spc="0" normalizeH="0" baseline="0" noProof="0" dirty="0" smtClean="0">
                <a:ln>
                  <a:noFill/>
                </a:ln>
                <a:effectLst/>
                <a:uLnTx/>
                <a:uFillTx/>
                <a:latin typeface="+mn-lt"/>
                <a:ea typeface="+mn-ea"/>
                <a:cs typeface="+mn-cs"/>
              </a:rPr>
              <a:t>Price floors</a:t>
            </a:r>
            <a:r>
              <a:rPr kumimoji="0" lang="en-US" sz="3200" i="0" u="none" strike="noStrike" kern="1200" cap="none" spc="0" normalizeH="0" noProof="0" dirty="0" smtClean="0">
                <a:ln>
                  <a:noFill/>
                </a:ln>
                <a:effectLst/>
                <a:uLnTx/>
                <a:uFillTx/>
                <a:latin typeface="+mn-lt"/>
                <a:ea typeface="+mn-ea"/>
                <a:cs typeface="+mn-cs"/>
              </a:rPr>
              <a:t> </a:t>
            </a:r>
            <a:r>
              <a:rPr kumimoji="0" lang="en-US" sz="3200" i="0" u="none" strike="noStrike" kern="1200" cap="none" spc="0" normalizeH="0" baseline="0" noProof="0" dirty="0" smtClean="0">
                <a:ln>
                  <a:noFill/>
                </a:ln>
                <a:effectLst/>
                <a:uLnTx/>
                <a:uFillTx/>
                <a:latin typeface="+mn-lt"/>
                <a:ea typeface="+mn-ea"/>
                <a:cs typeface="+mn-cs"/>
              </a:rPr>
              <a:t>mandate that the price cannot fall below a certain level.</a:t>
            </a:r>
          </a:p>
          <a:p>
            <a:pPr marL="0" marR="0" lvl="0" indent="0"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i="0" u="none" strike="noStrike" kern="1200" cap="none" spc="0" normalizeH="0" baseline="0" noProof="0" dirty="0" smtClean="0">
                <a:ln>
                  <a:noFill/>
                </a:ln>
                <a:effectLst/>
                <a:uLnTx/>
                <a:uFillTx/>
                <a:latin typeface="+mn-lt"/>
                <a:ea typeface="+mn-ea"/>
                <a:cs typeface="+mn-cs"/>
              </a:rPr>
              <a:t>If that</a:t>
            </a:r>
            <a:r>
              <a:rPr kumimoji="0" lang="en-US" sz="3200" i="0" u="none" strike="noStrike" kern="1200" cap="none" spc="0" normalizeH="0" noProof="0" dirty="0" smtClean="0">
                <a:ln>
                  <a:noFill/>
                </a:ln>
                <a:effectLst/>
                <a:uLnTx/>
                <a:uFillTx/>
                <a:latin typeface="+mn-lt"/>
                <a:ea typeface="+mn-ea"/>
                <a:cs typeface="+mn-cs"/>
              </a:rPr>
              <a:t> </a:t>
            </a:r>
            <a:r>
              <a:rPr lang="en-US" sz="3200" dirty="0" smtClean="0"/>
              <a:t>price is higher than the equilibrium price, t</a:t>
            </a:r>
            <a:r>
              <a:rPr kumimoji="0" lang="en-US" sz="3200" i="0" u="none" strike="noStrike" kern="1200" cap="none" spc="0" normalizeH="0" baseline="0" noProof="0" dirty="0" smtClean="0">
                <a:ln>
                  <a:noFill/>
                </a:ln>
                <a:effectLst/>
                <a:uLnTx/>
                <a:uFillTx/>
                <a:latin typeface="+mn-lt"/>
                <a:ea typeface="+mn-ea"/>
                <a:cs typeface="+mn-cs"/>
              </a:rPr>
              <a:t>he result is a surplus.</a:t>
            </a:r>
          </a:p>
        </p:txBody>
      </p:sp>
      <p:cxnSp>
        <p:nvCxnSpPr>
          <p:cNvPr id="63" name="Straight Connector 62"/>
          <p:cNvCxnSpPr/>
          <p:nvPr/>
        </p:nvCxnSpPr>
        <p:spPr>
          <a:xfrm>
            <a:off x="1600200" y="4648200"/>
            <a:ext cx="4953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Price Controls Detrimental to Society?</a:t>
            </a:r>
            <a:endParaRPr lang="en-US" dirty="0"/>
          </a:p>
        </p:txBody>
      </p:sp>
      <p:sp>
        <p:nvSpPr>
          <p:cNvPr id="4" name="Content Placeholder 3"/>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Price Controls Detrimental to Society?</a:t>
            </a:r>
            <a:endParaRPr lang="en-US" dirty="0"/>
          </a:p>
        </p:txBody>
      </p:sp>
      <p:sp>
        <p:nvSpPr>
          <p:cNvPr id="3" name="Content Placeholder 2"/>
          <p:cNvSpPr>
            <a:spLocks noGrp="1"/>
          </p:cNvSpPr>
          <p:nvPr>
            <p:ph idx="1"/>
          </p:nvPr>
        </p:nvSpPr>
        <p:spPr/>
        <p:txBody>
          <a:bodyPr/>
          <a:lstStyle/>
          <a:p>
            <a:r>
              <a:rPr lang="en-US" dirty="0" smtClean="0"/>
              <a:t>Shortages cause increase search costs.</a:t>
            </a:r>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Price Controls Detrimental to Society?</a:t>
            </a:r>
            <a:endParaRPr lang="en-US" dirty="0"/>
          </a:p>
        </p:txBody>
      </p:sp>
      <p:sp>
        <p:nvSpPr>
          <p:cNvPr id="3" name="Content Placeholder 2"/>
          <p:cNvSpPr>
            <a:spLocks noGrp="1"/>
          </p:cNvSpPr>
          <p:nvPr>
            <p:ph idx="1"/>
          </p:nvPr>
        </p:nvSpPr>
        <p:spPr/>
        <p:txBody>
          <a:bodyPr/>
          <a:lstStyle/>
          <a:p>
            <a:r>
              <a:rPr lang="en-US" dirty="0" smtClean="0"/>
              <a:t>Shortages cause increase search costs.</a:t>
            </a:r>
          </a:p>
          <a:p>
            <a:r>
              <a:rPr lang="en-US" dirty="0" smtClean="0"/>
              <a:t>Price ceilings lead to quality deterioration (e.g. candy bars during World War II).</a:t>
            </a: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Price Controls Detrimental to Society?</a:t>
            </a:r>
            <a:endParaRPr lang="en-US" dirty="0"/>
          </a:p>
        </p:txBody>
      </p:sp>
      <p:sp>
        <p:nvSpPr>
          <p:cNvPr id="3" name="Content Placeholder 2"/>
          <p:cNvSpPr>
            <a:spLocks noGrp="1"/>
          </p:cNvSpPr>
          <p:nvPr>
            <p:ph idx="1"/>
          </p:nvPr>
        </p:nvSpPr>
        <p:spPr/>
        <p:txBody>
          <a:bodyPr/>
          <a:lstStyle/>
          <a:p>
            <a:r>
              <a:rPr lang="en-US" dirty="0" smtClean="0"/>
              <a:t>Shortages cause increase search costs.</a:t>
            </a:r>
          </a:p>
          <a:p>
            <a:r>
              <a:rPr lang="en-US" dirty="0" smtClean="0"/>
              <a:t>Price ceilings lead to quality deterioration (e.g. candy bars during World War II).</a:t>
            </a:r>
          </a:p>
          <a:p>
            <a:r>
              <a:rPr lang="en-US" dirty="0" smtClean="0"/>
              <a:t>Black markets appear.</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Price Controls Detrimental to Society?</a:t>
            </a:r>
            <a:endParaRPr lang="en-US" dirty="0"/>
          </a:p>
        </p:txBody>
      </p:sp>
      <p:sp>
        <p:nvSpPr>
          <p:cNvPr id="3" name="Content Placeholder 2"/>
          <p:cNvSpPr>
            <a:spLocks noGrp="1"/>
          </p:cNvSpPr>
          <p:nvPr>
            <p:ph idx="1"/>
          </p:nvPr>
        </p:nvSpPr>
        <p:spPr/>
        <p:txBody>
          <a:bodyPr/>
          <a:lstStyle/>
          <a:p>
            <a:r>
              <a:rPr lang="en-US" dirty="0" smtClean="0"/>
              <a:t>Shortages cause increase search costs.</a:t>
            </a:r>
          </a:p>
          <a:p>
            <a:r>
              <a:rPr lang="en-US" dirty="0" smtClean="0"/>
              <a:t>Price ceilings lead to quality deterioration (e.g. candy bars during World War II).</a:t>
            </a:r>
          </a:p>
          <a:p>
            <a:r>
              <a:rPr lang="en-US" dirty="0" smtClean="0"/>
              <a:t>Black markets appear.</a:t>
            </a:r>
          </a:p>
          <a:p>
            <a:r>
              <a:rPr lang="en-US" dirty="0" smtClean="0"/>
              <a:t>Increased enforcement costs.</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Price Controls Detrimental to Society?</a:t>
            </a:r>
            <a:endParaRPr lang="en-US" dirty="0"/>
          </a:p>
        </p:txBody>
      </p:sp>
      <p:sp>
        <p:nvSpPr>
          <p:cNvPr id="3" name="Content Placeholder 2"/>
          <p:cNvSpPr>
            <a:spLocks noGrp="1"/>
          </p:cNvSpPr>
          <p:nvPr>
            <p:ph idx="1"/>
          </p:nvPr>
        </p:nvSpPr>
        <p:spPr/>
        <p:txBody>
          <a:bodyPr/>
          <a:lstStyle/>
          <a:p>
            <a:r>
              <a:rPr lang="en-US" dirty="0" smtClean="0"/>
              <a:t>Shortages cause increase search costs.</a:t>
            </a:r>
          </a:p>
          <a:p>
            <a:r>
              <a:rPr lang="en-US" dirty="0" smtClean="0"/>
              <a:t>Price ceilings lead to quality deterioration (e.g. candy bars during World War II).</a:t>
            </a:r>
          </a:p>
          <a:p>
            <a:r>
              <a:rPr lang="en-US" dirty="0" smtClean="0"/>
              <a:t>Black markets appear.</a:t>
            </a:r>
          </a:p>
          <a:p>
            <a:r>
              <a:rPr lang="en-US" dirty="0" smtClean="0"/>
              <a:t>Increased enforcement costs.</a:t>
            </a:r>
          </a:p>
          <a:p>
            <a:r>
              <a:rPr lang="en-US" dirty="0" smtClean="0"/>
              <a:t>Limits personal freedom.</a:t>
            </a:r>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Ceiling Example: Rent Control</a:t>
            </a:r>
            <a:endParaRPr lang="en-US" dirty="0"/>
          </a:p>
        </p:txBody>
      </p:sp>
      <p:sp>
        <p:nvSpPr>
          <p:cNvPr id="3" name="Content Placeholder 2"/>
          <p:cNvSpPr>
            <a:spLocks noGrp="1"/>
          </p:cNvSpPr>
          <p:nvPr>
            <p:ph idx="1"/>
          </p:nvPr>
        </p:nvSpPr>
        <p:spPr/>
        <p:txBody>
          <a:bodyPr/>
          <a:lstStyle/>
          <a:p>
            <a:r>
              <a:rPr lang="en-US" dirty="0" smtClean="0"/>
              <a:t>People hold on to housing space they don’t need.</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Phrases</a:t>
            </a:r>
            <a:endParaRPr lang="en-US" dirty="0"/>
          </a:p>
        </p:txBody>
      </p:sp>
      <p:sp>
        <p:nvSpPr>
          <p:cNvPr id="3" name="Content Placeholder 2"/>
          <p:cNvSpPr>
            <a:spLocks noGrp="1"/>
          </p:cNvSpPr>
          <p:nvPr>
            <p:ph idx="1"/>
          </p:nvPr>
        </p:nvSpPr>
        <p:spPr/>
        <p:txBody>
          <a:bodyPr/>
          <a:lstStyle/>
          <a:p>
            <a:r>
              <a:rPr lang="en-US" dirty="0" smtClean="0"/>
              <a:t>Zero behind is undefined.  8/0 = undefined.</a:t>
            </a:r>
          </a:p>
          <a:p>
            <a:r>
              <a:rPr lang="en-US" dirty="0" smtClean="0"/>
              <a:t>Hop the line, flip the sign.  </a:t>
            </a:r>
          </a:p>
          <a:p>
            <a:pPr>
              <a:buNone/>
            </a:pPr>
            <a:endParaRPr lang="en-US" dirty="0" smtClean="0"/>
          </a:p>
          <a:p>
            <a:pPr>
              <a:buNone/>
            </a:pPr>
            <a:endParaRPr lang="en-US" dirty="0"/>
          </a:p>
        </p:txBody>
      </p:sp>
      <p:sp>
        <p:nvSpPr>
          <p:cNvPr id="757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7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562600" y="2133601"/>
            <a:ext cx="1447800" cy="795396"/>
          </a:xfrm>
          <a:prstGeom prst="rect">
            <a:avLst/>
          </a:prstGeom>
          <a:noFill/>
        </p:spPr>
      </p:pic>
      <p:sp>
        <p:nvSpPr>
          <p:cNvPr id="7578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5781" name="Rectangle 5"/>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578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578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5786" name="Rectangle 10"/>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Ceiling Example: Rent Control</a:t>
            </a:r>
            <a:endParaRPr lang="en-US" dirty="0"/>
          </a:p>
        </p:txBody>
      </p:sp>
      <p:sp>
        <p:nvSpPr>
          <p:cNvPr id="3" name="Content Placeholder 2"/>
          <p:cNvSpPr>
            <a:spLocks noGrp="1"/>
          </p:cNvSpPr>
          <p:nvPr>
            <p:ph idx="1"/>
          </p:nvPr>
        </p:nvSpPr>
        <p:spPr/>
        <p:txBody>
          <a:bodyPr/>
          <a:lstStyle/>
          <a:p>
            <a:r>
              <a:rPr lang="en-US" dirty="0" smtClean="0"/>
              <a:t>People hold on to housing space they don’t need.</a:t>
            </a:r>
          </a:p>
          <a:p>
            <a:r>
              <a:rPr lang="en-US" dirty="0" smtClean="0"/>
              <a:t>Investors are discouraged from building new apartment units.</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Ceiling Example: Rent Control</a:t>
            </a:r>
            <a:endParaRPr lang="en-US" dirty="0"/>
          </a:p>
        </p:txBody>
      </p:sp>
      <p:sp>
        <p:nvSpPr>
          <p:cNvPr id="3" name="Content Placeholder 2"/>
          <p:cNvSpPr>
            <a:spLocks noGrp="1"/>
          </p:cNvSpPr>
          <p:nvPr>
            <p:ph idx="1"/>
          </p:nvPr>
        </p:nvSpPr>
        <p:spPr/>
        <p:txBody>
          <a:bodyPr/>
          <a:lstStyle/>
          <a:p>
            <a:r>
              <a:rPr lang="en-US" dirty="0" smtClean="0"/>
              <a:t>People hold on to housing space they don’t need.</a:t>
            </a:r>
          </a:p>
          <a:p>
            <a:r>
              <a:rPr lang="en-US" dirty="0" smtClean="0"/>
              <a:t>Investors are discouraged from building new apartment units.</a:t>
            </a:r>
          </a:p>
          <a:p>
            <a:r>
              <a:rPr lang="en-US" dirty="0" smtClean="0"/>
              <a:t>Landlords have reduced incentive for upkeep and maintenance.</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Be Done?</a:t>
            </a:r>
            <a:endParaRPr lang="en-US" dirty="0"/>
          </a:p>
        </p:txBody>
      </p:sp>
      <p:sp>
        <p:nvSpPr>
          <p:cNvPr id="3" name="Content Placeholder 2"/>
          <p:cNvSpPr>
            <a:spLocks noGrp="1"/>
          </p:cNvSpPr>
          <p:nvPr>
            <p:ph idx="1"/>
          </p:nvPr>
        </p:nvSpPr>
        <p:spPr/>
        <p:txBody>
          <a:bodyPr>
            <a:normAutofit/>
          </a:bodyPr>
          <a:lstStyle/>
          <a:p>
            <a:pPr>
              <a:buNone/>
            </a:pP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Be Done?</a:t>
            </a:r>
            <a:endParaRPr lang="en-US" dirty="0"/>
          </a:p>
        </p:txBody>
      </p:sp>
      <p:sp>
        <p:nvSpPr>
          <p:cNvPr id="3" name="Content Placeholder 2"/>
          <p:cNvSpPr>
            <a:spLocks noGrp="1"/>
          </p:cNvSpPr>
          <p:nvPr>
            <p:ph idx="1"/>
          </p:nvPr>
        </p:nvSpPr>
        <p:spPr/>
        <p:txBody>
          <a:bodyPr>
            <a:normAutofit/>
          </a:bodyPr>
          <a:lstStyle/>
          <a:p>
            <a:pPr>
              <a:buNone/>
            </a:pPr>
            <a:r>
              <a:rPr lang="en-US" dirty="0" smtClean="0"/>
              <a:t>“[W]e believe that the evidence suggests that zoning is responsible for high housing costs, which means that if we are thinking about lowering housing prices, we should begin with reforming the barriers to new construction in the private sector.”</a:t>
            </a:r>
          </a:p>
          <a:p>
            <a:pPr>
              <a:buNone/>
            </a:pPr>
            <a:r>
              <a:rPr lang="en-US" sz="2100" dirty="0" smtClean="0"/>
              <a:t>-</a:t>
            </a:r>
            <a:r>
              <a:rPr lang="en-US" sz="2100" dirty="0" err="1" smtClean="0"/>
              <a:t>Glaeser</a:t>
            </a:r>
            <a:r>
              <a:rPr lang="en-US" sz="2100" dirty="0" smtClean="0"/>
              <a:t>, Edward L. (Harvard) and Joseph </a:t>
            </a:r>
            <a:r>
              <a:rPr lang="en-US" sz="2100" dirty="0" err="1" smtClean="0"/>
              <a:t>Gyourko</a:t>
            </a:r>
            <a:r>
              <a:rPr lang="en-US" sz="2100" dirty="0" smtClean="0"/>
              <a:t> (Wharton).  "The Impact of Building Restrictions on Housing Affordability."  FRBNY Economic Policy Review / June 2003.  Page 23</a:t>
            </a:r>
          </a:p>
          <a:p>
            <a:pPr>
              <a:buNone/>
            </a:pP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dirty="0" smtClean="0">
                <a:latin typeface="+mj-lt"/>
                <a:ea typeface="+mj-ea"/>
                <a:cs typeface="+mj-cs"/>
              </a:rPr>
              <a:t>Price Floor</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 Minimum Wage Law</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418704"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10</a:t>
            </a:r>
            <a:endParaRPr lang="en-US" dirty="0"/>
          </a:p>
        </p:txBody>
      </p:sp>
      <p:sp>
        <p:nvSpPr>
          <p:cNvPr id="42" name="Rectangle 41"/>
          <p:cNvSpPr/>
          <p:nvPr/>
        </p:nvSpPr>
        <p:spPr>
          <a:xfrm>
            <a:off x="1066800" y="4724400"/>
            <a:ext cx="301686" cy="369332"/>
          </a:xfrm>
          <a:prstGeom prst="rect">
            <a:avLst/>
          </a:prstGeom>
        </p:spPr>
        <p:txBody>
          <a:bodyPr wrap="none">
            <a:spAutoFit/>
          </a:bodyPr>
          <a:lstStyle/>
          <a:p>
            <a:r>
              <a:rPr lang="en-US" dirty="0" smtClean="0">
                <a:latin typeface="Calibri" pitchFamily="34" charset="0"/>
                <a:cs typeface="Times New Roman" pitchFamily="18" charset="0"/>
              </a:rPr>
              <a:t>6</a:t>
            </a:r>
            <a:endParaRPr lang="en-US" dirty="0"/>
          </a:p>
        </p:txBody>
      </p:sp>
      <p:cxnSp>
        <p:nvCxnSpPr>
          <p:cNvPr id="43" name="Straight Connector 42"/>
          <p:cNvCxnSpPr/>
          <p:nvPr/>
        </p:nvCxnSpPr>
        <p:spPr>
          <a:xfrm>
            <a:off x="1524000" y="46482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914400" y="4419600"/>
            <a:ext cx="593432" cy="369332"/>
          </a:xfrm>
          <a:prstGeom prst="rect">
            <a:avLst/>
          </a:prstGeom>
        </p:spPr>
        <p:txBody>
          <a:bodyPr wrap="none">
            <a:spAutoFit/>
          </a:bodyPr>
          <a:lstStyle/>
          <a:p>
            <a:r>
              <a:rPr lang="en-US" dirty="0" smtClean="0">
                <a:latin typeface="Calibri" pitchFamily="34" charset="0"/>
                <a:cs typeface="Times New Roman" pitchFamily="18" charset="0"/>
              </a:rPr>
              <a:t>7.25</a:t>
            </a:r>
            <a:endParaRPr lang="en-US" dirty="0"/>
          </a:p>
        </p:txBody>
      </p:sp>
      <p:cxnSp>
        <p:nvCxnSpPr>
          <p:cNvPr id="49" name="Straight Connector 48"/>
          <p:cNvCxnSpPr/>
          <p:nvPr/>
        </p:nvCxnSpPr>
        <p:spPr>
          <a:xfrm>
            <a:off x="32004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1816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32004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1816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0480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58" name="Rectangle 57"/>
          <p:cNvSpPr/>
          <p:nvPr/>
        </p:nvSpPr>
        <p:spPr>
          <a:xfrm>
            <a:off x="5029200" y="6096000"/>
            <a:ext cx="418704"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14</a:t>
            </a:r>
            <a:endParaRPr lang="en-US" dirty="0"/>
          </a:p>
        </p:txBody>
      </p:sp>
      <p:cxnSp>
        <p:nvCxnSpPr>
          <p:cNvPr id="63" name="Straight Connector 62"/>
          <p:cNvCxnSpPr/>
          <p:nvPr/>
        </p:nvCxnSpPr>
        <p:spPr>
          <a:xfrm>
            <a:off x="1600200" y="4648200"/>
            <a:ext cx="4953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838200" y="3352800"/>
            <a:ext cx="2201949" cy="369332"/>
          </a:xfrm>
          <a:prstGeom prst="rect">
            <a:avLst/>
          </a:prstGeom>
        </p:spPr>
        <p:txBody>
          <a:bodyPr wrap="none">
            <a:spAutoFit/>
          </a:bodyPr>
          <a:lstStyle/>
          <a:p>
            <a:r>
              <a:rPr lang="en-US" i="1" dirty="0" smtClean="0"/>
              <a:t>p=wage rate ($/hour)</a:t>
            </a:r>
            <a:endParaRPr lang="en-US" dirty="0"/>
          </a:p>
        </p:txBody>
      </p:sp>
      <p:sp>
        <p:nvSpPr>
          <p:cNvPr id="60" name="Rectangle 59"/>
          <p:cNvSpPr/>
          <p:nvPr/>
        </p:nvSpPr>
        <p:spPr>
          <a:xfrm>
            <a:off x="7010400" y="5334000"/>
            <a:ext cx="1936556" cy="1200329"/>
          </a:xfrm>
          <a:prstGeom prst="rect">
            <a:avLst/>
          </a:prstGeom>
        </p:spPr>
        <p:txBody>
          <a:bodyPr wrap="none">
            <a:spAutoFit/>
          </a:bodyPr>
          <a:lstStyle/>
          <a:p>
            <a:r>
              <a:rPr lang="en-US" i="1" dirty="0" smtClean="0"/>
              <a:t>Q=quantity of low-</a:t>
            </a:r>
          </a:p>
          <a:p>
            <a:r>
              <a:rPr lang="en-US" i="1" dirty="0" smtClean="0"/>
              <a:t>skilled labor </a:t>
            </a:r>
          </a:p>
          <a:p>
            <a:r>
              <a:rPr lang="en-US" i="1" dirty="0" smtClean="0"/>
              <a:t>(thousands of </a:t>
            </a:r>
          </a:p>
          <a:p>
            <a:r>
              <a:rPr lang="en-US" i="1" dirty="0" smtClean="0"/>
              <a:t>hours/week)</a:t>
            </a:r>
            <a:endParaRPr lang="en-US" dirty="0"/>
          </a:p>
        </p:txBody>
      </p:sp>
      <p:sp>
        <p:nvSpPr>
          <p:cNvPr id="62" name="Rectangle 2"/>
          <p:cNvSpPr>
            <a:spLocks noChangeArrowheads="1"/>
          </p:cNvSpPr>
          <p:nvPr/>
        </p:nvSpPr>
        <p:spPr bwMode="auto">
          <a:xfrm>
            <a:off x="5867400" y="3657600"/>
            <a:ext cx="27432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Supply (Workers)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4" name="Rectangle 1"/>
          <p:cNvSpPr>
            <a:spLocks noChangeArrowheads="1"/>
          </p:cNvSpPr>
          <p:nvPr/>
        </p:nvSpPr>
        <p:spPr bwMode="auto">
          <a:xfrm>
            <a:off x="5791200" y="4724400"/>
            <a:ext cx="25146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alibri" pitchFamily="34" charset="0"/>
                <a:ea typeface="Times New Roman" pitchFamily="18" charset="0"/>
                <a:cs typeface="Times New Roman" pitchFamily="18" charset="0"/>
              </a:rPr>
              <a:t>Demand (Employers)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5"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dirty="0" smtClean="0">
                <a:latin typeface="+mj-lt"/>
                <a:ea typeface="+mj-ea"/>
                <a:cs typeface="+mj-cs"/>
              </a:rPr>
              <a:t>Price Floor</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 Minimum Wage Law</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Arrow Connector 25"/>
          <p:cNvCxnSpPr/>
          <p:nvPr/>
        </p:nvCxnSpPr>
        <p:spPr>
          <a:xfrm>
            <a:off x="1600200" y="59436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1600200" y="3733800"/>
            <a:ext cx="0" cy="2209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1600200" y="4114800"/>
            <a:ext cx="5029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44" name="Straight Arrow Connector 43"/>
          <p:cNvCxnSpPr/>
          <p:nvPr/>
        </p:nvCxnSpPr>
        <p:spPr>
          <a:xfrm>
            <a:off x="1600200" y="4038600"/>
            <a:ext cx="4876800" cy="1828800"/>
          </a:xfrm>
          <a:prstGeom prst="straightConnector1">
            <a:avLst/>
          </a:prstGeom>
          <a:ln w="190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3" name="Rectangle 7"/>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6" name="Rectangle 10"/>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4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49" name="Rectangle 13"/>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2" name="Rectangle 16"/>
          <p:cNvSpPr>
            <a:spLocks noChangeArrowheads="1"/>
          </p:cNvSpPr>
          <p:nvPr/>
        </p:nvSpPr>
        <p:spPr bwMode="auto">
          <a:xfrm>
            <a:off x="0" y="962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4"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5" name="Rectangle 19"/>
          <p:cNvSpPr>
            <a:spLocks noChangeArrowheads="1"/>
          </p:cNvSpPr>
          <p:nvPr/>
        </p:nvSpPr>
        <p:spPr bwMode="auto">
          <a:xfrm>
            <a:off x="0" y="971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357"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359"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39" name="Straight Connector 38"/>
          <p:cNvCxnSpPr/>
          <p:nvPr/>
        </p:nvCxnSpPr>
        <p:spPr>
          <a:xfrm>
            <a:off x="1524000" y="49530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41910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038600" y="6096000"/>
            <a:ext cx="418704"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10</a:t>
            </a:r>
            <a:endParaRPr lang="en-US" dirty="0"/>
          </a:p>
        </p:txBody>
      </p:sp>
      <p:sp>
        <p:nvSpPr>
          <p:cNvPr id="42" name="Rectangle 41"/>
          <p:cNvSpPr/>
          <p:nvPr/>
        </p:nvSpPr>
        <p:spPr>
          <a:xfrm>
            <a:off x="1066800" y="4724400"/>
            <a:ext cx="301686" cy="369332"/>
          </a:xfrm>
          <a:prstGeom prst="rect">
            <a:avLst/>
          </a:prstGeom>
        </p:spPr>
        <p:txBody>
          <a:bodyPr wrap="none">
            <a:spAutoFit/>
          </a:bodyPr>
          <a:lstStyle/>
          <a:p>
            <a:r>
              <a:rPr lang="en-US" dirty="0" smtClean="0">
                <a:latin typeface="Calibri" pitchFamily="34" charset="0"/>
                <a:cs typeface="Times New Roman" pitchFamily="18" charset="0"/>
              </a:rPr>
              <a:t>6</a:t>
            </a:r>
            <a:endParaRPr lang="en-US" dirty="0"/>
          </a:p>
        </p:txBody>
      </p:sp>
      <p:cxnSp>
        <p:nvCxnSpPr>
          <p:cNvPr id="43" name="Straight Connector 42"/>
          <p:cNvCxnSpPr/>
          <p:nvPr/>
        </p:nvCxnSpPr>
        <p:spPr>
          <a:xfrm>
            <a:off x="1524000" y="4648200"/>
            <a:ext cx="1524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914400" y="4419600"/>
            <a:ext cx="593432" cy="369332"/>
          </a:xfrm>
          <a:prstGeom prst="rect">
            <a:avLst/>
          </a:prstGeom>
        </p:spPr>
        <p:txBody>
          <a:bodyPr wrap="none">
            <a:spAutoFit/>
          </a:bodyPr>
          <a:lstStyle/>
          <a:p>
            <a:r>
              <a:rPr lang="en-US" dirty="0" smtClean="0">
                <a:latin typeface="Calibri" pitchFamily="34" charset="0"/>
                <a:cs typeface="Times New Roman" pitchFamily="18" charset="0"/>
              </a:rPr>
              <a:t>7.25</a:t>
            </a:r>
            <a:endParaRPr lang="en-US" dirty="0"/>
          </a:p>
        </p:txBody>
      </p:sp>
      <p:cxnSp>
        <p:nvCxnSpPr>
          <p:cNvPr id="49" name="Straight Connector 48"/>
          <p:cNvCxnSpPr/>
          <p:nvPr/>
        </p:nvCxnSpPr>
        <p:spPr>
          <a:xfrm>
            <a:off x="32004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5181600" y="4648200"/>
            <a:ext cx="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32004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181600" y="5867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048000" y="6096000"/>
            <a:ext cx="301686"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6</a:t>
            </a:r>
            <a:endParaRPr lang="en-US" dirty="0"/>
          </a:p>
        </p:txBody>
      </p:sp>
      <p:sp>
        <p:nvSpPr>
          <p:cNvPr id="58" name="Rectangle 57"/>
          <p:cNvSpPr/>
          <p:nvPr/>
        </p:nvSpPr>
        <p:spPr>
          <a:xfrm>
            <a:off x="5029200" y="6096000"/>
            <a:ext cx="418704" cy="369332"/>
          </a:xfrm>
          <a:prstGeom prst="rect">
            <a:avLst/>
          </a:prstGeom>
        </p:spPr>
        <p:txBody>
          <a:bodyPr wrap="none">
            <a:spAutoFit/>
          </a:bodyPr>
          <a:lstStyle/>
          <a:p>
            <a:r>
              <a:rPr lang="en-US" dirty="0" smtClean="0">
                <a:latin typeface="Calibri" pitchFamily="34" charset="0"/>
                <a:ea typeface="Calibri" pitchFamily="34" charset="0"/>
                <a:cs typeface="Times New Roman" pitchFamily="18" charset="0"/>
              </a:rPr>
              <a:t>14</a:t>
            </a:r>
            <a:endParaRPr lang="en-US" dirty="0"/>
          </a:p>
        </p:txBody>
      </p:sp>
      <p:sp>
        <p:nvSpPr>
          <p:cNvPr id="185345" name="Rectangle 1"/>
          <p:cNvSpPr>
            <a:spLocks noChangeArrowheads="1"/>
          </p:cNvSpPr>
          <p:nvPr/>
        </p:nvSpPr>
        <p:spPr bwMode="auto">
          <a:xfrm>
            <a:off x="5791200" y="4724400"/>
            <a:ext cx="25146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70C0"/>
                </a:solidFill>
                <a:effectLst/>
                <a:latin typeface="Calibri" pitchFamily="34" charset="0"/>
                <a:ea typeface="Times New Roman" pitchFamily="18" charset="0"/>
                <a:cs typeface="Times New Roman" pitchFamily="18" charset="0"/>
              </a:rPr>
              <a:t>Demand (Employers)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5346" name="Rectangle 2"/>
          <p:cNvSpPr>
            <a:spLocks noChangeArrowheads="1"/>
          </p:cNvSpPr>
          <p:nvPr/>
        </p:nvSpPr>
        <p:spPr bwMode="auto">
          <a:xfrm>
            <a:off x="5867400" y="3657600"/>
            <a:ext cx="27432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Supply (Workers)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3" name="Straight Connector 62"/>
          <p:cNvCxnSpPr/>
          <p:nvPr/>
        </p:nvCxnSpPr>
        <p:spPr>
          <a:xfrm>
            <a:off x="1600200" y="4648200"/>
            <a:ext cx="4953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838200" y="3352800"/>
            <a:ext cx="2201949" cy="369332"/>
          </a:xfrm>
          <a:prstGeom prst="rect">
            <a:avLst/>
          </a:prstGeom>
        </p:spPr>
        <p:txBody>
          <a:bodyPr wrap="none">
            <a:spAutoFit/>
          </a:bodyPr>
          <a:lstStyle/>
          <a:p>
            <a:r>
              <a:rPr lang="en-US" i="1" dirty="0" smtClean="0"/>
              <a:t>p=wage rate ($/hour)</a:t>
            </a:r>
            <a:endParaRPr lang="en-US" dirty="0"/>
          </a:p>
        </p:txBody>
      </p:sp>
      <p:sp>
        <p:nvSpPr>
          <p:cNvPr id="60" name="Rectangle 59"/>
          <p:cNvSpPr/>
          <p:nvPr/>
        </p:nvSpPr>
        <p:spPr>
          <a:xfrm>
            <a:off x="7010400" y="5334000"/>
            <a:ext cx="1936556" cy="1200329"/>
          </a:xfrm>
          <a:prstGeom prst="rect">
            <a:avLst/>
          </a:prstGeom>
        </p:spPr>
        <p:txBody>
          <a:bodyPr wrap="none">
            <a:spAutoFit/>
          </a:bodyPr>
          <a:lstStyle/>
          <a:p>
            <a:r>
              <a:rPr lang="en-US" i="1" dirty="0" smtClean="0"/>
              <a:t>Q=quantity of low-</a:t>
            </a:r>
          </a:p>
          <a:p>
            <a:r>
              <a:rPr lang="en-US" i="1" dirty="0" smtClean="0"/>
              <a:t>skilled labor </a:t>
            </a:r>
          </a:p>
          <a:p>
            <a:r>
              <a:rPr lang="en-US" i="1" dirty="0" smtClean="0"/>
              <a:t>(thousands of </a:t>
            </a:r>
          </a:p>
          <a:p>
            <a:r>
              <a:rPr lang="en-US" i="1" dirty="0" smtClean="0"/>
              <a:t>hours/week)</a:t>
            </a:r>
            <a:endParaRPr lang="en-US" dirty="0"/>
          </a:p>
        </p:txBody>
      </p:sp>
      <p:sp>
        <p:nvSpPr>
          <p:cNvPr id="47" name="TextBox 46"/>
          <p:cNvSpPr txBox="1"/>
          <p:nvPr/>
        </p:nvSpPr>
        <p:spPr>
          <a:xfrm>
            <a:off x="1447800" y="1600200"/>
            <a:ext cx="5715000" cy="1200329"/>
          </a:xfrm>
          <a:prstGeom prst="rect">
            <a:avLst/>
          </a:prstGeom>
          <a:noFill/>
        </p:spPr>
        <p:txBody>
          <a:bodyPr wrap="square" rtlCol="0">
            <a:spAutoFit/>
          </a:bodyPr>
          <a:lstStyle/>
          <a:p>
            <a:r>
              <a:rPr lang="en-US" dirty="0" smtClean="0"/>
              <a:t>At a price of $7.25/hr, low-skilled workers are willing to work 14 thousand hours/week but employers are only willing to accept 6 thousand hours/week.  There is a surplus of 8 thousand hours/week.</a:t>
            </a:r>
            <a:endParaRPr lang="en-US" dirty="0"/>
          </a:p>
        </p:txBody>
      </p:sp>
      <p:sp>
        <p:nvSpPr>
          <p:cNvPr id="48"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dirty="0" smtClean="0">
                <a:latin typeface="+mj-lt"/>
                <a:ea typeface="+mj-ea"/>
                <a:cs typeface="+mj-cs"/>
              </a:rPr>
              <a:t>Price Floor</a:t>
            </a:r>
            <a:r>
              <a:rPr kumimoji="0" lang="en-US" sz="4400" b="0" i="0" u="none" strike="noStrike" kern="1200" cap="none" spc="0" normalizeH="0" baseline="0" noProof="0" dirty="0" smtClean="0">
                <a:ln>
                  <a:noFill/>
                </a:ln>
                <a:solidFill>
                  <a:schemeClr val="tx1"/>
                </a:solidFill>
                <a:effectLst/>
                <a:uLnTx/>
                <a:uFillTx/>
                <a:latin typeface="+mj-lt"/>
                <a:ea typeface="+mj-ea"/>
                <a:cs typeface="+mj-cs"/>
              </a:rPr>
              <a:t>: Minimum Wage Law</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Organs and Freeways</a:t>
            </a:r>
            <a:endParaRPr lang="en-US" dirty="0"/>
          </a:p>
        </p:txBody>
      </p:sp>
      <p:sp>
        <p:nvSpPr>
          <p:cNvPr id="3" name="Content Placeholder 2"/>
          <p:cNvSpPr>
            <a:spLocks noGrp="1"/>
          </p:cNvSpPr>
          <p:nvPr>
            <p:ph idx="1"/>
          </p:nvPr>
        </p:nvSpPr>
        <p:spPr/>
        <p:txBody>
          <a:bodyPr/>
          <a:lstStyle/>
          <a:p>
            <a:r>
              <a:rPr lang="en-US" dirty="0" smtClean="0"/>
              <a:t>Shortage of organs (kidneys, etc.)</a:t>
            </a:r>
          </a:p>
          <a:p>
            <a:r>
              <a:rPr lang="en-US" dirty="0" smtClean="0"/>
              <a:t>Congestion on freeways</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4000" dirty="0" smtClean="0"/>
              <a:t>Thank you for your time!</a:t>
            </a:r>
            <a:endParaRPr lang="en-US" sz="40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Consensus Among Economists</a:t>
            </a:r>
            <a:endParaRPr lang="en-US" dirty="0"/>
          </a:p>
        </p:txBody>
      </p:sp>
      <p:sp>
        <p:nvSpPr>
          <p:cNvPr id="3" name="Content Placeholder 2"/>
          <p:cNvSpPr>
            <a:spLocks noGrp="1"/>
          </p:cNvSpPr>
          <p:nvPr>
            <p:ph idx="1"/>
          </p:nvPr>
        </p:nvSpPr>
        <p:spPr/>
        <p:txBody>
          <a:bodyPr/>
          <a:lstStyle/>
          <a:p>
            <a:pPr>
              <a:buNone/>
            </a:pPr>
            <a:r>
              <a:rPr lang="en-US" dirty="0" smtClean="0">
                <a:hlinkClick r:id="rId2"/>
              </a:rPr>
              <a:t>Rent control, minimum wage, tariffs, etc.</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Phrases</a:t>
            </a:r>
            <a:endParaRPr lang="en-US" dirty="0"/>
          </a:p>
        </p:txBody>
      </p:sp>
      <p:sp>
        <p:nvSpPr>
          <p:cNvPr id="3" name="Content Placeholder 2"/>
          <p:cNvSpPr>
            <a:spLocks noGrp="1"/>
          </p:cNvSpPr>
          <p:nvPr>
            <p:ph idx="1"/>
          </p:nvPr>
        </p:nvSpPr>
        <p:spPr/>
        <p:txBody>
          <a:bodyPr/>
          <a:lstStyle/>
          <a:p>
            <a:r>
              <a:rPr lang="en-US" dirty="0" smtClean="0"/>
              <a:t>Zero behind is undefined.  8/0 = undefined.</a:t>
            </a:r>
          </a:p>
          <a:p>
            <a:r>
              <a:rPr lang="en-US" dirty="0" smtClean="0"/>
              <a:t>Hop the line, flip the sign.  </a:t>
            </a:r>
          </a:p>
          <a:p>
            <a:r>
              <a:rPr lang="en-US" dirty="0" smtClean="0"/>
              <a:t>Add to </a:t>
            </a:r>
            <a:r>
              <a:rPr lang="en-US" i="1" dirty="0" smtClean="0"/>
              <a:t>y</a:t>
            </a:r>
            <a:r>
              <a:rPr lang="en-US" dirty="0" smtClean="0"/>
              <a:t>, go high.  Add to </a:t>
            </a:r>
            <a:r>
              <a:rPr lang="en-US" i="1" dirty="0" smtClean="0"/>
              <a:t>x</a:t>
            </a:r>
            <a:r>
              <a:rPr lang="en-US" dirty="0" smtClean="0"/>
              <a:t>, go west.  </a:t>
            </a:r>
          </a:p>
          <a:p>
            <a:pPr>
              <a:buNone/>
            </a:pPr>
            <a:endParaRPr lang="en-US" dirty="0" smtClean="0"/>
          </a:p>
          <a:p>
            <a:pPr>
              <a:buNone/>
            </a:pPr>
            <a:endParaRPr lang="en-US" dirty="0"/>
          </a:p>
        </p:txBody>
      </p:sp>
      <p:sp>
        <p:nvSpPr>
          <p:cNvPr id="757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7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562600" y="2133601"/>
            <a:ext cx="1447800" cy="795396"/>
          </a:xfrm>
          <a:prstGeom prst="rect">
            <a:avLst/>
          </a:prstGeom>
          <a:noFill/>
        </p:spPr>
      </p:pic>
      <p:sp>
        <p:nvSpPr>
          <p:cNvPr id="7578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79"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239000" y="2895600"/>
            <a:ext cx="895350" cy="419100"/>
          </a:xfrm>
          <a:prstGeom prst="rect">
            <a:avLst/>
          </a:prstGeom>
          <a:noFill/>
        </p:spPr>
      </p:pic>
      <p:sp>
        <p:nvSpPr>
          <p:cNvPr id="75781" name="Rectangle 5"/>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578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82"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600200" y="3505200"/>
            <a:ext cx="1428750" cy="419100"/>
          </a:xfrm>
          <a:prstGeom prst="rect">
            <a:avLst/>
          </a:prstGeom>
          <a:noFill/>
        </p:spPr>
      </p:pic>
      <p:sp>
        <p:nvSpPr>
          <p:cNvPr id="7578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84" name="Picture 8"/>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572000" y="3505200"/>
            <a:ext cx="1666875" cy="419100"/>
          </a:xfrm>
          <a:prstGeom prst="rect">
            <a:avLst/>
          </a:prstGeom>
          <a:noFill/>
        </p:spPr>
      </p:pic>
      <p:sp>
        <p:nvSpPr>
          <p:cNvPr id="75786" name="Rectangle 10"/>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Which Variable is Dependent?</a:t>
            </a:r>
            <a:endParaRPr lang="en-US" dirty="0"/>
          </a:p>
        </p:txBody>
      </p:sp>
      <p:sp>
        <p:nvSpPr>
          <p:cNvPr id="3" name="Content Placeholder 2"/>
          <p:cNvSpPr>
            <a:spLocks noGrp="1"/>
          </p:cNvSpPr>
          <p:nvPr>
            <p:ph idx="1"/>
          </p:nvPr>
        </p:nvSpPr>
        <p:spPr/>
        <p:txBody>
          <a:bodyPr>
            <a:normAutofit lnSpcReduction="10000"/>
          </a:bodyPr>
          <a:lstStyle/>
          <a:p>
            <a:r>
              <a:rPr lang="en-US" dirty="0" smtClean="0"/>
              <a:t>Quantity depends on price but price also depends on quantity.</a:t>
            </a:r>
          </a:p>
          <a:p>
            <a:r>
              <a:rPr lang="en-US" dirty="0" smtClean="0"/>
              <a:t>The more scarce the material, the higher the price (e.g. gold versus iron ore)</a:t>
            </a:r>
          </a:p>
          <a:p>
            <a:r>
              <a:rPr lang="en-US" dirty="0" smtClean="0"/>
              <a:t>Supply: The larger the quantity supplied, the higher the price.  More materials must be bid away from their other uses to supply the product.  This gets increasingly more expensive (e.g. oil production, health care).</a:t>
            </a:r>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of Supply</a:t>
            </a:r>
            <a:endParaRPr lang="en-US" dirty="0"/>
          </a:p>
        </p:txBody>
      </p:sp>
      <p:sp>
        <p:nvSpPr>
          <p:cNvPr id="3" name="Content Placeholder 2"/>
          <p:cNvSpPr>
            <a:spLocks noGrp="1"/>
          </p:cNvSpPr>
          <p:nvPr>
            <p:ph idx="1"/>
          </p:nvPr>
        </p:nvSpPr>
        <p:spPr/>
        <p:txBody>
          <a:bodyPr/>
          <a:lstStyle/>
          <a:p>
            <a:r>
              <a:rPr lang="en-US" dirty="0" smtClean="0"/>
              <a:t>When excessive profits are available, new competitors will enter the market.</a:t>
            </a:r>
          </a:p>
          <a:p>
            <a:r>
              <a:rPr lang="en-US" dirty="0" smtClean="0"/>
              <a:t>This new competition increases supply and lowers the price.</a:t>
            </a:r>
          </a:p>
          <a:p>
            <a:r>
              <a:rPr lang="en-US" dirty="0" smtClean="0"/>
              <a:t>New and existing competitors will continue to increase their output until there are no more excessive profits to be made in that industry.</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of Demand</a:t>
            </a:r>
            <a:endParaRPr lang="en-US" dirty="0"/>
          </a:p>
        </p:txBody>
      </p:sp>
      <p:sp>
        <p:nvSpPr>
          <p:cNvPr id="3" name="Content Placeholder 2"/>
          <p:cNvSpPr>
            <a:spLocks noGrp="1"/>
          </p:cNvSpPr>
          <p:nvPr>
            <p:ph idx="1"/>
          </p:nvPr>
        </p:nvSpPr>
        <p:spPr/>
        <p:txBody>
          <a:bodyPr/>
          <a:lstStyle/>
          <a:p>
            <a:r>
              <a:rPr lang="en-US" dirty="0" smtClean="0"/>
              <a:t>When the price is high, consumers restrict their consumption.</a:t>
            </a:r>
          </a:p>
          <a:p>
            <a:r>
              <a:rPr lang="en-US" dirty="0" smtClean="0"/>
              <a:t>When faced with high rents, people will chose to share apartments, rent smaller apartments, rent rooms instead of apartments, move out of the area, buy their own houses, etc.</a:t>
            </a:r>
          </a:p>
          <a:p>
            <a:r>
              <a:rPr lang="en-US" dirty="0" smtClean="0"/>
              <a:t>To sum it up, </a:t>
            </a:r>
            <a:r>
              <a:rPr lang="en-US" i="1" dirty="0" smtClean="0"/>
              <a:t>the cure for high prices is high prices.</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Without Rent Control, Who Protects the Renter?</a:t>
            </a: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Without Rent Control, Who Protects the Renter?</a:t>
            </a:r>
            <a:endParaRPr lang="en-US" dirty="0"/>
          </a:p>
        </p:txBody>
      </p:sp>
      <p:sp>
        <p:nvSpPr>
          <p:cNvPr id="3" name="Content Placeholder 2"/>
          <p:cNvSpPr>
            <a:spLocks noGrp="1"/>
          </p:cNvSpPr>
          <p:nvPr>
            <p:ph idx="1"/>
          </p:nvPr>
        </p:nvSpPr>
        <p:spPr/>
        <p:txBody>
          <a:bodyPr/>
          <a:lstStyle/>
          <a:p>
            <a:r>
              <a:rPr lang="en-US" dirty="0" smtClean="0"/>
              <a:t>Competition from other landlords.</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Without Rent Control, Who Protects the Renter?</a:t>
            </a:r>
            <a:endParaRPr lang="en-US" dirty="0"/>
          </a:p>
        </p:txBody>
      </p:sp>
      <p:sp>
        <p:nvSpPr>
          <p:cNvPr id="3" name="Content Placeholder 2"/>
          <p:cNvSpPr>
            <a:spLocks noGrp="1"/>
          </p:cNvSpPr>
          <p:nvPr>
            <p:ph idx="1"/>
          </p:nvPr>
        </p:nvSpPr>
        <p:spPr/>
        <p:txBody>
          <a:bodyPr/>
          <a:lstStyle/>
          <a:p>
            <a:r>
              <a:rPr lang="en-US" dirty="0" smtClean="0"/>
              <a:t>Competition from other landlords.</a:t>
            </a:r>
          </a:p>
          <a:p>
            <a:r>
              <a:rPr lang="en-US" dirty="0" smtClean="0"/>
              <a:t>When prices (and profits) of landlords are high, new landlords will enter the market.  </a:t>
            </a:r>
          </a:p>
          <a:p>
            <a:r>
              <a:rPr lang="en-US" dirty="0" smtClean="0"/>
              <a:t>With increased supply, the price will fall.</a:t>
            </a:r>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Be Done?</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"The bulk of the evidence marshaled in this paper suggests that zoning, and other land-use controls, are more responsible for high prices where we see them....</a:t>
            </a:r>
          </a:p>
          <a:p>
            <a:pPr>
              <a:buNone/>
            </a:pPr>
            <a:r>
              <a:rPr lang="en-US" dirty="0" smtClean="0"/>
              <a:t>Measures of zoning strictness are highly correlated with high prices.  Although all of our evidence is suggestive, not definitive, it seems to suggest that this form of government regulation is responsible for high housing costs where they exist…if policy advocates are interested in reducing housing costs, they would do well to start with zoning reform.“</a:t>
            </a:r>
          </a:p>
          <a:p>
            <a:pPr>
              <a:buNone/>
            </a:pPr>
            <a:r>
              <a:rPr lang="en-US" sz="2100" dirty="0" smtClean="0"/>
              <a:t>-</a:t>
            </a:r>
            <a:r>
              <a:rPr lang="en-US" sz="2100" dirty="0" err="1" smtClean="0"/>
              <a:t>Glaeser</a:t>
            </a:r>
            <a:r>
              <a:rPr lang="en-US" sz="2100" dirty="0" smtClean="0"/>
              <a:t>, Edward L. (Harvard) and Joseph </a:t>
            </a:r>
            <a:r>
              <a:rPr lang="en-US" sz="2100" dirty="0" err="1" smtClean="0"/>
              <a:t>Gyourko</a:t>
            </a:r>
            <a:r>
              <a:rPr lang="en-US" sz="2100" dirty="0" smtClean="0"/>
              <a:t> (Wharton).  "The Impact of Building Restrictions on Housing Affordability."  FRBNY Economic Policy Review / June 2003.  Page 35</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Phrases</a:t>
            </a:r>
            <a:endParaRPr lang="en-US" dirty="0"/>
          </a:p>
        </p:txBody>
      </p:sp>
      <p:sp>
        <p:nvSpPr>
          <p:cNvPr id="3" name="Content Placeholder 2"/>
          <p:cNvSpPr>
            <a:spLocks noGrp="1"/>
          </p:cNvSpPr>
          <p:nvPr>
            <p:ph idx="1"/>
          </p:nvPr>
        </p:nvSpPr>
        <p:spPr/>
        <p:txBody>
          <a:bodyPr/>
          <a:lstStyle/>
          <a:p>
            <a:r>
              <a:rPr lang="en-US" dirty="0" smtClean="0"/>
              <a:t>Zero behind is undefined.  8/0 = undefined.</a:t>
            </a:r>
          </a:p>
          <a:p>
            <a:r>
              <a:rPr lang="en-US" dirty="0" smtClean="0"/>
              <a:t>Hop the line, flip the sign.  </a:t>
            </a:r>
          </a:p>
          <a:p>
            <a:r>
              <a:rPr lang="en-US" dirty="0" smtClean="0"/>
              <a:t>Add to </a:t>
            </a:r>
            <a:r>
              <a:rPr lang="en-US" i="1" dirty="0" smtClean="0"/>
              <a:t>y</a:t>
            </a:r>
            <a:r>
              <a:rPr lang="en-US" dirty="0" smtClean="0"/>
              <a:t>, go high.  Add to </a:t>
            </a:r>
            <a:r>
              <a:rPr lang="en-US" i="1" dirty="0" smtClean="0"/>
              <a:t>x</a:t>
            </a:r>
            <a:r>
              <a:rPr lang="en-US" dirty="0" smtClean="0"/>
              <a:t>, go west.  </a:t>
            </a:r>
          </a:p>
          <a:p>
            <a:pPr>
              <a:buNone/>
            </a:pPr>
            <a:endParaRPr lang="en-US" dirty="0" smtClean="0"/>
          </a:p>
          <a:p>
            <a:r>
              <a:rPr lang="en-US" dirty="0" smtClean="0"/>
              <a:t>OAOAHH</a:t>
            </a:r>
          </a:p>
          <a:p>
            <a:pPr>
              <a:buNone/>
            </a:pPr>
            <a:r>
              <a:rPr lang="en-US" dirty="0" smtClean="0"/>
              <a:t>    HHAOAO</a:t>
            </a:r>
          </a:p>
          <a:p>
            <a:pPr>
              <a:buNone/>
            </a:pPr>
            <a:endParaRPr lang="en-US" dirty="0"/>
          </a:p>
        </p:txBody>
      </p:sp>
      <p:sp>
        <p:nvSpPr>
          <p:cNvPr id="757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7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562600" y="2133601"/>
            <a:ext cx="1447800" cy="795396"/>
          </a:xfrm>
          <a:prstGeom prst="rect">
            <a:avLst/>
          </a:prstGeom>
          <a:noFill/>
        </p:spPr>
      </p:pic>
      <p:sp>
        <p:nvSpPr>
          <p:cNvPr id="7578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79"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239000" y="2895600"/>
            <a:ext cx="895350" cy="419100"/>
          </a:xfrm>
          <a:prstGeom prst="rect">
            <a:avLst/>
          </a:prstGeom>
          <a:noFill/>
        </p:spPr>
      </p:pic>
      <p:sp>
        <p:nvSpPr>
          <p:cNvPr id="75781" name="Rectangle 5"/>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578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82"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600200" y="3505200"/>
            <a:ext cx="1428750" cy="419100"/>
          </a:xfrm>
          <a:prstGeom prst="rect">
            <a:avLst/>
          </a:prstGeom>
          <a:noFill/>
        </p:spPr>
      </p:pic>
      <p:sp>
        <p:nvSpPr>
          <p:cNvPr id="7578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84" name="Picture 8"/>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572000" y="3505200"/>
            <a:ext cx="1666875" cy="419100"/>
          </a:xfrm>
          <a:prstGeom prst="rect">
            <a:avLst/>
          </a:prstGeom>
          <a:noFill/>
        </p:spPr>
      </p:pic>
      <p:sp>
        <p:nvSpPr>
          <p:cNvPr id="75786" name="Rectangle 10"/>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Skeleton of a Function</a:t>
            </a:r>
            <a:endParaRPr lang="en-US" dirty="0"/>
          </a:p>
        </p:txBody>
      </p:sp>
      <p:sp>
        <p:nvSpPr>
          <p:cNvPr id="3" name="Content Placeholder 2"/>
          <p:cNvSpPr>
            <a:spLocks noGrp="1"/>
          </p:cNvSpPr>
          <p:nvPr>
            <p:ph idx="1"/>
          </p:nvPr>
        </p:nvSpPr>
        <p:spPr/>
        <p:txBody>
          <a:bodyPr>
            <a:normAutofit/>
          </a:bodyPr>
          <a:lstStyle/>
          <a:p>
            <a:pPr>
              <a:buNone/>
            </a:pPr>
            <a:r>
              <a:rPr lang="en-US" dirty="0" smtClean="0"/>
              <a:t>The skeleton of</a:t>
            </a:r>
          </a:p>
          <a:p>
            <a:pPr>
              <a:buNone/>
            </a:pPr>
            <a:r>
              <a:rPr lang="en-US" dirty="0" smtClean="0"/>
              <a:t>			is				   .</a:t>
            </a:r>
          </a:p>
          <a:p>
            <a:pPr>
              <a:buNone/>
            </a:pPr>
            <a:r>
              <a:rPr lang="en-US" dirty="0" smtClean="0"/>
              <a:t>		 	</a:t>
            </a:r>
          </a:p>
          <a:p>
            <a:pPr>
              <a:buNone/>
            </a:pPr>
            <a:endParaRPr lang="en-US" dirty="0" smtClean="0"/>
          </a:p>
          <a:p>
            <a:pPr>
              <a:buNone/>
            </a:pPr>
            <a:endParaRPr lang="en-US" dirty="0" smtClean="0"/>
          </a:p>
          <a:p>
            <a:pPr>
              <a:buNone/>
            </a:pPr>
            <a:r>
              <a:rPr lang="en-US" dirty="0" smtClean="0"/>
              <a:t>									  </a:t>
            </a:r>
            <a:endParaRPr lang="en-US" dirty="0"/>
          </a:p>
        </p:txBody>
      </p:sp>
      <p:sp>
        <p:nvSpPr>
          <p:cNvPr id="706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59"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0"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00400" y="1676400"/>
            <a:ext cx="2552700" cy="419100"/>
          </a:xfrm>
          <a:prstGeom prst="rect">
            <a:avLst/>
          </a:prstGeom>
          <a:noFill/>
        </p:spPr>
      </p:pic>
      <p:sp>
        <p:nvSpPr>
          <p:cNvPr id="70662" name="Rectangle 6"/>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0663"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0" y="2286000"/>
            <a:ext cx="3219450" cy="419100"/>
          </a:xfrm>
          <a:prstGeom prst="rect">
            <a:avLst/>
          </a:prstGeom>
          <a:noFill/>
        </p:spPr>
      </p:pic>
      <p:sp>
        <p:nvSpPr>
          <p:cNvPr id="70665" name="Rectangle 9"/>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67"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68" name="Rectangle 12"/>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0"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71" name="Rectangle 15"/>
          <p:cNvSpPr>
            <a:spLocks noChangeArrowheads="1"/>
          </p:cNvSpPr>
          <p:nvPr/>
        </p:nvSpPr>
        <p:spPr bwMode="auto">
          <a:xfrm>
            <a:off x="0" y="866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3"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74" name="Rectangle 18"/>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6"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77" name="Rectangle 21"/>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679"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0680" name="Rectangle 24"/>
          <p:cNvSpPr>
            <a:spLocks noChangeArrowheads="1"/>
          </p:cNvSpPr>
          <p:nvPr/>
        </p:nvSpPr>
        <p:spPr bwMode="auto">
          <a:xfrm>
            <a:off x="0" y="866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702</TotalTime>
  <Words>2091</Words>
  <Application>Microsoft Office PowerPoint</Application>
  <PresentationFormat>On-screen Show (4:3)</PresentationFormat>
  <Paragraphs>321</Paragraphs>
  <Slides>76</Slides>
  <Notes>0</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Office Theme</vt:lpstr>
      <vt:lpstr>Students and Shortages</vt:lpstr>
      <vt:lpstr>Two Areas of Focus</vt:lpstr>
      <vt:lpstr>Students</vt:lpstr>
      <vt:lpstr>Students</vt:lpstr>
      <vt:lpstr>Phrases</vt:lpstr>
      <vt:lpstr>Phrases</vt:lpstr>
      <vt:lpstr>Phrases</vt:lpstr>
      <vt:lpstr>Phrases</vt:lpstr>
      <vt:lpstr>The Skeleton of a Function</vt:lpstr>
      <vt:lpstr>The Skeleton of a Function</vt:lpstr>
      <vt:lpstr>The Skeleton of a Function</vt:lpstr>
      <vt:lpstr>Assigning Problems</vt:lpstr>
      <vt:lpstr>Efficient Grading</vt:lpstr>
      <vt:lpstr>Rational Expressions Creation Formula</vt:lpstr>
      <vt:lpstr>Rational Expressions Creation Formula</vt:lpstr>
      <vt:lpstr>Rational Expression Example</vt:lpstr>
      <vt:lpstr>Rational Expression Example</vt:lpstr>
      <vt:lpstr>Rational Expression Example</vt:lpstr>
      <vt:lpstr>Rational Expression Example</vt:lpstr>
      <vt:lpstr>Shortages</vt:lpstr>
      <vt:lpstr>Shortages</vt:lpstr>
      <vt:lpstr>Slide 22</vt:lpstr>
      <vt:lpstr>Slide 23</vt:lpstr>
      <vt:lpstr>Slide 24</vt:lpstr>
      <vt:lpstr>Slide 25</vt:lpstr>
      <vt:lpstr>Slide 26</vt:lpstr>
      <vt:lpstr>Slide 27</vt:lpstr>
      <vt:lpstr>Slide 28</vt:lpstr>
      <vt:lpstr>Which Variable is Dependent?</vt:lpstr>
      <vt:lpstr>Which Variable is Dependent?</vt:lpstr>
      <vt:lpstr>Which Variable is Dependent?</vt:lpstr>
      <vt:lpstr>Why Do Markets Gravitate toward the Equilibrium Point?</vt:lpstr>
      <vt:lpstr>Why Do Markets Gravitate toward the Equilibrium Point?</vt:lpstr>
      <vt:lpstr>Why Do Markets Gravitate toward the Equilibrium Point?</vt:lpstr>
      <vt:lpstr>Why Do Markets Gravitate toward the Equilibrium Point?</vt:lpstr>
      <vt:lpstr>Slide 36</vt:lpstr>
      <vt:lpstr>Slide 37</vt:lpstr>
      <vt:lpstr>Slide 38</vt:lpstr>
      <vt:lpstr>Slide 39</vt:lpstr>
      <vt:lpstr>Slide 40</vt:lpstr>
      <vt:lpstr>Slide 41</vt:lpstr>
      <vt:lpstr>Market Forces</vt:lpstr>
      <vt:lpstr>Market Forces</vt:lpstr>
      <vt:lpstr>Can Shortages and Surpluses Persist?</vt:lpstr>
      <vt:lpstr>Can Shortages and Surpluses Persist?</vt:lpstr>
      <vt:lpstr>Can Shortages and Surpluses Persist?</vt:lpstr>
      <vt:lpstr>Can Shortages and Surpluses Persist?</vt:lpstr>
      <vt:lpstr>Can Shortages and Surpluses Persist?</vt:lpstr>
      <vt:lpstr>Price Controls</vt:lpstr>
      <vt:lpstr>Slide 50</vt:lpstr>
      <vt:lpstr>Price Controls</vt:lpstr>
      <vt:lpstr>Slide 52</vt:lpstr>
      <vt:lpstr>Are Price Controls Detrimental to Society?</vt:lpstr>
      <vt:lpstr>Are Price Controls Detrimental to Society?</vt:lpstr>
      <vt:lpstr>Are Price Controls Detrimental to Society?</vt:lpstr>
      <vt:lpstr>Are Price Controls Detrimental to Society?</vt:lpstr>
      <vt:lpstr>Are Price Controls Detrimental to Society?</vt:lpstr>
      <vt:lpstr>Are Price Controls Detrimental to Society?</vt:lpstr>
      <vt:lpstr>Price Ceiling Example: Rent Control</vt:lpstr>
      <vt:lpstr>Price Ceiling Example: Rent Control</vt:lpstr>
      <vt:lpstr>Price Ceiling Example: Rent Control</vt:lpstr>
      <vt:lpstr>What Can Be Done?</vt:lpstr>
      <vt:lpstr>What Can Be Done?</vt:lpstr>
      <vt:lpstr>Slide 64</vt:lpstr>
      <vt:lpstr>Slide 65</vt:lpstr>
      <vt:lpstr>Slide 66</vt:lpstr>
      <vt:lpstr>Organs and Freeways</vt:lpstr>
      <vt:lpstr>Slide 68</vt:lpstr>
      <vt:lpstr>Consensus Among Economists</vt:lpstr>
      <vt:lpstr>Which Variable is Dependent?</vt:lpstr>
      <vt:lpstr>Law of Supply</vt:lpstr>
      <vt:lpstr>Law of Demand</vt:lpstr>
      <vt:lpstr>Without Rent Control, Who Protects the Renter?</vt:lpstr>
      <vt:lpstr>Without Rent Control, Who Protects the Renter?</vt:lpstr>
      <vt:lpstr>Without Rent Control, Who Protects the Renter?</vt:lpstr>
      <vt:lpstr>What Can Be Done?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Shortages</dc:title>
  <dc:creator>Cliff Nelson</dc:creator>
  <cp:lastModifiedBy>Cliff Nelson</cp:lastModifiedBy>
  <cp:revision>66</cp:revision>
  <dcterms:created xsi:type="dcterms:W3CDTF">2006-08-16T00:00:00Z</dcterms:created>
  <dcterms:modified xsi:type="dcterms:W3CDTF">2015-12-13T05:43:52Z</dcterms:modified>
</cp:coreProperties>
</file>