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ink/ink2.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3.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4.xml" ContentType="application/inkml+xml"/>
  <Override PartName="/ppt/notesSlides/notesSlide8.xml" ContentType="application/vnd.openxmlformats-officedocument.presentationml.notesSlide+xml"/>
  <Override PartName="/ppt/ink/ink5.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6.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7.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83" r:id="rId3"/>
    <p:sldId id="307" r:id="rId4"/>
    <p:sldId id="308" r:id="rId5"/>
    <p:sldId id="309" r:id="rId6"/>
    <p:sldId id="310" r:id="rId7"/>
    <p:sldId id="311" r:id="rId8"/>
    <p:sldId id="312" r:id="rId9"/>
    <p:sldId id="313" r:id="rId10"/>
    <p:sldId id="314" r:id="rId11"/>
    <p:sldId id="315" r:id="rId12"/>
    <p:sldId id="316" r:id="rId13"/>
    <p:sldId id="317" r:id="rId14"/>
    <p:sldId id="318" r:id="rId15"/>
    <p:sldId id="321" r:id="rId16"/>
    <p:sldId id="322" r:id="rId17"/>
    <p:sldId id="332" r:id="rId18"/>
    <p:sldId id="323" r:id="rId19"/>
    <p:sldId id="324" r:id="rId20"/>
    <p:sldId id="325" r:id="rId21"/>
    <p:sldId id="326" r:id="rId22"/>
    <p:sldId id="327" r:id="rId23"/>
    <p:sldId id="284" r:id="rId24"/>
    <p:sldId id="294" r:id="rId25"/>
    <p:sldId id="329" r:id="rId26"/>
    <p:sldId id="330" r:id="rId27"/>
    <p:sldId id="286" r:id="rId28"/>
    <p:sldId id="287" r:id="rId29"/>
    <p:sldId id="292" r:id="rId30"/>
    <p:sldId id="299" r:id="rId31"/>
    <p:sldId id="331" r:id="rId32"/>
    <p:sldId id="303" r:id="rId33"/>
    <p:sldId id="291" r:id="rId34"/>
    <p:sldId id="298" r:id="rId35"/>
    <p:sldId id="289" r:id="rId36"/>
    <p:sldId id="306" r:id="rId37"/>
    <p:sldId id="276" r:id="rId38"/>
    <p:sldId id="293" r:id="rId39"/>
    <p:sldId id="29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70018" autoAdjust="0"/>
  </p:normalViewPr>
  <p:slideViewPr>
    <p:cSldViewPr>
      <p:cViewPr varScale="1">
        <p:scale>
          <a:sx n="52" d="100"/>
          <a:sy n="52" d="100"/>
        </p:scale>
        <p:origin x="193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8:34:13.773"/>
    </inkml:context>
    <inkml:brush xml:id="br0">
      <inkml:brushProperty name="width" value="0.05292" units="cm"/>
      <inkml:brushProperty name="height" value="0.05292" units="cm"/>
      <inkml:brushProperty name="color" value="#FF0000"/>
    </inkml:brush>
  </inkml:definitions>
  <inkml:trace contextRef="#ctx0" brushRef="#br0">14504 12631 43 0,'-50'27'31'0,"-6"13"0"15,-23-6 0-15,-13 5-25 16,1 15-2-16,-11 5-1 16,7 16-1-16,-11 13-1 15,6 19 1-15,0 24 0 16,3 19-1-16,12 22 1 15,14 16 0-15,21 10-1 16,15 3-2-16,31 2 0 0,22-15-4 16,41-17-3-16,24-40 0 15,50-28 1-15,22-53 1 16,41-40 2-16,22-49 1 15,29-53 3-15,23-40 2 16,12-43 3-16,7-22 1 16,-7-33-2-16,1-5-2 15,-16-10 1-15,-9 1-1 16,-32 18-1-16,-26 21 2 15,-41 9 0-15,-30 35 3 16,-62 9-1-16,-53 28 1 16,-88 3 0-16,-57 19 0 15,-89-9 0-15,-55 23-4 0,-57 30-4 16,-54 41-3-16,-11 82-9 15,-12 52-20-15,13 71-1 16,18 58-2 0,41 53 1-16</inkml:trace>
  <inkml:trace contextRef="#ctx0" brushRef="#br0" timeOffset="11435.6541">18910 11071 39 0,'-52'56'30'16,"-33"9"0"-16,-6 45 0 0,-24 22-29 15,1 8-1-15,4 17 2 16,4 8-1-16,9 25 0 15,14 13 1-15,22 29 2 16,20 8-1-16,30 17-1 16,24 8 1-16,35 4-2 15,26-18 0-15,26-29-1 16,33-38-2-16,23-61 0 15,29-48-1-15,18-58 3 16,7-67 1-16,4-53 0 16,-5-62 0-16,-3-50 1 15,-29-57 0-15,-18-41 0 16,-48-53 0-16,-33-26-1 0,-44-11-2 15,-36 22 0-15,-36 43-1 16,-39 49-2-16,-31 79-1 16,-49 67-1-1,-12 102-8-15,-20 78-18 0,-22 51-1 16,-7 39 2-16,-19 5 6 15</inkml:trace>
  <inkml:trace contextRef="#ctx0" brushRef="#br0" timeOffset="36048.0619">14153 7344 9 0,'-1'-42'31'16,"16"-6"1"-16,6-15 0 16,10-16-12-16,33 20-1 15,-6-12-5-15,28 29-5 16,-7 3-2-16,14 28-3 15,-12 20-1-15,0 30-1 16,-23 14-1-16,-16 22-1 16,-22 8-2-16,-26-5-8 0,-8 7-25 15,-15-9 0-15,-11-12 0 16,1-16-2-16</inkml:trace>
  <inkml:trace contextRef="#ctx0" brushRef="#br0" timeOffset="36208.071">14796 8468 69 0,'-4'73'35'0,"6"-31"0"16,-2-42-9-16,19-17-58 15,12-13-1-15,-4-26-1 16,12-11-1-16</inkml:trace>
</inkml:ink>
</file>

<file path=ppt/ink/ink2.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8:53:58.617"/>
    </inkml:context>
    <inkml:brush xml:id="br0">
      <inkml:brushProperty name="width" value="0.05292" units="cm"/>
      <inkml:brushProperty name="height" value="0.05292" units="cm"/>
      <inkml:brushProperty name="color" value="#FF0000"/>
    </inkml:brush>
  </inkml:definitions>
  <inkml:trace contextRef="#ctx0" brushRef="#br0">4681 8902 8 0,'0'0'24'0,"6"-40"0"15,-6 40 0-15,0 0-11 16,-35-10-2-16,10 25-1 15,-17 5-3-15,5 16-2 16,-9 4-1-16,7 22-2 16,2 5 0-16,14 11-2 15,8 14 0-15,9 14-2 0,10 13 1 16,4 6 0-16,9 11 0 15,0-4 0-15,10 2-2 16,2-13 1-16,16-9 0 16,7-26 0-16,13-15 0 15,14-23 1-15,20-25 0 16,15-17 1-16,13-28 0 15,12-16 2-15,5-23 0 16,1-6 0-16,-16-27 2 16,-9-10-1-16,-28-26-1 15,-24-24-4-15,-28-9-11 16,-40-6 1-16,-27 10 1 15,-30 4 0-15,-7 26 2 0,-21 22 1 16,-2 43 0-16,-11 34 3 16,-6 28-7-16,21 48-2 15,-21-6 0-15,25 27 4 16</inkml:trace>
  <inkml:trace contextRef="#ctx0" brushRef="#br0" timeOffset="836.0478">4789 14860 46 0,'-33'4'29'15,"33"-4"-1"-15,-40 21-6 0,9-21-9 16,14 15-3-16,-14-11-3 16,6 13-2-16,-6 2-1 15,4 14-3-15,-4 11 1 16,4 14-2-16,-2 24 1 15,6 18-1-15,5 15 0 16,11 10-1-16,11 1 0 16,15-1 1-16,16-14 0 15,17-15-1-15,15-29 2 16,16-29-1-16,8-36 1 15,7-25 0-15,-11-36 2 16,0-29-1-16,-22-35 2 0,-11-21 0 16,-25-23-2-16,-17 6 2 15,-30 8-1-15,-12 22-1 16,-22 28-3-1,-20 34 0-15,-7 55-7 0,-23 35-25 16,3 33 0-16,5 15-1 16,3 4-1-16</inkml:trace>
  <inkml:trace contextRef="#ctx0" brushRef="#br0" timeOffset="4580.262">18158 11599 33 0,'2'19'22'0,"-2"-2"-2"15,0-17-5-15,15 41-4 16,-5-26-4-16,19 6-2 15,1-9-3-15,17 1 0 16,3-3-1-16,15-1 0 16,18 5-1-16,16-1 1 0,17-2-1 15,20 5 2 1,21-7-1-16,16 9 2 15,12-13-2-15,20 3 1 16,1-12 0-16,12-3 0 0,-4-9-2 16,-5-1 1-16,-9-6-1 15,-9-2 0-15,-13 2 0 16,-18 2 0-16,-19 4-1 15,-20 3 1-15,-19 5 0 16,-17 1 0-16,-19 4 0 16,-18 2 0-16,-11-4 0 15,-10-1 0-15,-8-7 0 16,-19 14 0-16,19-38-1 15,-9 11 1-15,1-13-2 16,3-12 2-16,3-9-1 16,4-12 1-16,1-8 0 15,-1-15 0-15,2-11 1 0,0-12-2 16,-2-6 2-16,-3-1 0 15,-5-5 0-15,-3 3 0 16,-4-3 0-16,-2 5-1 16,-3 5 0-16,-2 8 2 15,-5 7-1-15,-2 14 0 16,-5 12 0-16,-5 11 0 15,-11 13 1-15,-7 19-1 16,-15 9 0-16,-8 14-1 16,-11 8 0-16,-5 6 0 15,-4-1 0-15,0-5-1 16,-2 2 0-16,-2-11 1 0,-4 1 0 15,0-3 0-15,-9-2 1 16,-14 3-1-16,-10 7 1 16,-11 9 0-16,-10 0-1 15,-5 11 1 1,-5-1-1-16,-1 0 0 0,-2-1 0 15,1-5 0-15,-1-10-1 16,4-5 1-16,1-9 0 16,1-1-1-16,1-2 0 15,2-2 0-15,4 4 0 16,-3 6-1-16,7 11 1 15,-2 6-1-15,10 15 0 16,11 4 1-16,14 6 0 0,15 8 1 16,16 3 0-16,23-1 1 15,15-5 0 1,16-3-1-16,9-4 1 15,6-4-1-15,2 2 0 0,2-4 0 16,-4-1 0-16,-1 1 1 16,-5 9-2-16,0 9 2 15,1 5-1-15,-1 10 0 16,4 5 0-16,6 11 1 15,2 6 1-15,8 15-1 16,-2 3 1-16,1 11-1 16,-5 16 1-16,0 14-1 15,-8 10 0-15,-4 17-1 16,-3 5-1-16,1-2 0 15,8 4-3-15,-2-29-13 16,8-23-14-16,14-14 0 16,-3-53-1-16,14-25 3 0</inkml:trace>
  <inkml:trace contextRef="#ctx0" brushRef="#br0" timeOffset="5392.3084">17758 14689 7 0,'12'44'22'0,"-12"-44"1"16,4 29-9-16,-4-4-3 15,-6-2-2-15,2 17-1 16,-9 4 1-16,5 23-2 16,-11 12 0-16,7 25-1 15,-7 18-1-15,5 22-2 16,-1 14 0-16,5 10-2 15,4 1-1-15,3-2 1 16,5-10-2-16,3-21 1 16,7-19-3-16,-8-38-9 15,0-33-16-15,7-17 1 0,-13-46-1 16,8-14 1-16</inkml:trace>
  <inkml:trace contextRef="#ctx0" brushRef="#br0" timeOffset="6213.3554">17942 14739 20 0,'61'-27'22'0,"3"-8"-2"15,7 5-3 1,10 11-3-16,-3 3-3 0,12 18-3 15,-3 0-3-15,17 17-2 16,2-1-2-16,16 8 0 16,15 3 0-16,11-2 0 15,18-8 1-15,10 0-1 16,3-9 0-16,10 0 0 15,-2-9 0-15,-4-2 1 16,-15-5 0-16,-12 2-1 16,-23-6 1-16,-9 10 1 0,-22-9-1 15,-13 7 0 1,-18 0 0-16,-5 4-1 15,-10 2 1-15,-4 7-1 16,-4 1 2-16,-4 11-1 0,-9 2 1 16,-2 9 0-16,-14 1 3 15,2 9-3-15,-13-6 2 16,2 6-1-16,-10-1-1 15,4 3 0-15,-4 0-1 16,0 7-1-16,0 11 0 16,0 12 0-16,2 13-1 15,-2 14 1-15,0 12-1 16,-2 10 1-16,0 7-1 15,2-1 0-15,-2-10 1 16,2-10-1-16,-6-15 0 16,0-18 1-16,-2-18 0 15,-3-12 0-15,-5-27-1 0,-5-8 1 16,-6-15 1-16,-7-1-2 15,-11-3 1-15,-3 6 0 16,-12 2-1-16,-11 2 1 16,-8 19-1-16,-14 3 0 15,-9 9-1-15,-10-2 1 16,-8-3 0-16,-13-7 0 15,-7-9 0-15,-11-9 0 16,-13-5 0-16,-9-7 0 16,-15 3 0-16,-8 0-1 15,-9 10 0-15,-1 2 0 16,-6 9 0-16,1-8-3 15,24 14-8-15,6-19-23 0,23-4 0 16,19 2-1-16,12-8 0 16</inkml:trace>
</inkml:ink>
</file>

<file path=ppt/ink/ink3.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8:55:53.348"/>
    </inkml:context>
    <inkml:brush xml:id="br0">
      <inkml:brushProperty name="width" value="0.05292" units="cm"/>
      <inkml:brushProperty name="height" value="0.05292" units="cm"/>
      <inkml:brushProperty name="color" value="#FF0000"/>
    </inkml:brush>
  </inkml:definitions>
  <inkml:trace contextRef="#ctx0" brushRef="#br0">6448 7588 25 0,'-41'-13'23'16,"14"26"-2"-16,-11 0-7 0,-5 7-3 16,11 16-5-16,-11 8 1 15,12 25-2-15,-7 16 0 16,9 18-1-16,0 12 0 15,10 10-2-15,5 5-3 16,10-1 1-16,14-1-2 16,9-11 1-16,22-19-1 15,7-29 1-15,21-21-2 16,8-34 0-16,20-30 1 15,5-28-2-15,12-27 3 16,-2-27-1-16,-6-21 3 16,-8-11 0-16,-21-12 3 0,-13 2 0 15,-29 8 0-15,-26 13 1 16,-28 9-2-16,-16 22-1 15,-21 19-2-15,-9 19 0 16,-12 16-3-16,-4 13 0 16,-2 11-5-16,-2 14-19 15,-8-6 2-15,18 21-2 16,-16-11 2-16</inkml:trace>
  <inkml:trace contextRef="#ctx0" brushRef="#br0" timeOffset="840.048">6396 11842 19 0,'-39'-5'24'0,"39"5"1"16,-42 2-2-16,21-4-18 16,21 2 0-16,-33 27-1 15,21 5 0-15,-7 12-1 16,5 21 0-16,1 14-2 15,-1 13 1-15,3 16 0 16,5 7-1-16,8 4-1 16,10-4-1-16,18-4 0 15,15-23-1-15,18-19 2 16,15-23 0-16,20-36 0 0,6-25 2 15,8-33 1-15,6-21 1 16,-24-39 2-16,1-3 0 16,-38-37 0-16,-10-3-1 15,-45-11 0-15,-18 17-2 16,-40 12-2-16,-21 28-1 15,-21 28 0-15,-20 22-5 16,1 53-8-16,-3 25-17 16,-4 15-1-16,18 14 0 15,10-14-1-15</inkml:trace>
</inkml:ink>
</file>

<file path=ppt/ink/ink4.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8:57:23.007"/>
    </inkml:context>
    <inkml:brush xml:id="br0">
      <inkml:brushProperty name="width" value="0.05292" units="cm"/>
      <inkml:brushProperty name="height" value="0.05292" units="cm"/>
      <inkml:brushProperty name="color" value="#FF0000"/>
    </inkml:brush>
  </inkml:definitions>
  <inkml:trace contextRef="#ctx0" brushRef="#br0">3510 7009 8 0,'0'0'21'0,"12"27"0"16,-12-27 1-16,0 0-10 15,0 0-1-15,0 0-1 16,0 0 0-16,0 0-1 0,0 0 1 15,0 0-2-15,0 0 0 16,0 0-2-16,0 0-3 16,0 0-1-1,-16 32-2-15,14 5-2 0,1 5-1 16,4 23-3-16,-5-2-2 15,8 20 0-15,-6-12-6 16,4 0-14-16,4-2-1 16,-10-27 1-16,12-11 0 15</inkml:trace>
  <inkml:trace contextRef="#ctx0" brushRef="#br0" timeOffset="437.025">3501 6869 28 0,'-27'13'23'16,"15"27"0"-16,-23-15-1 16,14 16-17-16,0-7-4 15,4 6-6-15,-3-5-8 16,-1-16-10-16,21 6 0 15,0-25 1-15,0 0 7 16</inkml:trace>
  <inkml:trace contextRef="#ctx0" brushRef="#br0" timeOffset="625.0358">3427 6882 33 0,'18'13'28'16,"-18"-13"-1"-1,29 31 0-15,-2-6-17 0,-8-2-2 16,16 14-2-16,-6 1-3 15,5 10-3-15,-1 4-6 16,-4 3-20-16,-14-11-1 16,11 1-1-16,-21-24 0 15</inkml:trace>
  <inkml:trace contextRef="#ctx0" brushRef="#br0" timeOffset="1737.0994">7061 7005 7 0,'0'0'20'16,"0"0"1"-16,0 0-6 15,-4 23-3-15,4-23-3 16,4 17 0-16,-4-17-1 15,0 21 0-15,2-2 0 16,-2-19-1-16,-13 29 0 16,13-29-1-16,-18 40-2 15,11-11-2-15,3 8-2 16,0 9-1-16,0 11 0 15,4 12-1-15,-6 4-1 16,8 0-1-16,-10-10-4 16,10-3-8-16,2-10-11 15,-13-33 0-15,9-17 0 0,0-25 1 16</inkml:trace>
  <inkml:trace contextRef="#ctx0" brushRef="#br0" timeOffset="2097.12">7121 7124 25 0,'-8'25'20'0,"-15"-10"-1"16,6 6-3-16,-4 0-4 15,-5-4-4-15,3 5-5 16,-6-7-3-16,-1-2-3 15,1 3-7-15,0-1-9 16,-8-17-4-16,37 2-1 0,-40-11 1 16</inkml:trace>
  <inkml:trace contextRef="#ctx0" brushRef="#br0" timeOffset="2329.1333">7107 7156 44 0,'0'0'28'0,"10"20"-2"15,-4-3-6-15,-6-17-7 16,15 36-6-16,-3-18-4 15,5 1-5-15,6-2-20 16,6 10-6-16,-29-27 0 16,37 30-1-16</inkml:trace>
  <inkml:trace contextRef="#ctx0" brushRef="#br0" timeOffset="19281.1029">16352 7099 27 0,'0'0'25'16,"0"0"-5"-16,0 0-5 16,0 0-2-16,-9 21-3 15,7 4-3-15,-6-8-4 16,6 10 0-16,2 0-3 15,4 7 1-15,2 3-2 16,3 9 1-16,1 8-2 16,0 1 1-16,-1 14-1 15,-3-4-1-15,2 8-5 0,-10-9-14 16,-2-16-5-1,8 1 0-15,-4-49 0 16</inkml:trace>
  <inkml:trace contextRef="#ctx0" brushRef="#br0" timeOffset="19625.1225">16345 7145 1 0,'-37'38'8'0,"20"18"1"15,-14-8-4-15,9-2-6 16,1 9-12-16,-10-33 5 16,28 14 8-16,-21-36 0 15</inkml:trace>
  <inkml:trace contextRef="#ctx0" brushRef="#br0" timeOffset="19828.1341">16248 7187 1 0,'21'6'0'0,"-13"-23"10"15,17 22 8-15,-4-9-13 16,1 4-1-16,3 12 1 16,-2 3-1-16,4 10 0 15,-4 2-1-15,-2 8-3 16,-2-14-17-16,10 25-2 15,-29-46 2-15,45 34 17 16</inkml:trace>
  <inkml:trace contextRef="#ctx0" brushRef="#br0" timeOffset="20460.1703">17625 7082 2 0,'0'0'24'16,"0"0"0"-16,0 0-4 15,-9 23-10-15,9-23-4 16,-8 17-2-16,8-17-2 15,4 42 1-15,-2-11 1 16,4 13-1-16,-5 13 0 16,3 16 0-16,-6 6 0 15,0 7-2-15,1 2-2 16,-5-11-8-16,6-14-13 15,4 3-5-15,-12-41 1 16,16-4 0-16</inkml:trace>
  <inkml:trace contextRef="#ctx0" brushRef="#br0" timeOffset="20745.1866">17641 7168 1 0,'-33'21'18'0,"21"19"5"16,-18-15 0-1,10-4-16-15,5 8 0 16,-3 0-3-16,-1 3-3 16,-6 5-3-16,-4 1-6 15,-4-5-14-15,8 17-3 0,-19-27 2 16,19 11 20-16</inkml:trace>
  <inkml:trace contextRef="#ctx0" brushRef="#br0" timeOffset="20977.1999">17440 7233 1 0,'0'0'0'0,"14"33"8"15,-14-33 1-15,21 13 0 16,6-5 2-16,-8-6 2 0,12 9 1 15,-12-5 0-15,10 17-1 16,-15-6-3-16,11 16-2 16,-12-4-8-16,5 5-25 15,-18-34-1-15,29 35-2 16,-29-35-1-16</inkml:trace>
  <inkml:trace contextRef="#ctx0" brushRef="#br0" timeOffset="22680.2973">22054 7291 1 0,'0'0'11'0,"-8"30"0"0,4-5-5 16,4 10-2-16,2 5 0 15,4 4 0-15,0 4-1 16,2 6 0-16,-1 3-1 15,-1-1 0-15,0-2-1 16,-6-10-3-16,-2-4-4 16,2-40-12-16,-10 42 0 15,10-42 11-15,0 0 7 16</inkml:trace>
  <inkml:trace contextRef="#ctx0" brushRef="#br0" timeOffset="22918.3109">21965 7402 9 0,'-13'57'15'16,"-22"-12"-4"-16,12-1-7 16,-2-4-12-16,-8-27-7 15,23 7 0-15,-15-38 15 16</inkml:trace>
  <inkml:trace contextRef="#ctx0" brushRef="#br0" timeOffset="23081.3202">21946 7285 17 0,'0'0'25'15,"48"25"-1"-15,-21-6-10 16,0 2-7-16,4 4-9 16,-6-12-18-16,16 28-4 15,-20-22 0-15,17 17 8 16</inkml:trace>
  <inkml:trace contextRef="#ctx0" brushRef="#br0" timeOffset="23660.3533">22964 7133 15 0,'0'0'17'15,"16"20"0"-15,-18-3-2 16,-2 12-3-16,4 7-3 0,-10 2-3 15,10 12-2-15,-4 4-1 16,4 5 0-16,0 1-1 16,2 5-1-16,2-7 0 15,0-9-3-15,4-2 0 16,-10-15-8-16,2-32-15 15,6 29 1-15,-6-29-1 16,0 0 9-16</inkml:trace>
  <inkml:trace contextRef="#ctx0" brushRef="#br0" timeOffset="23893.3667">23018 7225 1 0,'-25'43'5'0,"4"-18"6"16,2 17-3-16,-6-4-3 15,1 2-1-15,3-5-1 16,4-2-2-16,3-1-13 15,-9-30-5-15,23-2 9 16,-17-4 8-16</inkml:trace>
  <inkml:trace contextRef="#ctx0" brushRef="#br0" timeOffset="24065.3765">22916 7227 1 0,'31'21'7'15,"-31"-21"12"-15,31 48 0 16,-24-13-14-16,15 3-4 15,3 4-1-15,2-7-17 16,13 24-2-16,-20-26 4 16,20 23 15-16</inkml:trace>
</inkml:ink>
</file>

<file path=ppt/ink/ink5.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9:04:09.561"/>
    </inkml:context>
    <inkml:brush xml:id="br0">
      <inkml:brushProperty name="width" value="0.05292" units="cm"/>
      <inkml:brushProperty name="height" value="0.05292" units="cm"/>
      <inkml:brushProperty name="color" value="#FF0000"/>
    </inkml:brush>
  </inkml:definitions>
  <inkml:trace contextRef="#ctx0" brushRef="#br0">9821 9617 61 0,'-38'-23'34'0,"9"0"-1"16,-4-9 0-16,10-16-32 15,13-4-1-15,12-13 1 16,16-2 1-16,16-18-1 16,28-7 1-16,21-17 1 15,35-4 1-15,32-6-1 16,33 2 0-16,22 0 0 15,24 13-2-15,22 16 1 16,17 17-2-16,14 17-1 0,3 18 1 16,10 13-1-1,10 15 0-15,11 16 0 16,12 7 1-16,21 8-1 15,16 10 1-15,19 11 0 0,19 6 0 16,6 3-1-16,4 9 1 16,1 3 0-16,-9 6-1 15,-25 4 1-15,-21 0-1 16,-33-8 2-16,-35-2-1 15,-36-4 1-15,-39-9 0 16,-39-8-1-16,-32-11-1 16,-29-10-3-16,-47-29-14 15,-17 2-18-15,-23-9 0 16,-21-10 0-16,-10-14 0 15</inkml:trace>
  <inkml:trace contextRef="#ctx0" brushRef="#br0" timeOffset="300.0172">18327 8357 43 0,'10'50'37'0,"4"6"-1"15,5 9 1-15,-10-8-24 16,26 32-2-16,-16-13-4 16,20 18-3-16,5-5-2 15,14 5 0-15,8 1-1 16,5 1 0-16,-1-11 0 0,-7-3 0 15,-22-5-1-15,-28-10 0 16,-42 0-2-16,-48-19-7 16,-25 2-20-1,-54-17-9-15,-31-12 0 0,-24-17 0 16</inkml:trace>
  <inkml:trace contextRef="#ctx0" brushRef="#br0" timeOffset="1503.086">14092 7594 64 0,'0'0'36'15,"-25"34"1"-15,9 3 0 16,18 20-29-16,-15 5-2 16,7 28-3-16,-2 13-1 15,2 9-2-15,4 3-2 0,-5-16-6 16,14-5-28-16,-9-21-1 15,2-23 1-15,0-50-1 16</inkml:trace>
  <inkml:trace contextRef="#ctx0" brushRef="#br0" timeOffset="1716.0982">13997 7555 53 0,'23'-5'34'0,"6"3"3"15,8 4-3-15,5 7-22 16,-5 5-7-16,9 18 0 15,-15 5-1-15,-2 14-2 0,-15 9 0 16,-14-1-3-16,-8 12-3 16,-25-23-13-1,8-2-18-15,0-25-1 16,6-17 0-16,9-25 1 0</inkml:trace>
  <inkml:trace contextRef="#ctx0" brushRef="#br0" timeOffset="1917.1097">14516 7697 58 0,'39'23'35'16,"-12"16"1"-16,-12 9-1 15,6 21-26-15,-23-12-3 16,6 7-3-16,-6-9-2 0,2-7 0 16,2-17-1-1,-2-31 0-15,0 0 1 16,29-35-1-16,-6-13 0 15,6-13-3-15,14 5-7 0,-14-15-25 16,15 12-1-16,0 9 0 16,3 17 0-16</inkml:trace>
  <inkml:trace contextRef="#ctx0" brushRef="#br0" timeOffset="2124.1215">15052 7703 57 0,'4'42'36'16,"-12"-13"0"-16,1 11 0 16,-5-5-26-16,26 17-5 15,-7-4-1-15,16 0-3 16,8-16 0-16,18-15 0 15,8-20-1-15,9-22 0 16,-4-23-1-16,-2-23-1 16,-1-10-1-16,-20-7-3 0,-1 25-4 15,-36-1 0-15,0 47-5 16,-31 9-21-16,4 22 2 15,0 20 1-15,6 3 0 16</inkml:trace>
  <inkml:trace contextRef="#ctx0" brushRef="#br0" timeOffset="2456.1405">15712 7697 50 0,'39'-11'35'15,"-20"17"2"-15,-25 17 0 16,-17 36-24-16,-25-1-4 16,7 22-5-16,-7 5-1 15,13 10-2-15,12-12 2 16,25-14-2-16,19-36-1 0,22-32 0 15,16-41 0-15,9-40-1 16,5-49-1 0,-3-45 1-16,-5-22-1 15,-13-9 1-15,-11 21 0 0,-12 13 1 16,-14 35 0-16,-9 47 1 15,-18 51 1-15,-3 61 0 16,-12 46-1-16,-2 25 1 16,-4 15-2-16,4 16 1 15,4 0 0-15,6-12-1 16,11-4-2-16,2-24-3 15,24 1-13-15,-9-34-18 16,13-18 0-16,-1-22-1 16,10-18 0-16</inkml:trace>
  <inkml:trace contextRef="#ctx0" brushRef="#br0" timeOffset="2891.1654">16221 7569 43 0,'10'-18'33'16,"-10"18"2"-16,0 0-2 16,-29 47-18-16,4-24-7 15,15 23-3-15,-9 0 0 16,13 11-1-16,2-5 0 15,8 2-1-15,2-8 0 16,9-12-1-16,6-17-2 16,3-17 0-16,3-13 0 15,2-6 0-15,-4-4 1 16,0 4-1-16,-25 19 1 15,25-18 0-15,-25 18 0 16,2 37-1-16,-4-3-1 16,-2 1 0-16,12-2-3 0,-8-33-2 15,29 26-2-15,-12-43-1 16,29-4 0-16,-15-21 0 15,19 7 2-15,-15-11 3 16,-4 6 4-16,-8 17 3 16,-21 0 2-16,-2 23 2 15,0 0 2-15,-29 31-1 16,-2-16-1-16,12 16-2 15,-2-6-2-15,15 5-1 16,4 1 0-16,12 0-1 16,7 5-2-16,6-1-1 15,16 7-8-15,-12-15-26 16,15-18-1-16,0-14 1 0,7-22 0 15</inkml:trace>
  <inkml:trace contextRef="#ctx0" brushRef="#br0" timeOffset="3074.1758">17010 7528 47 0,'12'-42'34'16,"-12"42"3"-16,0 0-1 15,-22 71-23-15,-10-11-5 16,8 18-3-16,-6 7-2 16,5-3-2-16,5-5 0 15,9-14-2-15,13-9-2 16,-6-37-5-16,25-5-23 15,-21-12-4-15,8-42-1 0,-16-1-1 16</inkml:trace>
  <inkml:trace contextRef="#ctx0" brushRef="#br0" timeOffset="3293.1884">16767 7828 62 0,'0'0'35'0,"0"0"1"15,0 0-7-15,58 13-20 16,-18-17-4-16,20 0-3 16,2-1-1-16,5 7 0 15,-1-4-1-15,-2 6 1 16,-12 9 0-16,-6 10 1 15,-11 6-1-15,-10 9 1 16,-12 0-2-16,-5 5 1 16,-4-7-1-16,-2-3-1 15,5-10-4-15,-7-23-9 16,16-25-22-16,-6-14-2 15,7-18 2-15,-6-24 0 16</inkml:trace>
  <inkml:trace contextRef="#ctx0" brushRef="#br0" timeOffset="3388.1938">17461 7482 62 0,'0'0'34'16,"-21"-11"-1"-16,10 40-8 15,-9-2-48-15,5 3-8 16,7 5-4-16,4-6 0 16</inkml:trace>
  <inkml:trace contextRef="#ctx0" brushRef="#br0" timeOffset="3899.223">17575 7668 30 0,'8'39'30'16,"-29"-12"1"-16,-6 13 1 15,-10 14-19-15,-3-10-5 0,16 15-1 16,-3-11-1-16,23 10 0 15,8-14 0-15,23 2-2 16,8-15-1 0,8-12-3-16,3-10-2 0,-4-20-2 15,10-6-2-15,-15-27 0 16,3-1 0-16,-16-14 1 15,3 5 2-15,-10 6 3 16,-4 4 1-16,-5 17 2 16,-14 6 3-16,6 21-1 15,-21 6 1-15,13 13-1 16,-9-2-2-16,9 4-1 15,1-3 0-15,7 1-1 0,0-19 0 16,21 29 0 0,-21-29 0-16,31 32 0 15,-20-7 0-15,-3 10 0 16,-6 1 0-16,-2 1 0 0,-8 5-1 15,4-10 0-15,1-7 1 16,3-25-1-16,23-3 0 16,0-26 0-16,13-13 0 15,5-3 0-15,5-4 1 16,2 10 0-16,1 12 0 15,-3 25 0-15,-5 27 0 16,-1 25 2-16,-7 14-2 16,2 7 0-16,-1 7-3 15,-11-14-34-15,10-9-1 16,-6-22 0-16,-2-33-1 15</inkml:trace>
  <inkml:trace contextRef="#ctx0" brushRef="#br0" timeOffset="6931.3965">18079 16179 51 0,'-35'33'35'15,"4"0"0"-15,-10 15 1 0,-9-10-10 16,-4 41-23-16,-15 7 2 15,-2 19 0-15,-20 1-2 16,-6 13 1 0,-20-10-3-16,-14-7 1 15,-22-8-2-15,-15-17 0 0,-19-14 0 16,-19-13-1-16,-24-18 1 15,-18-11 0-15,-13-5-2 16,-7-1 2-16,-13 0 0 16,-9-7 1-16,-3-8-1 15,6-4 0-15,9-13 0 16,2-14 0-16,4-17 0 15,6-21 0-15,13-13-1 0,8-8 0 16,6 1 1 0,6-5-1-16,17 2 2 15,21 2-2-15,17 6 1 16,18 7 2-16,16 0-1 0,20 6 0 15,22 0-1-15,17 6 0 16,14 8 0-16,9 11 1 16,8 7-1-16,14 14-1 15,11 4 0-15,4 10 1 16,25 11 0-16,-27-10 0 15,27 10 1-15,0 0-1 16,0 0 0-16,0 0 1 16,-20 33-1-16,18-4-1 15,-2 15 1-15,3 13 0 16,-1 14 0-16,4 12 0 15,1 11 0-15,3-6-1 16,6 2 0-16,-3-19-2 0,13 0-14 16,-11-33-19-16,-11-38 0 15,0 0-1-15,-9-55 0 16</inkml:trace>
  <inkml:trace contextRef="#ctx0" brushRef="#br0" timeOffset="7173.4103">10878 16101 64 0,'-2'34'36'0,"10"7"1"15,9-13 0-15,20 5-16 16,7-22-12 0,34 9-5-16,3-11-4 0,4 5-36 15,11-7-1-15,-2-1 0 16,-9-2-1-16</inkml:trace>
  <inkml:trace contextRef="#ctx0" brushRef="#br0" timeOffset="7848.4489">12614 14716 62 0,'-7'65'33'15,"-15"4"-1"-15,15 16 1 16,-7 20-29-16,6-1-2 15,8 7-3-15,4 6-4 16,-6-19-18-16,6-24-9 16,10-14 0-16,-14-60-1 15</inkml:trace>
  <inkml:trace contextRef="#ctx0" brushRef="#br0" timeOffset="8073.4618">12709 14252 87 0,'31'32'36'15,"5"9"1"-15,3 12-2 16,1-12-32-16,9 3-1 16,-15 7-1-16,-7 7 1 15,-19-2-2-15,-18 3-1 16,-19 2-5-16,-28-22-7 15,1 9-22-15,-22-10-1 16,3-5 0-16,6-6 0 16</inkml:trace>
  <inkml:trace contextRef="#ctx0" brushRef="#br0" timeOffset="8448.4832">13592 14841 54 0,'0'0'34'0,"18"-20"0"15,-18 20 0-15,-33-2-21 16,21 24-4-16,-24 8-4 16,-1 14-1-16,-11 10-1 0,1 9-1 15,1-1 0-15,7-1-1 16,11-11 1-16,12-8-1 15,16-19 1-15,0-23-2 16,44 4 1-16,-3-15-1 16,1-5 0-16,3-3-1 15,-1 9-2-15,-15-7-4 16,12 19-18-16,-18-10-11 15,-4 3 0-15,-19 5 1 16,33-35-1-16</inkml:trace>
  <inkml:trace contextRef="#ctx0" brushRef="#br0" timeOffset="8661.4954">13775 14963 46 0,'22'-19'33'0,"-1"19"0"15,-21 0 0-15,25 21-10 16,-4 19-14 0,-13-3-3-16,7 15-3 15,-3-2 1-15,3 5-2 0,-5-9 1 16,1 0-1-16,-5-13 0 15,0-14-1-15,-6-19 1 16,0 0-1-16,15-44-2 16,-1-2 0-16,15 4-6 15,-12-23-19-15,20 13-10 16,5 6 0-16,1 5-1 15</inkml:trace>
  <inkml:trace contextRef="#ctx0" brushRef="#br0" timeOffset="8952.5121">14385 14896 55 0,'31'-23'31'16,"-31"23"2"-16,0 0-2 15,0 0-17-15,-35-2-10 0,18 14-2 16,-8 5 1-16,3 4-1 16,-1 6 1-16,12 4 0 15,-1-5 1-15,18 7-1 16,7-6 2-16,18 4-2 15,-2-12 0-15,12 8-1 16,-9-6 0-16,1 4-1 16,-10-4 0-16,-11 0 0 15,-16-2-2-15,-11 0 1 16,-10 0 0-16,-8-1 0 15,-6-7 0-15,-3 1-1 16,5 5-3-16,-9-21-10 0,9 12-22 16,10-4 0-16,8-12-1 15,19 8 0-15</inkml:trace>
  <inkml:trace contextRef="#ctx0" brushRef="#br0" timeOffset="9113.5213">14788 14990 89 0,'31'27'36'0,"-16"11"1"15,-13 10-1-15,-19 4-33 16,5-4-7-16,10 13-14 16,-1-28-17-16,3-33-2 15,0 0 1-15,19-21-1 0</inkml:trace>
  <inkml:trace contextRef="#ctx0" brushRef="#br0" timeOffset="9231.528">15043 14614 87 0,'0'0'35'16,"-6"48"-19"-16,-15-11-16 15,-8-1-34-15,6 2-2 16,-1-1 0-16</inkml:trace>
  <inkml:trace contextRef="#ctx0" brushRef="#br0" timeOffset="9575.5477">15102 15021 75 0,'-2'27'35'16,"-3"1"0"-16,3 3 0 16,6 8-29-16,-12-11-3 15,6-1-3-15,-2 0 0 16,2-10 1-16,2-17-1 16,0 0 1-16,0 0 0 15,0 0 0-15,-2-30 0 16,14 3 0-16,3-8 0 0,8 10 0 15,2 6 1 1,6 11-1-16,-6 10 1 16,-3 12-2-16,-9 9 0 15,-9 2-3-15,6 19-22 0,-16-19-11 16,0-4-1-16,6-21 1 15,0 0-1-15</inkml:trace>
  <inkml:trace contextRef="#ctx0" brushRef="#br0" timeOffset="9969.5702">15633 15082 61 0,'29'-2'39'0,"-29"2"-1"15,-4 25 1-15,-23 10-15 16,-23-18-13-16,17 14-7 16,2-4-3-16,14-1 1 15,17-3-3-15,17-3 0 16,18-5 0-16,11-4 1 15,8-7 0-15,2 2-1 0,-4-8 2 16,-9 4-2-16,-11 4 1 16,-10 7 0-1,-15 5 1-15,-9 16-1 16,-7 20-1-16,-9 15 2 0,-3 15-2 15,-6 8 1-15,-4 4 0 16,0 0 0-16,-3 0 0 16,-3-12-1-16,-2-16 2 15,-3-24-2-15,0-23 1 16,-1-21 0-16,5-21 0 15,3-16 0-15,12-15 0 16,7-5 1-16,14-6-1 0,16-1 1 16,17 3 0-16,15 5-2 15,16 10-3-15,-8 10-33 16,21-6-1-16,0-1-1 15,2-1 0 1</inkml:trace>
  <inkml:trace contextRef="#ctx0" brushRef="#br0" timeOffset="10086.5769">16439 15472 70 0,'6'36'1'0,"-12"0"0"16,-11-12-1-16,-3-19-35 15</inkml:trace>
</inkml:ink>
</file>

<file path=ppt/ink/ink6.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9:13:49.952"/>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7030A0"/>
    </inkml:brush>
  </inkml:definitions>
  <inkml:trace contextRef="#ctx0" brushRef="#br0">6481 16529 48 0,'0'0'31'0,"-2"-24"1"0,2 24 0 16,-23-32-14-1,23 32-5-15,-39-23-3 16,39 23-5-16,-42-21-1 16,20 13-2-16,-5 10-1 0,0 13 1 15,-5 16-1-15,5 19 0 16,-2 17 0-16,5 12 0 15,7 9-2-15,9 2 2 16,10-9-1-16,14-12 0 16,17-25-1-16,11-25 0 15,12-25 0-15,0-17 0 16,0-7 1-16,-8-5 0 15,-8 6 0-15,-13 20 1 16,-27 9-1-16,6 44 1 16,-19 11 0-16,-5 20 0 15,-3 15 0-15,4 10-1 16,1 2 0-16,7-10-3 0,16 8-13 15,-5-26-17-15,8-10 0 16,0-20-1-16,1-23-1 16</inkml:trace>
  <inkml:trace contextRef="#ctx0" brushRef="#br0" timeOffset="788.0451">7509 17213 88 0,'0'0'35'0,"0"0"1"16,38-11-1-16,10-1-31 15,12-7-3-15,16-4-6 16,24 6-27-16,10 3-3 0,9 1 0 16,1 0-2-16</inkml:trace>
  <inkml:trace contextRef="#ctx0" brushRef="#br0" timeOffset="1186.0678">9160 16435 75 0,'-39'19'32'0,"10"34"0"0,-13 34 2 16,-10 24-31-16,11 31 1 15,-3 9 0-15,15 13 1 16,8-13-1-16,21-5 0 15,15-46-1-15,22-33-1 16,15-46-1-16,8-40-1 16,-1-25-2-16,-8-26 1 15,-17-4-3-15,-18-11 1 16,-18 24-1-16,-25 11 1 15,-14 33-3-15,-20 5-10 16,9 31-16-16,7 14-1 16,16 2 1-16,25-1-1 15</inkml:trace>
  <inkml:trace contextRef="#ctx0" brushRef="#br0" timeOffset="1542.0882">10201 17194 67 0,'0'0'35'0,"2"19"1"16,-2-19-1-16,37 16-17 16,0-22-16-16,18 0 0 15,7-3-2-15,2-9-6 16,21 7-28-16,-12 1-1 15,-5-3 0-15,-9-8-1 16</inkml:trace>
  <inkml:trace contextRef="#ctx0" brushRef="#br0" timeOffset="1690.0967">10755 16711 68 0,'-37'15'37'16,"3"14"-3"-16,8 17-12 15,1 11-37-15,4-22-19 16,13 3-1-16,7-3 0 15</inkml:trace>
  <inkml:trace contextRef="#ctx0" brushRef="#br0" timeOffset="1824.1043">10722 17428 89 0,'-19'17'25'0,"17"4"-24"16,2-21-1-16,27 6-35 15,10-21-1-15</inkml:trace>
  <inkml:trace contextRef="#ctx0" brushRef="#br0" timeOffset="2226.1273">11600 16586 96 0,'25'-15'38'0,"11"13"0"16,9-17-7-16,20 24-24 0,-3 3-1 15,11 15-3-15,-7 2 1 16,-8 11-3-16,-16 14-1 16,-19 6-1-16,-25 1 0 15,-25 5 0 1,-15-7-1-16,-12-5 1 0,-6-7 0 15,6-7 1-15,8-13 0 16,19-6 1-16,21 1 0 16,27-3 0-16,22 2 1 15,19 8-1-15,9 10-1 16,6 3 1-16,-4 12 0 15,-9 4-1-15,-24-1 1 16,-26 5-1-16,-31-3 1 0,-37-10-3 16,-25 3-11-16,-41-27-25 15,-21-10-2 1,-23-9 2-16,-7-10-2 15</inkml:trace>
  <inkml:trace contextRef="#ctx0" brushRef="#br0" timeOffset="4972.2844">6483 15167 86 0,'0'0'33'0,"13"63"1"15,-17 12-3-15,-2 40-38 16,-9 13-25-16,11 7 0 15,10 10 1-15,5-14-2 16</inkml:trace>
  <inkml:trace contextRef="#ctx0" brushRef="#br0" timeOffset="5369.3071">9191 15443 67 0,'2'21'32'0,"-6"17"0"15,-8 12-1-15,4 21-26 16,-3-4-16-16,-1 8-19 15,16 6-1-15,-8-16 0 16,12-13-3-16</inkml:trace>
  <inkml:trace contextRef="#ctx0" brushRef="#br0" timeOffset="5768.3299">6018 14443 68 0,'-10'23'30'16,"-7"4"0"-16,7 16-1 15,6 1-27-15,-5 7-2 16,3 7-1-16,0 11-7 15,-6-8-20-15,-1-15-1 16,9-11 0-16,4-35 0 16</inkml:trace>
  <inkml:trace contextRef="#ctx0" brushRef="#br0" timeOffset="5984.3423">6033 14447 76 0,'18'-4'33'16,"-7"22"0"-16,3 12-1 15,9 15-26-15,-6-1-2 0,14 13 1 16,-6-5-1-16,12 4 0 15,-6-12-2-15,3-10 0 16,1-20 0-16,-2-16-2 16,-2-27 0-16,-6-27-4 15,9-7-4-15,-12-14-27 16,18-9 1-16,8-2-2 15,12 11 1-15</inkml:trace>
  <inkml:trace contextRef="#ctx0" brushRef="#br0" timeOffset="6393.3657">9098 14436 71 0,'-33'-12'33'0,"18"37"0"0,-6 17 0 16,-12 8-30-16,15 16-1 15,1 4-2-15,2 1 0 16,3 4-4-16,-7-25-14 15,9-15-14-15,10-18 0 16,0-17 0-16,2-48-1 16</inkml:trace>
  <inkml:trace contextRef="#ctx0" brushRef="#br0" timeOffset="6605.3778">8961 14463 63 0,'0'0'33'0,"19"32"1"16,-9 7 0-16,11 18-25 15,-3-1-3-15,16 15 1 0,-5-12-1 16,10 12-2-16,-3-15-1 15,3-8-2-15,0-25 1 16,-1-25-2-16,1-29-1 16,-6-28-3-16,13-5-4 15,-19-33-16-15,17 6-12 16,4 1 1-16,3 19-1 15,6 18 0-15</inkml:trace>
  <inkml:trace contextRef="#ctx0" brushRef="#br0" timeOffset="7112.4068">12207 15450 21 0,'-31'-3'30'0,"31"3"3"16,-29 28 0-16,10-3-16 15,25 39-1-15,-18-9-2 0,24 32-4 16,-14-14-4-16,16 11-2 15,-3-7-5 1,1-22-5-16,13-9-21 16,-8-21-7-16,-17-25 0 0,27-29-1 15</inkml:trace>
  <inkml:trace contextRef="#ctx0" brushRef="#br0" timeOffset="7369.4215">12115 14624 40 0,'-20'-8'32'16,"5"37"-1"-16,-14 13 2 0,-8 10-22 15,16 25-1-15,-10-12-4 16,10 12-3-16,2-16-4 16,0-27-12-16,9-12-18 15,10-22-1-15,10-23 0 16,5-24-1-16</inkml:trace>
  <inkml:trace contextRef="#ctx0" brushRef="#br0" timeOffset="7592.4343">11970 14514 53 0,'2'22'33'0,"4"4"0"15,0 13 0-15,-3-5-25 16,28 30 0-16,-11-13 0 0,22 24-1 16,-7-12-1-16,15 5-3 15,-6-17 1-15,6-6-2 16,-3-30 0-16,-1-29-2 15,-2-30 0-15,-3-34-1 16,-5-24-3-16,-7-25-2 16,14 3-21-16,-10-12-9 15,-1 11 0-15,-1 16 1 16</inkml:trace>
  <inkml:trace contextRef="#ctx0" brushRef="#br0" timeOffset="12800.7322">7873 15573 55 0,'-2'33'30'15,"0"9"0"-15,-11 6 0 16,-3 6-26-16,13 19 0 15,-9 1-1-15,6-6-10 16,0-13-20-16,14 1-3 16,-10-33 0-16,2-23-1 0</inkml:trace>
  <inkml:trace contextRef="#ctx0" brushRef="#br0" timeOffset="13251.7579">7557 14672 46 0,'-19'15'30'15,"7"23"-1"-15,-1 16 1 16,-1 4-22-16,18 20-1 16,0-11-1-16,19 4-2 15,0-23-1-15,16-25-3 16,7-30-2-16,0-37-3 15,4-18 0-15,-15-34 0 16,-6-1 0-16,-17-15 1 16,-5 16 1-16,-18 16 0 15,-10 30 3-15,-12 23 1 16,-4 29 0-16,2 23-3 0,8 6-23 15,8 30-1-15,-4-13 0 16,19 9-1-16</inkml:trace>
  <inkml:trace contextRef="#ctx0" brushRef="#br0" timeOffset="13449.7693">7914 15004 20 0,'0'0'23'0,"36"36"0"15,-30-3-8-15,10 13-6 16,-3 13-1-16,-3 8-4 0,1 2-4 16,-1-5-14-16,9 3-8 15,-21-33-1-15,22 1 0 16</inkml:trace>
  <inkml:trace contextRef="#ctx0" brushRef="#br0" timeOffset="13684.7827">8078 14821 48 0,'0'0'29'16,"0"0"0"-16,0 0 0 16,34 27-25-16,-7-6 1 15,-2 4 1-15,8 17 1 0,-12-7-2 16,5 13-1-1,-17-8-1-15,-5 2-1 16,-14-7 0-16,-9-10-5 16,2-12-19-16,-12-13-9 0,-6-11 0 15,10-5-1-15</inkml:trace>
  <inkml:trace contextRef="#ctx0" brushRef="#br0" timeOffset="14212.8129">10691 15287 29 0,'0'0'31'16,"0"37"0"-16,6 1 1 15,-4 22-12-15,-4 9-11 16,19 27 0-16,-13 0-3 15,16 13-2-15,-7-7-4 16,-1-20-18-16,1-15-13 16,8-17-2-16,-21-50 0 15,33-8 0-15</inkml:trace>
  <inkml:trace contextRef="#ctx0" brushRef="#br0" timeOffset="14663.8387">10464 14409 48 0,'-14'46'33'16,"-5"8"0"-16,9 9 0 16,16 6-22-16,-6-17-2 15,25 5-2-15,0-30-2 16,21-11-3-16,8-38-1 15,4-27-2-15,2-24 0 16,-12-19-2-16,-9-12 1 16,-20 0 0-16,-13 16 1 15,-21 10-1-15,-16 33 1 16,-19 24 0-16,-3 33-1 15,-4 7-14-15,10 21-15 0,22 8-1 16,8-7 0-16,26-5 0 16</inkml:trace>
  <inkml:trace contextRef="#ctx0" brushRef="#br0" timeOffset="14877.851">11035 14747 29 0,'-4'55'30'16,"11"22"1"-16,-9 13-10 16,1-13-3-16,14 15-4 0,-13-21-6 15,12-6-6-15,-1-19-21 16,7-13-10-1,-18-33-3-15,17-18 2 16</inkml:trace>
  <inkml:trace contextRef="#ctx0" brushRef="#br0" timeOffset="15093.8633">11038 14779 15 0,'-9'-19'29'0,"9"19"2"16,0 0 1-16,9-23-17 15,20 34-1-15,-29-11 0 16,52 23-2-16,-27-7-5 15,12 18-1-15,-12 1-2 16,-4 11-1-16,-11-4-1 16,-8 0-1-16,-14-5-5 15,-22-10-29-15,-13-22 1 0,-7-8-3 16,-17-20 0-16</inkml:trace>
  <inkml:trace contextRef="#ctx0" brushRef="#br0" timeOffset="32252.8447">6351 13575 46 0,'8'-18'25'0,"-8"18"3"15,0 0-2-15,0 0-3 16,0 0-5-16,-6 21-6 16,6-21-2-16,-5 58-5 15,5-10-1-15,5 13-4 16,5 10-1-16,-8-7-12 15,9 10-21-15,3-12-1 0,-1-16 1 16,1-23-1-16</inkml:trace>
  <inkml:trace contextRef="#ctx0" brushRef="#br0" timeOffset="32598.8645">5991 12731 81 0,'-14'-18'35'15,"14"18"1"-15,0 0-2 16,0 0-24-16,25 19-6 15,4-9-2-15,12 7-1 16,9 1-3-16,-4-17-13 16,14 17-20-16,-6-5 0 15,-10-5-1-15,-7 0 0 16</inkml:trace>
  <inkml:trace contextRef="#ctx0" brushRef="#br0" timeOffset="32884.8809">6159 12826 72 0,'-18'16'35'16,"18"-16"-3"-16,-29 29 0 15,25-6-23-15,4-23-3 16,-11 38-3-16,9-5-2 15,2 5-1-15,0 8 0 16,4 6 0-16,0 0 0 16,3-1 0-16,5-1 0 15,7-4 0-15,4-9-1 16,6-9 1-16,8-6-2 15,-4-17-3-15,19 11-21 0,-12-16-7 16,-3-6 1-16,-6-4-2 16</inkml:trace>
  <inkml:trace contextRef="#ctx0" brushRef="#br0" timeOffset="33061.891">6184 13059 72 0,'0'0'37'16,"-27"-18"0"-16,27 18 0 15,0 0-17-15,40 0-14 16,-3 0-4-16,7-2-35 16,22-1-2-16,11-11-3 0,17-3-1 15</inkml:trace>
  <inkml:trace contextRef="#ctx0" brushRef="#br0" timeOffset="33800.9333">6795 12819 41 0,'0'0'31'0,"-25"-4"1"16,25 4 2-16,6-17-16 15,9-14-6-15,39 2-4 16,2-19-3-16,29 4 0 16,6-11-3-16,15-1-2 15,8 8-4-15,-10-8-19 16,2 10-13-16,-14 14 1 15,-13-1-1-15,-11 12-1 16</inkml:trace>
  <inkml:trace contextRef="#ctx0" brushRef="#br0" timeOffset="34047.9474">7873 12370 26 0,'-19'19'32'0,"7"4"0"15,1 12 2-15,-1 9-13 16,14 32-7-16,-19 1-3 16,19 29-4-16,-8 1-1 15,10 16-2-15,-2 2-2 16,0-16-5-16,11 0-18 15,-5-24-13-15,-2-24 0 0,3-23-2 16,-9-38 1 0</inkml:trace>
  <inkml:trace contextRef="#ctx0" brushRef="#br0" timeOffset="34403.9678">8116 12406 26 0,'-15'-23'33'0,"15"23"-1"15,4 18 2-15,-4 10-18 16,31 32-2-16,-6-3-3 15,29 26-3-15,2 5-2 16,21 16-3-16,6-1-1 16,2-5-4-16,13 4-22 15,-13-18-10-15,-18-11-1 16,-11-13 0-16</inkml:trace>
  <inkml:trace contextRef="#ctx0" brushRef="#br0" timeOffset="34806.9908">8060 11555 58 0,'-21'-6'35'0,"21"6"1"15,0 0-1-15,0 0-29 16,39 15-1-16,5-11-1 16,18 8-2-16,7 9-7 15,-9-6-29-15,8 0-1 16,-11-1-1-16,-12-3 0 15</inkml:trace>
  <inkml:trace contextRef="#ctx0" brushRef="#br0" timeOffset="35084.0067">8296 11658 40 0,'-24'16'34'0,"-4"-3"-2"16,8 4 1-16,-1 3-23 15,0-5-4-15,13 19-2 16,-9 7-3-16,3 10-1 15,-3 5-1-15,3 0 1 16,1 1-1-16,3-1 1 16,4-8 1-16,10-2 1 15,8-15 1-15,17-3-1 16,4-10 0-16,13 1 0 15,0-8 0-15,4-3-4 16,6 11-13-16,-2-11-18 16,-15-8-1-16,-6-4-1 0,-10-11 1 15</inkml:trace>
  <inkml:trace contextRef="#ctx0" brushRef="#br0" timeOffset="35243.0158">8155 12042 63 0,'-10'19'36'0,"10"-19"-1"15,50 17-1-15,14-19-40 16,15-7-25-16,18-16 0 16,14-2-4-16,15-11-1 15</inkml:trace>
  <inkml:trace contextRef="#ctx0" brushRef="#br0" timeOffset="35595.0359">8874 11973 55 0,'-21'9'36'0,"21"-9"0"16,43-32-1-16,5-3-30 16,46 3 1-16,18-24-2 15,27-1-5-15,25-5-33 16,4 5-1-16,5-1-1 15,1 6-1-15</inkml:trace>
  <inkml:trace contextRef="#ctx0" brushRef="#br0" timeOffset="35920.0545">10525 11785 46 0,'18'-2'34'0,"-18"29"1"16,-4 25-1-16,-4 32-26 16,-5 22-2-16,9 34-1 15,-6 9-1-15,6 22-1 0,4 0-4 16,0-22-8-16,21-5-23 15,-7-21-1-15,-2-41-2 16,5-28 0-16</inkml:trace>
  <inkml:trace contextRef="#ctx0" brushRef="#br0" timeOffset="36205.0708">10697 11842 40 0,'27'8'35'0,"10"25"2"15,9 26-1 1,16 26-21-16,7 10-3 0,41 44-1 15,2-1-3-15,35 25-2 16,9-16-1-16,13-3-3 16,3-13-3-16,-14-37-20 15,-1-6-17-15,-28-27 0 16,-27-26-2-16,-40-35 1 15</inkml:trace>
  <inkml:trace contextRef="#ctx0" brushRef="#br0" timeOffset="36551.0906">10981 10891 68 0,'0'0'37'16,"0"0"1"-16,0 0 0 15,32 8-34-15,5-10 0 0,15 4-2 16,4 2-3-16,-2-16-16 15,8 18-19-15,-6-2-2 16,-10-1 1 0,-13 1-2-16</inkml:trace>
  <inkml:trace contextRef="#ctx0" brushRef="#br0" timeOffset="36821.106">11154 11000 54 0,'-29'27'35'0,"4"-2"1"16,2 6-1-16,4 15-29 0,1-6-1 15,13 22 0-15,-9-3-2 16,10 6-1 0,2 8-2-16,6-2-1 15,2-8 1-15,5-3 0 16,3-18-1-16,7-9 2 0,8-12-1 15,4-10 0-15,9-11 0 16,5-4 0-16,5-1-4 16,-10-24-6-16,14 19-26 15,-13-3 1-15,-9-1-2 16,-9-1 2-16</inkml:trace>
  <inkml:trace contextRef="#ctx0" brushRef="#br0" timeOffset="36977.115">11131 11319 64 0,'0'0'39'0,"-2"21"1"16,25-12-2-16,25 1-26 16,20-8-11-16,13 11-35 15,33-20-2-15,13 5-2 16,10-14-1-16</inkml:trace>
  <inkml:trace contextRef="#ctx0" brushRef="#br1" timeOffset="47584.7217">16944 14434 49 0,'-23'25'33'16,"12"21"-1"-16,-10 11 0 15,3 11-29-15,12 20 1 16,-5 8 0-16,3 0-3 16,4-4-5-16,-7-25-18 15,5-21-9-15,10-25-1 16,-4-21 1-16</inkml:trace>
  <inkml:trace contextRef="#ctx0" brushRef="#br1" timeOffset="47824.7354">17004 14526 37 0,'16'36'33'0,"5"26"1"15,0 3 2-15,10-2-17 16,17 12-9-16,-11-27-2 16,19 4-1-16,-10-33-2 15,18-15-1-15,-8-41-1 16,3-22-2-16,-8-29 1 15,-1-16-2-15,-6-11 1 16,-5-2-2-16,-3 19-3 16,-16 4-5-16,18 39-27 15,-20 24-1-15,3 29 0 16,6 17 0-16</inkml:trace>
  <inkml:trace contextRef="#ctx0" brushRef="#br1" timeOffset="48124.7526">18273 14731 56 0,'-27'23'35'15,"0"2"-1"-15,-2 10 1 16,-5-10-25-16,30 15-2 16,-6-11-4-16,26 7 0 15,5-17-1-15,16-11-2 0,7-14-1 16,4-15-1-16,-2-10-1 15,-15-18-1-15,-6 6-5 16,-27-22-5-16,6 33-8 16,-27-5-15-16,-2 12 2 15,-4 12 0-15,0 9 1 16</inkml:trace>
  <inkml:trace contextRef="#ctx0" brushRef="#br1" timeOffset="48587.7791">18453 14367 39 0,'-54'4'32'16,"6"28"2"-16,-5 22 0 15,-1 9-25-15,29 25 0 16,-2-15-1-16,25 14 0 15,4-20-3-15,25-10-1 16,12-34-2-16,15-28 0 0,0-30-1 16,6-28-1-16,-8-22 1 15,-4-18-1-15,-11-10 0 16,-12 5-1-16,-18 18 1 15,-14 27-1-15,-18 34 1 16,-14 35-1-16,-5 34-4 16,-14 16-21-16,19 26-9 15,10-1 0-15,16-5 0 16</inkml:trace>
  <inkml:trace contextRef="#ctx0" brushRef="#br1" timeOffset="48766.7893">18783 14641 59 0,'0'40'33'0,"-14"10"0"15,6 21 1-15,5 2-29 16,8 6-4-16,11 7-1 16,1 2-2-16,-3-19-7 15,11-3-22-15,-4-11 0 16,-10-32-3-16,-11-23 3 15</inkml:trace>
  <inkml:trace contextRef="#ctx0" brushRef="#br1" timeOffset="48965.8007">18862 14647 67 0,'29'7'37'0,"-4"24"-1"16,4 9 1-16,0-7-30 16,15 15-1-1,-13-10-1-15,-2 12-1 0,-20-2-1 16,-13-4-1-16,-17-3-2 15,-21-26-13-15,-3 2-22 16,-18-13-3-16,3-6 2 16,4-13-2-16</inkml:trace>
  <inkml:trace contextRef="#ctx0" brushRef="#br1" timeOffset="49416.8265">20131 14440 52 0,'0'0'34'0,"0"0"1"16,-27 32 0-16,9 1-19 16,7 30-9-16,-10 2-4 15,7 8-1-15,3 6-3 16,3-8-1-16,8-6-5 15,-8-32-21-15,8-33-6 16,0 0-1-16,14-41 1 16</inkml:trace>
  <inkml:trace contextRef="#ctx0" brushRef="#br1" timeOffset="49628.8386">20044 14326 57 0,'6'52'35'0,"2"10"1"16,9 11 0-1,8 21-22-15,4-25-7 0,21 3-1 16,-2-22-2-16,12-13-1 15,-2-28-1-15,0-14-1 16,-6-32 0-16,-4-22-3 16,-2-18-2-16,-15-27-6 15,17 16-14-15,-15-6-12 16,-2 16 0-16,0 7-1 15,2 25 1-15</inkml:trace>
  <inkml:trace contextRef="#ctx0" brushRef="#br1" timeOffset="49979.8587">21178 14365 40 0,'-4'42'30'15,"-9"10"0"-15,9 11-6 16,14 27-12-16,-10-11-1 15,27 17 0-15,-4-27-3 16,23 4-1-16,0-41-1 0,18-14 0 16,-8-41-2-16,0-22-2 15,-12-29-1-15,-11-20-1 16,-10-8-2-16,-23-3-2 15,-9 24 1-15,-22 10-4 16,4 42-22-16,-8 18-6 16,2 30 0-16,10 27 1 15</inkml:trace>
  <inkml:trace contextRef="#ctx0" brushRef="#br1" timeOffset="50180.8702">21738 14633 30 0,'-18'44'27'0,"22"22"2"16,-6 9-7-16,8-5-12 16,13 17 0-16,-3-9-3 15,9 3-6-15,0-2-8 16,2-14-19-16,-16-31-2 15,12-5 0-15,-23-29 0 16</inkml:trace>
  <inkml:trace contextRef="#ctx0" brushRef="#br1" timeOffset="50384.8818">21807 14773 55 0,'-10'20'34'15,"10"1"0"-15,18-2 0 16,20 12-26-16,-3-14 1 0,19 21 0 15,-15-15-2-15,7 12-4 16,-17-5 0-16,-12-8-6 16,-1 1-30-16,-16-23-2 15,-31 17 1-15,8-25-2 16</inkml:trace>
  <inkml:trace contextRef="#ctx0" brushRef="#br1" timeOffset="50659.8976">22843 14574 54 0,'-31'52'30'0,"10"21"1"16,-14-4-3-16,4 11-28 15,8-1-4-15,6-2-11 16,5-5-13-16,-3-29 0 15,17-7 0-15,-2-36-1 16</inkml:trace>
  <inkml:trace contextRef="#ctx0" brushRef="#br1" timeOffset="50879.9102">22727 14614 57 0,'21'-11'34'16,"-7"30"0"-16,3 12 1 16,2-5-21-16,16 32-4 15,-8-14-3-15,25 16-2 16,-4-5 1-16,14 5-1 15,-2-12-1-15,4 0-1 16,-7-25 0-16,-3-14-2 16,-7-18 0-16,-13-30-2 15,-7-15-4-15,-23-43-16 16,6-5-17-16,-8-15 0 15,2 8 0-15,-4-5-1 0</inkml:trace>
  <inkml:trace contextRef="#ctx0" brushRef="#br1" timeOffset="51451.9429">20536 13352 59 0,'0'0'36'0,"-25"-4"-2"16,7 35 2-16,-1 15-31 15,13 33 0-15,1 9-2 16,7 13-1-16,3 5-1 15,1-12-6-15,23-8-21 16,-12-32-8-16,-1-29 0 16,-16-25-2-16</inkml:trace>
  <inkml:trace contextRef="#ctx0" brushRef="#br1" timeOffset="51707.9575">20187 12303 61 0,'-8'-23'36'16,"8"23"0"-16,23 4-1 15,2 1-33-15,18 7 1 16,5-3-3-16,4-3-4 16,16 4-28-16,-14 1-4 0,-6-5 1 15,-6-2-1 1</inkml:trace>
  <inkml:trace contextRef="#ctx0" brushRef="#br1" timeOffset="51931.9703">20472 12309 55 0,'-23'24'34'16,"-4"5"1"-16,4 10-2 15,-2 1-31-15,8 10 0 16,1 9-1-16,-1 5 1 16,7 3-1-16,8-2 1 15,10 0-1-15,9-11 2 0,8-10-1 16,10-17-1-1,11-14 0-15,4-9-3 16,-5-27-10-16,5-4-22 16,-4-9-1-16,-13-12-1 0,-8-4 1 15</inkml:trace>
  <inkml:trace contextRef="#ctx0" brushRef="#br1" timeOffset="52069.9782">20449 12569 60 0,'-35'16'38'0,"14"-1"-1"15,21-15-1-15,8 21-26 16,21-19-10-16,13-19-12 15,18 7-24-15,9-1 0 16,5-5-1-16,3 7-1 16</inkml:trace>
  <inkml:trace contextRef="#ctx0" brushRef="#br1" timeOffset="52287.9907">20677 12276 42 0,'2'-25'33'16,"13"-13"1"-16,18-12-1 16,21 0-26-16,2-19-3 15,17 0-4-15,10 11-10 16,0-5-22-16,-8 2-2 15,-2 16 0-15,-13 9 0 0</inkml:trace>
  <inkml:trace contextRef="#ctx0" brushRef="#br1" timeOffset="52532.0047">21512 11864 38 0,'0'0'33'15,"21"23"0"-15,-13 7 1 16,0 18-27-16,3 40-1 15,-11 26 1-15,10 37-1 16,-10 20-1-16,9 25 0 16,-1 1-2-16,6 1 0 0,1-18-1 15,4-21-1-15,-1-30-3 16,-1-41-1-1,12-31-22-15,-16-37-10 16,-7-40 0-16,-4-35-1 0</inkml:trace>
  <inkml:trace contextRef="#ctx0" brushRef="#br1" timeOffset="52774.0185">21751 12172 48 0,'-6'-21'35'0,"6"21"0"16,16 23 1-16,9-2-30 15,19 25 0-15,10 16 1 16,25 32-1-16,8 15 0 16,27 25-2-16,2 10 0 15,15 12-1-15,-2-1-1 0,0-7-3 16,-2-16-7-16,-38-30-28 15,-6-29-1-15,-33-35-1 16,-25-34 0 0</inkml:trace>
  <inkml:trace contextRef="#ctx0" brushRef="#br1" timeOffset="56576.236">21124 10747 34 0,'0'0'35'0,"0"0"0"16,0 0 0-16,0 0-20 15,31-17-10-15,11 17 0 16,5-8-2-16,13 1-1 15,1-3-4-15,-3-9-5 16,14 13-21-16,-22 0-7 16,-14 4 0-16,-14 4-1 15</inkml:trace>
  <inkml:trace contextRef="#ctx0" brushRef="#br1" timeOffset="56837.2509">21288 10764 25 0,'0'0'29'15,"-21"8"1"-15,21 9 0 16,-4 8-25-16,-8 4-1 16,1 19 2-16,-3 0-2 15,5 17 0-15,-5 0 0 16,12 6 0-16,0-9-1 15,12 3 1-15,2-23-2 16,13-9 1-16,4-14-2 0,7-13-3 16,11 1-8-16,-13-9-24 15,3-19 1-15,2 0-1 16,-12-9 0-16</inkml:trace>
  <inkml:trace contextRef="#ctx0" brushRef="#br1" timeOffset="56988.2595">21305 11073 48 0,'0'0'35'0,"-17"0"1"16,17 0-1-16,43 16-28 16,-1-7-6-16,12 10-32 0,23-17-1 15,16 0-4-15,11-13 0 16</inkml:trace>
</inkml:ink>
</file>

<file path=ppt/ink/ink7.xml><?xml version="1.0" encoding="utf-8"?>
<inkml:ink xmlns:inkml="http://www.w3.org/2003/InkML">
  <inkml:definitions>
    <inkml:context xml:id="ctx0">
      <inkml:inkSource xml:id="inkSrc0">
        <inkml:traceFormat>
          <inkml:channel name="X" type="integer" max="27760" units="cm"/>
          <inkml:channel name="Y" type="integer" max="15694" units="cm"/>
          <inkml:channel name="F" type="integer" max="255"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4-12-06T19:18:34.194"/>
    </inkml:context>
    <inkml:brush xml:id="br0">
      <inkml:brushProperty name="width" value="0.05292" units="cm"/>
      <inkml:brushProperty name="height" value="0.05292" units="cm"/>
      <inkml:brushProperty name="color" value="#FF0000"/>
    </inkml:brush>
  </inkml:definitions>
  <inkml:trace contextRef="#ctx0" brushRef="#br0">7800 7540 32 0,'0'0'29'0,"0"0"-1"16,0 0 1-16,0 0-21 0,0 0 1 15,0 0-1-15,-12 27-2 16,7 2-1-16,5 17-2 15,-6 7 1-15,6 14-2 16,-4 10 0-16,4 10-1 16,-2 3 0-16,2-10-2 15,4-3-4-15,-8-27-14 16,4-12-13-16,6-13 1 15,-6-25-1-15,0 0-1 16</inkml:trace>
  <inkml:trace contextRef="#ctx0" brushRef="#br0" timeOffset="213.0122">7748 7559 7 0,'-16'37'25'15,"-16"-5"0"-15,12 10-2 16,-5 6-12-16,2-4-1 16,4-3-7-16,3-20-22 15,14 4-5-15,-15-33-1 16,17 8 0-16</inkml:trace>
  <inkml:trace contextRef="#ctx0" brushRef="#br0" timeOffset="368.0211">7748 7536 69 0,'0'0'36'15,"31"33"-2"-15,-10-8 1 16,-11 0-29-16,20 9-3 16,3 5-3-16,-4-1-24 15,10 10-8-15,-1 2-3 16,-1-2 0-16</inkml:trace>
  <inkml:trace contextRef="#ctx0" brushRef="#br0" timeOffset="1316.0753">7721 14010 52 0,'13'-17'32'0,"-13"17"0"16,0 0-8-16,0 0-7 16,0 0-7-16,-3 28-5 15,-1-1-2-15,8 12-1 16,-3 14-1-16,3 13 1 0,0 7-2 15,4 5 1-15,0 1-1 16,-1-6 0 0,3-12-1-16,-4-13-2 15,9-6-11-15,-15-42-20 0,0 0 2 16,21-4-2-16,-21-26 0 15</inkml:trace>
  <inkml:trace contextRef="#ctx0" brushRef="#br0" timeOffset="1497.0856">7765 14039 25 0,'-13'27'24'0,"-24"-12"0"15,18 29-1 1,-12-8-18-16,2 7-5 15,0 1-17-15,-6-25-6 0,24 2-1 16,-12-36 0-16</inkml:trace>
  <inkml:trace contextRef="#ctx0" brushRef="#br0" timeOffset="1658.0949">7698 13991 66 0,'11'21'35'16,"-1"4"2"-16,3 6-1 0,1-14-24 15,17 17-4 1,-4-5-5-16,8-6-7 15,7 10-30-15,-3-5-2 16,-3 3 0-16,-3-4-2 0</inkml:trace>
  <inkml:trace contextRef="#ctx0" brushRef="#br0" timeOffset="4349.2488">14553 14006 39 0,'0'0'32'0,"0"0"0"16,0 0-5-16,13 23-9 16,-13-23-8-1,-2 48-5-15,-4-10-2 0,10 12-1 16,-6 6-1-16,2 11 1 15,2 0-2-15,0 0 0 16,0-7 0-16,0-14-3 16,10-2-8-16,-5-19-22 15,-7-25 0-15,0 0-1 16,14-29 1-16</inkml:trace>
  <inkml:trace contextRef="#ctx0" brushRef="#br0" timeOffset="4577.2618">14531 14048 14 0,'-9'44'28'15,"-20"-19"-1"-15,21 21 0 16,-19-23-16-16,16-1-20 16,13-3-14-16,-22-25-2 15,20 6-1-15,0 0 3 16</inkml:trace>
  <inkml:trace contextRef="#ctx0" brushRef="#br0" timeOffset="4728.2705">14593 14012 74 0,'20'23'37'16,"-3"10"0"-16,4 7-2 15,-2 2-32-15,10-13-14 16,4 1-23-16,4-5-2 16,-6-23-1-16,3-15-1 15</inkml:trace>
  <inkml:trace contextRef="#ctx0" brushRef="#br0" timeOffset="5445.3115">14341 7599 26 0,'0'0'32'0,"1"18"0"15,-1-18 1-15,-11 28-20 16,17 15-1-16,-10-5-4 15,8 16-5-15,0 1-1 16,-3 7-1-16,7-3-1 16,-8-9-4-16,16 4-14 15,-7-22-14-15,-9-32-1 0,0 0 1 16,0 0-1-16</inkml:trace>
  <inkml:trace contextRef="#ctx0" brushRef="#br0" timeOffset="5616.3213">14398 7624 10 0,'-25'14'26'0,"-4"-3"0"15,14 24-2-15,-22 1-22 16,8-9-21-16,12 21-2 15,-20-27-4-15,22 16 3 0</inkml:trace>
  <inkml:trace contextRef="#ctx0" brushRef="#br0" timeOffset="5769.33">14331 7720 57 0,'19'25'37'0,"-1"6"-1"16,1 2 0-16,6-3-32 15,6 5-32-15,0-14-5 16,7-4-1-16,-3-13-4 15</inkml:trace>
  <inkml:trace contextRef="#ctx0" brushRef="#br0" timeOffset="14664.8388">9817 7628 26 0,'0'0'33'0,"0"0"-1"15,0 0 1-15,22-2-18 16,9 25-2-16,-4-19-3 16,21 10-4-16,2-13-3 15,17-4-2-15,5-5-4 0,-5-5-29 16,5-9 1-16,-1 7-3 15,-21-6 1-15</inkml:trace>
  <inkml:trace contextRef="#ctx0" brushRef="#br0" timeOffset="15616.8933">9740 14348 62 0,'0'0'36'0,"0"0"-1"15,43-22 0-15,-3 11-27 16,12-10-4-16,16-8-15 15,7 14-21-15,16 11-3 16,-1-10 0-16,7 7-2 0</inkml:trace>
  <inkml:trace contextRef="#ctx0" brushRef="#br0" timeOffset="16160.9244">12082 14142 64 0,'0'0'36'0,"-4"29"1"0,4-29-1 15,33 29-27-15,-6-31-5 16,23 2-2-16,12 0-26 15,1-4-9-15,-3-5-3 16,4-1 0-16</inkml:trace>
  <inkml:trace contextRef="#ctx0" brushRef="#br0" timeOffset="16828.9626">11918 7776 49 0,'0'0'36'16,"-17"-10"-2"-16,17 10 0 15,11-36-25-15,32 30-1 16,-7-5-1-16,22 20-2 16,12 12-21-16,11-2-17 15,1 3-2-15,11 1-1 16,5-20 0-16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045CA2-23A4-407D-B1B2-E3925C6730A9}" type="datetimeFigureOut">
              <a:rPr lang="en-US" smtClean="0"/>
              <a:t>12/6/2014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F45164-4BAA-4157-92F2-37CD0C375041}" type="slidenum">
              <a:rPr lang="en-US" smtClean="0"/>
              <a:t>‹#›</a:t>
            </a:fld>
            <a:endParaRPr lang="en-US"/>
          </a:p>
        </p:txBody>
      </p:sp>
    </p:spTree>
    <p:extLst>
      <p:ext uri="{BB962C8B-B14F-4D97-AF65-F5344CB8AC3E}">
        <p14:creationId xmlns:p14="http://schemas.microsoft.com/office/powerpoint/2010/main" val="1068529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1</a:t>
            </a:fld>
            <a:endParaRPr lang="en-US"/>
          </a:p>
        </p:txBody>
      </p:sp>
    </p:spTree>
    <p:extLst>
      <p:ext uri="{BB962C8B-B14F-4D97-AF65-F5344CB8AC3E}">
        <p14:creationId xmlns:p14="http://schemas.microsoft.com/office/powerpoint/2010/main" val="3134767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Show it’s impossible to create the wrong order of operation based on this grammar. </a:t>
            </a:r>
          </a:p>
          <a:p>
            <a:endParaRPr lang="en-US" baseline="0" dirty="0" smtClean="0"/>
          </a:p>
          <a:p>
            <a:r>
              <a:rPr lang="en-US" baseline="0" dirty="0" smtClean="0"/>
              <a:t>When students make a mistake in the order, the deeper issue is that they are not building the correct structure from the grammar. Students generally know expressions, operators and numbers, but they are unclear about the role of terms and factors. So their intuitive grammar may look like </a:t>
            </a:r>
            <a:r>
              <a:rPr lang="en-US" baseline="0" smtClean="0"/>
              <a:t>the following. </a:t>
            </a:r>
            <a:endParaRPr lang="en-US" baseline="0" dirty="0" smtClean="0"/>
          </a:p>
          <a:p>
            <a:endParaRPr lang="en-US" baseline="0" dirty="0" smtClean="0"/>
          </a:p>
          <a:p>
            <a:r>
              <a:rPr lang="en-US" dirty="0" smtClean="0"/>
              <a:t>Show that the incorrect use</a:t>
            </a:r>
            <a:r>
              <a:rPr lang="en-US" baseline="0" dirty="0" smtClean="0"/>
              <a:t> of PEMDAS corresponds to a parse tree that is not grammatical: 5 + 6 – 3</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25</a:t>
            </a:fld>
            <a:endParaRPr lang="en-US"/>
          </a:p>
        </p:txBody>
      </p:sp>
    </p:spTree>
    <p:extLst>
      <p:ext uri="{BB962C8B-B14F-4D97-AF65-F5344CB8AC3E}">
        <p14:creationId xmlns:p14="http://schemas.microsoft.com/office/powerpoint/2010/main" val="3450162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Psycholinguistics</a:t>
            </a:r>
            <a:r>
              <a:rPr lang="en-US" baseline="0" dirty="0" smtClean="0"/>
              <a:t> covers several domains related to language, but here we’re most interested in the early stages of comprehension: how sentences are first grouped into chunks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27</a:t>
            </a:fld>
            <a:endParaRPr lang="en-US"/>
          </a:p>
        </p:txBody>
      </p:sp>
    </p:spTree>
    <p:extLst>
      <p:ext uri="{BB962C8B-B14F-4D97-AF65-F5344CB8AC3E}">
        <p14:creationId xmlns:p14="http://schemas.microsoft.com/office/powerpoint/2010/main" val="734928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Spend a few minutes contrasting</a:t>
            </a:r>
            <a:r>
              <a:rPr lang="en-US" baseline="0" dirty="0" smtClean="0"/>
              <a:t> the spacing between the two spacing strategies, focusing on the boundaries indicated by the function words.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28</a:t>
            </a:fld>
            <a:endParaRPr lang="en-US"/>
          </a:p>
        </p:txBody>
      </p:sp>
    </p:spTree>
    <p:extLst>
      <p:ext uri="{BB962C8B-B14F-4D97-AF65-F5344CB8AC3E}">
        <p14:creationId xmlns:p14="http://schemas.microsoft.com/office/powerpoint/2010/main" val="4269617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31</a:t>
            </a:fld>
            <a:endParaRPr lang="en-US"/>
          </a:p>
        </p:txBody>
      </p:sp>
    </p:spTree>
    <p:extLst>
      <p:ext uri="{BB962C8B-B14F-4D97-AF65-F5344CB8AC3E}">
        <p14:creationId xmlns:p14="http://schemas.microsoft.com/office/powerpoint/2010/main" val="99611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something </a:t>
            </a:r>
            <a:r>
              <a:rPr lang="en-US" baseline="0" dirty="0" smtClean="0"/>
              <a:t>about the parentheses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32</a:t>
            </a:fld>
            <a:endParaRPr lang="en-US"/>
          </a:p>
        </p:txBody>
      </p:sp>
    </p:spTree>
    <p:extLst>
      <p:ext uri="{BB962C8B-B14F-4D97-AF65-F5344CB8AC3E}">
        <p14:creationId xmlns:p14="http://schemas.microsoft.com/office/powerpoint/2010/main" val="17162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Writing</a:t>
            </a:r>
            <a:r>
              <a:rPr lang="en-US" baseline="0" dirty="0" smtClean="0"/>
              <a:t> with facilitative spacing? Formatting your handouts? Special software for type-setting?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33</a:t>
            </a:fld>
            <a:endParaRPr lang="en-US"/>
          </a:p>
        </p:txBody>
      </p:sp>
    </p:spTree>
    <p:extLst>
      <p:ext uri="{BB962C8B-B14F-4D97-AF65-F5344CB8AC3E}">
        <p14:creationId xmlns:p14="http://schemas.microsoft.com/office/powerpoint/2010/main" val="1610347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use of pitch change (tone), amplitude and duration are analogous to the use of size, bolding, and length in Richard’s results and is well-documented in the spoken language processing literature.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39</a:t>
            </a:fld>
            <a:endParaRPr lang="en-US"/>
          </a:p>
        </p:txBody>
      </p:sp>
    </p:spTree>
    <p:extLst>
      <p:ext uri="{BB962C8B-B14F-4D97-AF65-F5344CB8AC3E}">
        <p14:creationId xmlns:p14="http://schemas.microsoft.com/office/powerpoint/2010/main" val="3638494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large</a:t>
            </a:r>
            <a:r>
              <a:rPr lang="en-US" baseline="0" dirty="0" smtClean="0"/>
              <a:t> number of students are placed in the bottom left corner (low reading and math skills). On </a:t>
            </a:r>
            <a:r>
              <a:rPr lang="en-US" baseline="0" dirty="0" smtClean="0"/>
              <a:t>the other hand, we also have seen a fair number of students who are placed in the bottom right: the ones have reasonable reading skills, but have to start from developmental math. </a:t>
            </a:r>
            <a:r>
              <a:rPr lang="en-US" baseline="0" dirty="0" smtClean="0"/>
              <a:t>Very few students come in with high level of math skills, but poor readers. </a:t>
            </a:r>
            <a:endParaRPr lang="en-US" baseline="0" dirty="0" smtClean="0"/>
          </a:p>
          <a:p>
            <a:endParaRPr lang="en-US" baseline="0" dirty="0" smtClean="0"/>
          </a:p>
          <a:p>
            <a:r>
              <a:rPr lang="en-US" baseline="0" dirty="0" smtClean="0"/>
              <a:t>I’ve seen similar patterns in previous colleges where I worked, and the same pattern has been observed in the K-12 </a:t>
            </a:r>
            <a:r>
              <a:rPr lang="en-US" baseline="0" dirty="0" smtClean="0"/>
              <a:t>education literature. </a:t>
            </a:r>
            <a:r>
              <a:rPr lang="en-US" baseline="0" dirty="0" smtClean="0"/>
              <a:t>Since there are so many different skills required </a:t>
            </a:r>
            <a:r>
              <a:rPr lang="en-US" baseline="0" dirty="0" smtClean="0"/>
              <a:t>to succeed in </a:t>
            </a:r>
            <a:r>
              <a:rPr lang="en-US" baseline="0" dirty="0" smtClean="0"/>
              <a:t>mathematics, I wasn’t thinking too much about this until I talked to Richard this summer. </a:t>
            </a:r>
            <a:r>
              <a:rPr lang="en-US" baseline="0" dirty="0" smtClean="0"/>
              <a:t>What we propose in this study is to focus on the more fundamental level of human cognition – the ability to process symbols and identify structure from them.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a:t>
            </a:fld>
            <a:endParaRPr lang="en-US"/>
          </a:p>
        </p:txBody>
      </p:sp>
    </p:spTree>
    <p:extLst>
      <p:ext uri="{BB962C8B-B14F-4D97-AF65-F5344CB8AC3E}">
        <p14:creationId xmlns:p14="http://schemas.microsoft.com/office/powerpoint/2010/main" val="3253584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6</a:t>
            </a:fld>
            <a:endParaRPr lang="en-US"/>
          </a:p>
        </p:txBody>
      </p:sp>
    </p:spTree>
    <p:extLst>
      <p:ext uri="{BB962C8B-B14F-4D97-AF65-F5344CB8AC3E}">
        <p14:creationId xmlns:p14="http://schemas.microsoft.com/office/powerpoint/2010/main" val="4135722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Breaking down the results</a:t>
            </a:r>
            <a:r>
              <a:rPr lang="en-US" baseline="0" dirty="0" smtClean="0"/>
              <a:t> by ethnicity does not produce any significantly different results.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19</a:t>
            </a:fld>
            <a:endParaRPr lang="en-US"/>
          </a:p>
        </p:txBody>
      </p:sp>
    </p:spTree>
    <p:extLst>
      <p:ext uri="{BB962C8B-B14F-4D97-AF65-F5344CB8AC3E}">
        <p14:creationId xmlns:p14="http://schemas.microsoft.com/office/powerpoint/2010/main" val="950760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Breaking down the results</a:t>
            </a:r>
            <a:r>
              <a:rPr lang="en-US" baseline="0" dirty="0" smtClean="0"/>
              <a:t> by ethnicity does not produce any significantly different results.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20</a:t>
            </a:fld>
            <a:endParaRPr lang="en-US"/>
          </a:p>
        </p:txBody>
      </p:sp>
    </p:spTree>
    <p:extLst>
      <p:ext uri="{BB962C8B-B14F-4D97-AF65-F5344CB8AC3E}">
        <p14:creationId xmlns:p14="http://schemas.microsoft.com/office/powerpoint/2010/main" val="1200884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effect of providing</a:t>
            </a:r>
            <a:r>
              <a:rPr lang="en-US" baseline="0" dirty="0" smtClean="0"/>
              <a:t> additional cues (both facilitative and obstructive) seem to be consistently around 20-30%. This is striking since different manipulations were used. This means a quarter of our students have some difficulty processing the symbols according to the order of operations. </a:t>
            </a:r>
          </a:p>
          <a:p>
            <a:endParaRPr lang="en-US" dirty="0" smtClean="0"/>
          </a:p>
          <a:p>
            <a:r>
              <a:rPr lang="en-US" dirty="0" smtClean="0"/>
              <a:t>Breaking down the results</a:t>
            </a:r>
            <a:r>
              <a:rPr lang="en-US" baseline="0" dirty="0" smtClean="0"/>
              <a:t> by ethnicity does not produce any significantly different results.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21</a:t>
            </a:fld>
            <a:endParaRPr lang="en-US"/>
          </a:p>
        </p:txBody>
      </p:sp>
    </p:spTree>
    <p:extLst>
      <p:ext uri="{BB962C8B-B14F-4D97-AF65-F5344CB8AC3E}">
        <p14:creationId xmlns:p14="http://schemas.microsoft.com/office/powerpoint/2010/main" val="1139074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Breaking down the results</a:t>
            </a:r>
            <a:r>
              <a:rPr lang="en-US" baseline="0" dirty="0" smtClean="0"/>
              <a:t> by ethnicity does not produce any significantly different results. </a:t>
            </a:r>
          </a:p>
          <a:p>
            <a:endParaRPr lang="en-US" baseline="0" dirty="0" smtClean="0"/>
          </a:p>
          <a:p>
            <a:r>
              <a:rPr lang="en-US" baseline="0" dirty="0" smtClean="0"/>
              <a:t>The effect (10%) is smaller than the effect from manipulating prominence (about 20%). </a:t>
            </a:r>
          </a:p>
        </p:txBody>
      </p:sp>
      <p:sp>
        <p:nvSpPr>
          <p:cNvPr id="4" name="Slide Number Placeholder 3"/>
          <p:cNvSpPr>
            <a:spLocks noGrp="1"/>
          </p:cNvSpPr>
          <p:nvPr>
            <p:ph type="sldNum" sz="quarter" idx="10"/>
          </p:nvPr>
        </p:nvSpPr>
        <p:spPr/>
        <p:txBody>
          <a:bodyPr/>
          <a:lstStyle/>
          <a:p>
            <a:fld id="{F1F45164-4BAA-4157-92F2-37CD0C375041}" type="slidenum">
              <a:rPr lang="en-US" smtClean="0"/>
              <a:t>22</a:t>
            </a:fld>
            <a:endParaRPr lang="en-US"/>
          </a:p>
        </p:txBody>
      </p:sp>
    </p:spTree>
    <p:extLst>
      <p:ext uri="{BB962C8B-B14F-4D97-AF65-F5344CB8AC3E}">
        <p14:creationId xmlns:p14="http://schemas.microsoft.com/office/powerpoint/2010/main" val="926842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stay the students are making a</a:t>
            </a:r>
            <a:r>
              <a:rPr lang="en-US" baseline="0" dirty="0" smtClean="0"/>
              <a:t> mistake in the order of operation, what exactly do we mean? I think to understand Richard’s results, we need to dig a little deeper into what linguistics says about the process of reading a sentence. </a:t>
            </a:r>
            <a:endParaRPr lang="en-US" dirty="0" smtClean="0"/>
          </a:p>
          <a:p>
            <a:endParaRPr lang="en-US" dirty="0" smtClean="0"/>
          </a:p>
          <a:p>
            <a:r>
              <a:rPr lang="en-US" dirty="0" smtClean="0"/>
              <a:t>Terminals </a:t>
            </a:r>
            <a:r>
              <a:rPr lang="en-US" dirty="0" smtClean="0"/>
              <a:t>are words</a:t>
            </a:r>
            <a:r>
              <a:rPr lang="en-US" baseline="0" dirty="0" smtClean="0"/>
              <a:t> in the language, non-terminals are what form grammatical categories in the grammar. </a:t>
            </a:r>
            <a:endParaRPr lang="en-US" dirty="0" smtClean="0"/>
          </a:p>
          <a:p>
            <a:endParaRPr lang="en-US" dirty="0" smtClean="0"/>
          </a:p>
          <a:p>
            <a:r>
              <a:rPr lang="en-US" dirty="0" smtClean="0"/>
              <a:t>Productio</a:t>
            </a:r>
            <a:r>
              <a:rPr lang="en-US" baseline="0" dirty="0" smtClean="0"/>
              <a:t>n / rewrite rules are unordered. (there may be hundred of thousands in English) The vertical bars represent disjunction. </a:t>
            </a:r>
          </a:p>
          <a:p>
            <a:endParaRPr lang="en-US" baseline="0" dirty="0" smtClean="0"/>
          </a:p>
          <a:p>
            <a:r>
              <a:rPr lang="en-US" baseline="0" dirty="0" smtClean="0"/>
              <a:t>Show the production of this sentence as well as the bracketing showing the </a:t>
            </a:r>
            <a:r>
              <a:rPr lang="en-US" baseline="0" dirty="0" err="1" smtClean="0"/>
              <a:t>consitutuents</a:t>
            </a:r>
            <a:r>
              <a:rPr lang="en-US" baseline="0" dirty="0" smtClean="0"/>
              <a:t>. </a:t>
            </a:r>
          </a:p>
          <a:p>
            <a:endParaRPr lang="en-US" dirty="0" smtClean="0"/>
          </a:p>
          <a:p>
            <a:r>
              <a:rPr lang="en-US" dirty="0" smtClean="0"/>
              <a:t>Production versus</a:t>
            </a:r>
            <a:r>
              <a:rPr lang="en-US" baseline="0" dirty="0" smtClean="0"/>
              <a:t> reading/parsing. Sentences like “Mary loves the dog.” is grammatical while “John the dog” is not. </a:t>
            </a:r>
            <a:r>
              <a:rPr lang="en-US" baseline="0" dirty="0" smtClean="0"/>
              <a:t>Show how parse trees are constructed for “Mary loves the dog” (emphasize grouping) </a:t>
            </a:r>
            <a:endParaRPr lang="en-US" dirty="0"/>
          </a:p>
        </p:txBody>
      </p:sp>
      <p:sp>
        <p:nvSpPr>
          <p:cNvPr id="4" name="Slide Number Placeholder 3"/>
          <p:cNvSpPr>
            <a:spLocks noGrp="1"/>
          </p:cNvSpPr>
          <p:nvPr>
            <p:ph type="sldNum" sz="quarter" idx="10"/>
          </p:nvPr>
        </p:nvSpPr>
        <p:spPr/>
        <p:txBody>
          <a:bodyPr/>
          <a:lstStyle/>
          <a:p>
            <a:fld id="{F1F45164-4BAA-4157-92F2-37CD0C375041}" type="slidenum">
              <a:rPr lang="en-US" smtClean="0"/>
              <a:t>23</a:t>
            </a:fld>
            <a:endParaRPr lang="en-US"/>
          </a:p>
        </p:txBody>
      </p:sp>
    </p:spTree>
    <p:extLst>
      <p:ext uri="{BB962C8B-B14F-4D97-AF65-F5344CB8AC3E}">
        <p14:creationId xmlns:p14="http://schemas.microsoft.com/office/powerpoint/2010/main" val="3234207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Compared with</a:t>
            </a:r>
            <a:r>
              <a:rPr lang="en-US" baseline="0" dirty="0" smtClean="0"/>
              <a:t> English grammar, which can produce ambiguous sentences, the grammar for algebra is much more precise. There is no ambiguity if you use this set of rules. </a:t>
            </a:r>
          </a:p>
          <a:p>
            <a:endParaRPr lang="en-US" baseline="0" dirty="0" smtClean="0"/>
          </a:p>
          <a:p>
            <a:r>
              <a:rPr lang="en-US" baseline="0" dirty="0" smtClean="0"/>
              <a:t>We do teach students the difference between term and factors, but we’ve never shown them the grammar, or the structure specified by the grammar. </a:t>
            </a:r>
            <a:endParaRPr lang="en-US" dirty="0" smtClean="0"/>
          </a:p>
          <a:p>
            <a:endParaRPr lang="en-US" dirty="0" smtClean="0"/>
          </a:p>
          <a:p>
            <a:r>
              <a:rPr lang="en-US" dirty="0" smtClean="0"/>
              <a:t>The </a:t>
            </a:r>
            <a:r>
              <a:rPr lang="en-US" dirty="0" smtClean="0"/>
              <a:t>rules are unordered.</a:t>
            </a:r>
            <a:r>
              <a:rPr lang="en-US" baseline="0" dirty="0" smtClean="0"/>
              <a:t> The use of non-terminal categories ensures the correct order of operation as specified by PEMDAS. Notice this set of rules has the correct associative order from the left to right.  </a:t>
            </a:r>
          </a:p>
          <a:p>
            <a:endParaRPr lang="en-US" baseline="0" dirty="0" smtClean="0"/>
          </a:p>
          <a:p>
            <a:r>
              <a:rPr lang="en-US" baseline="0" dirty="0" smtClean="0"/>
              <a:t>Show it’s impossible to create the wrong order of operation based on this grammar by using 9*6/3</a:t>
            </a:r>
          </a:p>
          <a:p>
            <a:endParaRPr lang="en-US" baseline="0" dirty="0" smtClean="0"/>
          </a:p>
          <a:p>
            <a:r>
              <a:rPr lang="en-US" baseline="0" dirty="0" smtClean="0"/>
              <a:t>When students make a mistake in the order, the deeper issue is that they are not building the correct structure from the grammar. </a:t>
            </a:r>
          </a:p>
        </p:txBody>
      </p:sp>
      <p:sp>
        <p:nvSpPr>
          <p:cNvPr id="4" name="Slide Number Placeholder 3"/>
          <p:cNvSpPr>
            <a:spLocks noGrp="1"/>
          </p:cNvSpPr>
          <p:nvPr>
            <p:ph type="sldNum" sz="quarter" idx="10"/>
          </p:nvPr>
        </p:nvSpPr>
        <p:spPr/>
        <p:txBody>
          <a:bodyPr/>
          <a:lstStyle/>
          <a:p>
            <a:fld id="{F1F45164-4BAA-4157-92F2-37CD0C375041}" type="slidenum">
              <a:rPr lang="en-US" smtClean="0"/>
              <a:t>24</a:t>
            </a:fld>
            <a:endParaRPr lang="en-US"/>
          </a:p>
        </p:txBody>
      </p:sp>
    </p:spTree>
    <p:extLst>
      <p:ext uri="{BB962C8B-B14F-4D97-AF65-F5344CB8AC3E}">
        <p14:creationId xmlns:p14="http://schemas.microsoft.com/office/powerpoint/2010/main" val="39724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2433368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425868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251155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792689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3289449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3036810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977449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143570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33594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3661764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7805C8-B86C-41D0-9F2A-CE76F270621C}" type="datetimeFigureOut">
              <a:rPr lang="en-US" smtClean="0"/>
              <a:t>12/6/2014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ECB90F-75ED-4E74-81D1-D5AA33F7A095}" type="slidenum">
              <a:rPr lang="en-US" smtClean="0"/>
              <a:t>‹#›</a:t>
            </a:fld>
            <a:endParaRPr lang="en-US" dirty="0"/>
          </a:p>
        </p:txBody>
      </p:sp>
    </p:spTree>
    <p:extLst>
      <p:ext uri="{BB962C8B-B14F-4D97-AF65-F5344CB8AC3E}">
        <p14:creationId xmlns:p14="http://schemas.microsoft.com/office/powerpoint/2010/main" val="112101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805C8-B86C-41D0-9F2A-CE76F270621C}" type="datetimeFigureOut">
              <a:rPr lang="en-US" smtClean="0"/>
              <a:t>12/6/2014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CB90F-75ED-4E74-81D1-D5AA33F7A095}" type="slidenum">
              <a:rPr lang="en-US" smtClean="0"/>
              <a:t>‹#›</a:t>
            </a:fld>
            <a:endParaRPr lang="en-US" dirty="0"/>
          </a:p>
        </p:txBody>
      </p:sp>
    </p:spTree>
    <p:extLst>
      <p:ext uri="{BB962C8B-B14F-4D97-AF65-F5344CB8AC3E}">
        <p14:creationId xmlns:p14="http://schemas.microsoft.com/office/powerpoint/2010/main" val="968967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emf"/><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customXml" Target="../ink/ink2.xml"/><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9.emf"/><Relationship Id="rId5" Type="http://schemas.openxmlformats.org/officeDocument/2006/relationships/customXml" Target="../ink/ink3.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10.emf"/><Relationship Id="rId5" Type="http://schemas.openxmlformats.org/officeDocument/2006/relationships/customXml" Target="../ink/ink4.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customXml" Target="../ink/ink5.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10.png"/><Relationship Id="rId4" Type="http://schemas.openxmlformats.org/officeDocument/2006/relationships/image" Target="../media/image100.png"/></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customXml" Target="../ink/ink6.xml"/><Relationship Id="rId4" Type="http://schemas.openxmlformats.org/officeDocument/2006/relationships/image" Target="../media/image15.png"/></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customXml" Target="../ink/ink7.xml"/><Relationship Id="rId4" Type="http://schemas.openxmlformats.org/officeDocument/2006/relationships/image" Target="../media/image19.png"/></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ylin@santarosa.edu" TargetMode="External"/><Relationship Id="rId2" Type="http://schemas.openxmlformats.org/officeDocument/2006/relationships/hyperlink" Target="mailto:Richard.S.Ries@gmail.com" TargetMode="Externa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2057400"/>
          </a:xfrm>
        </p:spPr>
        <p:txBody>
          <a:bodyPr>
            <a:normAutofit fontScale="90000"/>
          </a:bodyPr>
          <a:lstStyle/>
          <a:p>
            <a:r>
              <a:rPr lang="en-US" dirty="0"/>
              <a:t>A Cognitive Approach to Learning Order of Operations: Lessons from Language Processing</a:t>
            </a:r>
          </a:p>
        </p:txBody>
      </p:sp>
      <p:sp>
        <p:nvSpPr>
          <p:cNvPr id="3" name="Subtitle 2"/>
          <p:cNvSpPr>
            <a:spLocks noGrp="1"/>
          </p:cNvSpPr>
          <p:nvPr>
            <p:ph type="subTitle" idx="1"/>
          </p:nvPr>
        </p:nvSpPr>
        <p:spPr>
          <a:xfrm>
            <a:off x="1371600" y="3886200"/>
            <a:ext cx="6400800" cy="2286000"/>
          </a:xfrm>
        </p:spPr>
        <p:txBody>
          <a:bodyPr>
            <a:normAutofit lnSpcReduction="10000"/>
          </a:bodyPr>
          <a:lstStyle/>
          <a:p>
            <a:r>
              <a:rPr lang="en-US" dirty="0" smtClean="0"/>
              <a:t>Richard Ries</a:t>
            </a:r>
          </a:p>
          <a:p>
            <a:r>
              <a:rPr lang="en-US" dirty="0" smtClean="0"/>
              <a:t>College of Redwoods</a:t>
            </a:r>
          </a:p>
          <a:p>
            <a:r>
              <a:rPr lang="en-US" dirty="0" smtClean="0"/>
              <a:t>Ying Lin</a:t>
            </a:r>
          </a:p>
          <a:p>
            <a:r>
              <a:rPr lang="en-US" dirty="0" smtClean="0"/>
              <a:t>Santa Rosa Junior College</a:t>
            </a:r>
            <a:endParaRPr lang="en-US" dirty="0"/>
          </a:p>
        </p:txBody>
      </p:sp>
    </p:spTree>
    <p:extLst>
      <p:ext uri="{BB962C8B-B14F-4D97-AF65-F5344CB8AC3E}">
        <p14:creationId xmlns:p14="http://schemas.microsoft.com/office/powerpoint/2010/main" val="1038523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66800"/>
            <a:ext cx="7490320" cy="646331"/>
          </a:xfrm>
          <a:prstGeom prst="rect">
            <a:avLst/>
          </a:prstGeom>
        </p:spPr>
        <p:txBody>
          <a:bodyPr wrap="none">
            <a:spAutoFit/>
          </a:bodyPr>
          <a:lstStyle/>
          <a:p>
            <a:r>
              <a:rPr lang="en-US" sz="3600" dirty="0"/>
              <a:t>How would we evaluate something like</a:t>
            </a:r>
          </a:p>
        </p:txBody>
      </p:sp>
      <mc:AlternateContent xmlns:mc="http://schemas.openxmlformats.org/markup-compatibility/2006" xmlns:a14="http://schemas.microsoft.com/office/drawing/2010/main">
        <mc:Choice Requires="a14">
          <p:sp>
            <p:nvSpPr>
              <p:cNvPr id="3" name="Rectangle 2"/>
              <p:cNvSpPr/>
              <p:nvPr/>
            </p:nvSpPr>
            <p:spPr>
              <a:xfrm>
                <a:off x="1676400" y="2536448"/>
                <a:ext cx="4549579" cy="707886"/>
              </a:xfrm>
              <a:prstGeom prst="rect">
                <a:avLst/>
              </a:prstGeom>
            </p:spPr>
            <p:txBody>
              <a:bodyPr wrap="none">
                <a:spAutoFit/>
              </a:bodyPr>
              <a:lstStyle/>
              <a:p>
                <a14:m>
                  <m:oMath xmlns:m="http://schemas.openxmlformats.org/officeDocument/2006/math">
                    <m:r>
                      <a:rPr lang="en-US" sz="4000" i="1">
                        <a:latin typeface="Cambria Math"/>
                      </a:rPr>
                      <m:t>5−3∗12+8÷4</m:t>
                    </m:r>
                  </m:oMath>
                </a14:m>
                <a:r>
                  <a:rPr lang="en-US" sz="4000" dirty="0"/>
                  <a:t> ?</a:t>
                </a:r>
              </a:p>
            </p:txBody>
          </p:sp>
        </mc:Choice>
        <mc:Fallback xmlns="">
          <p:sp>
            <p:nvSpPr>
              <p:cNvPr id="3" name="Rectangle 2"/>
              <p:cNvSpPr>
                <a:spLocks noRot="1" noChangeAspect="1" noMove="1" noResize="1" noEditPoints="1" noAdjustHandles="1" noChangeArrowheads="1" noChangeShapeType="1" noTextEdit="1"/>
              </p:cNvSpPr>
              <p:nvPr/>
            </p:nvSpPr>
            <p:spPr>
              <a:xfrm>
                <a:off x="1676400" y="2536448"/>
                <a:ext cx="4549579" cy="707886"/>
              </a:xfrm>
              <a:prstGeom prst="rect">
                <a:avLst/>
              </a:prstGeom>
              <a:blipFill rotWithShape="0">
                <a:blip r:embed="rId2"/>
                <a:stretch>
                  <a:fillRect t="-15517" r="-3753" b="-36207"/>
                </a:stretch>
              </a:blipFill>
            </p:spPr>
            <p:txBody>
              <a:bodyPr/>
              <a:lstStyle/>
              <a:p>
                <a:r>
                  <a:rPr lang="en-US">
                    <a:noFill/>
                  </a:rPr>
                  <a:t> </a:t>
                </a:r>
              </a:p>
            </p:txBody>
          </p:sp>
        </mc:Fallback>
      </mc:AlternateContent>
      <p:sp>
        <p:nvSpPr>
          <p:cNvPr id="4" name="Rectangle 3"/>
          <p:cNvSpPr/>
          <p:nvPr/>
        </p:nvSpPr>
        <p:spPr>
          <a:xfrm>
            <a:off x="1676400" y="3983504"/>
            <a:ext cx="4572000" cy="1938992"/>
          </a:xfrm>
          <a:prstGeom prst="rect">
            <a:avLst/>
          </a:prstGeom>
        </p:spPr>
        <p:txBody>
          <a:bodyPr>
            <a:spAutoFit/>
          </a:bodyPr>
          <a:lstStyle/>
          <a:p>
            <a:r>
              <a:rPr lang="en-US" sz="4000" dirty="0"/>
              <a:t>PMASED</a:t>
            </a:r>
          </a:p>
          <a:p>
            <a:r>
              <a:rPr lang="en-US" sz="4000" dirty="0"/>
              <a:t>PDASME</a:t>
            </a:r>
          </a:p>
          <a:p>
            <a:r>
              <a:rPr lang="en-US" sz="4000" dirty="0"/>
              <a:t>SADMEP  </a:t>
            </a:r>
            <a:r>
              <a:rPr lang="en-US" sz="4000" dirty="0" smtClean="0"/>
              <a:t>etc… </a:t>
            </a:r>
            <a:endParaRPr lang="en-US" sz="4000" dirty="0"/>
          </a:p>
        </p:txBody>
      </p:sp>
    </p:spTree>
    <p:extLst>
      <p:ext uri="{BB962C8B-B14F-4D97-AF65-F5344CB8AC3E}">
        <p14:creationId xmlns:p14="http://schemas.microsoft.com/office/powerpoint/2010/main" val="2387276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3372" y="719896"/>
            <a:ext cx="4572000" cy="3785652"/>
          </a:xfrm>
          <a:prstGeom prst="rect">
            <a:avLst/>
          </a:prstGeom>
        </p:spPr>
        <p:txBody>
          <a:bodyPr>
            <a:spAutoFit/>
          </a:bodyPr>
          <a:lstStyle/>
          <a:p>
            <a:r>
              <a:rPr lang="en-US" sz="4000" dirty="0"/>
              <a:t>Answer the following</a:t>
            </a:r>
          </a:p>
          <a:p>
            <a:r>
              <a:rPr lang="en-US" sz="4000" dirty="0"/>
              <a:t>What is</a:t>
            </a:r>
            <a:r>
              <a:rPr lang="en-US" sz="4000" dirty="0" smtClean="0"/>
              <a:t>:</a:t>
            </a:r>
          </a:p>
          <a:p>
            <a:r>
              <a:rPr lang="en-US" sz="4000" dirty="0" smtClean="0"/>
              <a:t>2-1= </a:t>
            </a:r>
            <a:endParaRPr lang="en-US" sz="4000" dirty="0"/>
          </a:p>
          <a:p>
            <a:r>
              <a:rPr lang="en-US" sz="4000" dirty="0"/>
              <a:t>4-1=</a:t>
            </a:r>
          </a:p>
          <a:p>
            <a:r>
              <a:rPr lang="en-US" sz="4000" dirty="0"/>
              <a:t>8-7=</a:t>
            </a:r>
          </a:p>
          <a:p>
            <a:r>
              <a:rPr lang="en-US" sz="4000" dirty="0"/>
              <a:t>15-12=</a:t>
            </a:r>
          </a:p>
        </p:txBody>
      </p:sp>
    </p:spTree>
    <p:extLst>
      <p:ext uri="{BB962C8B-B14F-4D97-AF65-F5344CB8AC3E}">
        <p14:creationId xmlns:p14="http://schemas.microsoft.com/office/powerpoint/2010/main" val="3657653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981199"/>
            <a:ext cx="7243330" cy="584775"/>
          </a:xfrm>
          <a:prstGeom prst="rect">
            <a:avLst/>
          </a:prstGeom>
        </p:spPr>
        <p:txBody>
          <a:bodyPr wrap="none">
            <a:spAutoFit/>
          </a:bodyPr>
          <a:lstStyle/>
          <a:p>
            <a:r>
              <a:rPr lang="en-US" sz="3200" dirty="0"/>
              <a:t>Now </a:t>
            </a:r>
            <a:r>
              <a:rPr lang="en-US" sz="3200" dirty="0" smtClean="0"/>
              <a:t>think of </a:t>
            </a:r>
            <a:r>
              <a:rPr lang="en-US" sz="3200" dirty="0"/>
              <a:t>a number between 12 and 5.</a:t>
            </a:r>
          </a:p>
        </p:txBody>
      </p:sp>
    </p:spTree>
    <p:extLst>
      <p:ext uri="{BB962C8B-B14F-4D97-AF65-F5344CB8AC3E}">
        <p14:creationId xmlns:p14="http://schemas.microsoft.com/office/powerpoint/2010/main" val="4203494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2172" y="2548851"/>
            <a:ext cx="2085699" cy="707886"/>
          </a:xfrm>
          <a:prstGeom prst="rect">
            <a:avLst/>
          </a:prstGeom>
        </p:spPr>
        <p:txBody>
          <a:bodyPr wrap="none">
            <a:spAutoFit/>
          </a:bodyPr>
          <a:lstStyle/>
          <a:p>
            <a:r>
              <a:rPr lang="en-US" sz="4000" dirty="0"/>
              <a:t>Was it 7?</a:t>
            </a:r>
          </a:p>
        </p:txBody>
      </p:sp>
    </p:spTree>
    <p:extLst>
      <p:ext uri="{BB962C8B-B14F-4D97-AF65-F5344CB8AC3E}">
        <p14:creationId xmlns:p14="http://schemas.microsoft.com/office/powerpoint/2010/main" val="19944372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2209800"/>
            <a:ext cx="5929380" cy="1938992"/>
          </a:xfrm>
          <a:prstGeom prst="rect">
            <a:avLst/>
          </a:prstGeom>
        </p:spPr>
        <p:txBody>
          <a:bodyPr wrap="none">
            <a:spAutoFit/>
          </a:bodyPr>
          <a:lstStyle/>
          <a:p>
            <a:r>
              <a:rPr lang="en-US" sz="4000" dirty="0"/>
              <a:t>Subtraction mode</a:t>
            </a:r>
            <a:r>
              <a:rPr lang="en-US" sz="4000" dirty="0" smtClean="0"/>
              <a:t>?</a:t>
            </a:r>
          </a:p>
          <a:p>
            <a:r>
              <a:rPr lang="en-US" sz="4000" dirty="0" smtClean="0"/>
              <a:t>(also known as “priming” in</a:t>
            </a:r>
          </a:p>
          <a:p>
            <a:r>
              <a:rPr lang="en-US" sz="4000" dirty="0"/>
              <a:t> </a:t>
            </a:r>
            <a:r>
              <a:rPr lang="en-US" sz="4000" dirty="0" smtClean="0"/>
              <a:t>cognitive psychology) </a:t>
            </a:r>
            <a:endParaRPr lang="en-US" sz="4000" dirty="0"/>
          </a:p>
        </p:txBody>
      </p:sp>
    </p:spTree>
    <p:extLst>
      <p:ext uri="{BB962C8B-B14F-4D97-AF65-F5344CB8AC3E}">
        <p14:creationId xmlns:p14="http://schemas.microsoft.com/office/powerpoint/2010/main" val="732681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2819400" y="914400"/>
                <a:ext cx="2345514" cy="122251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nary>
                        <m:naryPr>
                          <m:limLoc m:val="undOvr"/>
                          <m:subHide m:val="on"/>
                          <m:supHide m:val="on"/>
                          <m:ctrlPr>
                            <a:rPr lang="en-US" sz="2800" i="1">
                              <a:latin typeface="Cambria Math" panose="02040503050406030204" pitchFamily="18" charset="0"/>
                            </a:rPr>
                          </m:ctrlPr>
                        </m:naryPr>
                        <m:sub/>
                        <m:sup/>
                        <m:e>
                          <m:r>
                            <a:rPr lang="en-US" sz="2800" i="1">
                              <a:latin typeface="Cambria Math"/>
                            </a:rPr>
                            <m:t>__________</m:t>
                          </m:r>
                          <m:r>
                            <a:rPr lang="en-US" sz="2800" i="1">
                              <a:latin typeface="Cambria Math"/>
                            </a:rPr>
                            <m:t>𝑑𝑥</m:t>
                          </m:r>
                        </m:e>
                      </m:nary>
                    </m:oMath>
                  </m:oMathPara>
                </a14:m>
                <a:endParaRPr lang="en-US" sz="2800" dirty="0"/>
              </a:p>
            </p:txBody>
          </p:sp>
        </mc:Choice>
        <mc:Fallback xmlns="">
          <p:sp>
            <p:nvSpPr>
              <p:cNvPr id="2" name="Rectangle 1"/>
              <p:cNvSpPr>
                <a:spLocks noRot="1" noChangeAspect="1" noMove="1" noResize="1" noEditPoints="1" noAdjustHandles="1" noChangeArrowheads="1" noChangeShapeType="1" noTextEdit="1"/>
              </p:cNvSpPr>
              <p:nvPr/>
            </p:nvSpPr>
            <p:spPr>
              <a:xfrm>
                <a:off x="2819400" y="914400"/>
                <a:ext cx="2345514" cy="1222514"/>
              </a:xfrm>
              <a:prstGeom prst="rect">
                <a:avLst/>
              </a:prstGeom>
              <a:blipFill rotWithShape="0">
                <a:blip r:embed="rId2"/>
                <a:stretch>
                  <a:fillRect/>
                </a:stretch>
              </a:blipFill>
            </p:spPr>
            <p:txBody>
              <a:bodyPr/>
              <a:lstStyle/>
              <a:p>
                <a:r>
                  <a:rPr lang="en-US">
                    <a:noFill/>
                  </a:rPr>
                  <a:t> </a:t>
                </a:r>
              </a:p>
            </p:txBody>
          </p:sp>
        </mc:Fallback>
      </mc:AlternateContent>
      <p:sp>
        <p:nvSpPr>
          <p:cNvPr id="3" name="Rectangle 2"/>
          <p:cNvSpPr/>
          <p:nvPr/>
        </p:nvSpPr>
        <p:spPr>
          <a:xfrm>
            <a:off x="2814145" y="2719259"/>
            <a:ext cx="2598788" cy="584775"/>
          </a:xfrm>
          <a:prstGeom prst="rect">
            <a:avLst/>
          </a:prstGeom>
        </p:spPr>
        <p:txBody>
          <a:bodyPr wrap="none">
            <a:spAutoFit/>
          </a:bodyPr>
          <a:lstStyle/>
          <a:p>
            <a:r>
              <a:rPr lang="en-US" sz="3200" b="1" dirty="0"/>
              <a:t>¿ </a:t>
            </a:r>
            <a:r>
              <a:rPr lang="en-US" b="1" dirty="0" smtClean="0"/>
              <a:t>________________</a:t>
            </a:r>
            <a:r>
              <a:rPr lang="en-US" sz="3200" b="1" dirty="0" smtClean="0"/>
              <a:t> </a:t>
            </a:r>
            <a:r>
              <a:rPr lang="en-US" sz="3200" b="1" dirty="0"/>
              <a:t>?</a:t>
            </a:r>
            <a:endParaRPr lang="en-US" sz="3200" dirty="0"/>
          </a:p>
        </p:txBody>
      </p:sp>
      <p:sp>
        <p:nvSpPr>
          <p:cNvPr id="4" name="Rectangle 3"/>
          <p:cNvSpPr/>
          <p:nvPr/>
        </p:nvSpPr>
        <p:spPr>
          <a:xfrm>
            <a:off x="2814145" y="4295377"/>
            <a:ext cx="2842445" cy="584775"/>
          </a:xfrm>
          <a:prstGeom prst="rect">
            <a:avLst/>
          </a:prstGeom>
        </p:spPr>
        <p:txBody>
          <a:bodyPr wrap="none">
            <a:spAutoFit/>
          </a:bodyPr>
          <a:lstStyle/>
          <a:p>
            <a:r>
              <a:rPr lang="en-US" sz="3200" dirty="0"/>
              <a:t>n</a:t>
            </a:r>
            <a:r>
              <a:rPr lang="en-US" sz="3200" dirty="0" smtClean="0"/>
              <a:t>e </a:t>
            </a:r>
            <a:r>
              <a:rPr lang="en-US" dirty="0" smtClean="0"/>
              <a:t>____________</a:t>
            </a:r>
            <a:r>
              <a:rPr lang="en-US" sz="3200" dirty="0" smtClean="0"/>
              <a:t>  </a:t>
            </a:r>
            <a:r>
              <a:rPr lang="en-US" sz="3200" dirty="0"/>
              <a:t>pas</a:t>
            </a:r>
          </a:p>
        </p:txBody>
      </p:sp>
      <p:sp>
        <p:nvSpPr>
          <p:cNvPr id="5" name="Rectangle 4"/>
          <p:cNvSpPr/>
          <p:nvPr/>
        </p:nvSpPr>
        <p:spPr>
          <a:xfrm>
            <a:off x="1447800" y="6300144"/>
            <a:ext cx="6326155" cy="523220"/>
          </a:xfrm>
          <a:prstGeom prst="rect">
            <a:avLst/>
          </a:prstGeom>
        </p:spPr>
        <p:txBody>
          <a:bodyPr wrap="none">
            <a:spAutoFit/>
          </a:bodyPr>
          <a:lstStyle/>
          <a:p>
            <a:r>
              <a:rPr lang="en-US" sz="2800" dirty="0" smtClean="0"/>
              <a:t>In my mind this stimulates </a:t>
            </a:r>
            <a:r>
              <a:rPr lang="en-US" sz="2800" dirty="0"/>
              <a:t>two questions.</a:t>
            </a:r>
          </a:p>
        </p:txBody>
      </p:sp>
    </p:spTree>
    <p:extLst>
      <p:ext uri="{BB962C8B-B14F-4D97-AF65-F5344CB8AC3E}">
        <p14:creationId xmlns:p14="http://schemas.microsoft.com/office/powerpoint/2010/main" val="4270962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381000"/>
            <a:ext cx="7620000" cy="4524315"/>
          </a:xfrm>
          <a:prstGeom prst="rect">
            <a:avLst/>
          </a:prstGeom>
        </p:spPr>
        <p:txBody>
          <a:bodyPr wrap="square">
            <a:spAutoFit/>
          </a:bodyPr>
          <a:lstStyle/>
          <a:p>
            <a:r>
              <a:rPr lang="en-US" sz="3200" dirty="0">
                <a:solidFill>
                  <a:schemeClr val="tx1">
                    <a:lumMod val="50000"/>
                    <a:lumOff val="50000"/>
                  </a:schemeClr>
                </a:solidFill>
              </a:rPr>
              <a:t>Q1.  What are the psychological/cultural/linguistic factors creating these </a:t>
            </a:r>
            <a:r>
              <a:rPr lang="en-US" sz="3200" dirty="0" smtClean="0">
                <a:solidFill>
                  <a:schemeClr val="tx1">
                    <a:lumMod val="50000"/>
                    <a:lumOff val="50000"/>
                  </a:schemeClr>
                </a:solidFill>
              </a:rPr>
              <a:t>predispositions? </a:t>
            </a:r>
            <a:endParaRPr lang="en-US" sz="3200" dirty="0">
              <a:solidFill>
                <a:schemeClr val="tx1">
                  <a:lumMod val="50000"/>
                  <a:lumOff val="50000"/>
                </a:schemeClr>
              </a:solidFill>
            </a:endParaRPr>
          </a:p>
          <a:p>
            <a:r>
              <a:rPr lang="en-US" sz="3200" dirty="0"/>
              <a:t> </a:t>
            </a:r>
          </a:p>
          <a:p>
            <a:endParaRPr lang="en-US" sz="3200" dirty="0"/>
          </a:p>
          <a:p>
            <a:r>
              <a:rPr lang="en-US" sz="3200" dirty="0"/>
              <a:t> </a:t>
            </a:r>
          </a:p>
          <a:p>
            <a:r>
              <a:rPr lang="en-US" sz="3200" dirty="0">
                <a:solidFill>
                  <a:srgbClr val="FF0000"/>
                </a:solidFill>
              </a:rPr>
              <a:t>Q2. What are the frequencies at which </a:t>
            </a:r>
            <a:r>
              <a:rPr lang="en-US" sz="3200" dirty="0" smtClean="0">
                <a:solidFill>
                  <a:srgbClr val="FF0000"/>
                </a:solidFill>
              </a:rPr>
              <a:t>various </a:t>
            </a:r>
            <a:r>
              <a:rPr lang="en-US" sz="3200" dirty="0">
                <a:solidFill>
                  <a:srgbClr val="FF0000"/>
                </a:solidFill>
              </a:rPr>
              <a:t>dispositions govern the interpretive order of operations?</a:t>
            </a:r>
          </a:p>
        </p:txBody>
      </p:sp>
    </p:spTree>
    <p:extLst>
      <p:ext uri="{BB962C8B-B14F-4D97-AF65-F5344CB8AC3E}">
        <p14:creationId xmlns:p14="http://schemas.microsoft.com/office/powerpoint/2010/main" val="41694096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and Subjects</a:t>
            </a:r>
            <a:endParaRPr lang="en-US" dirty="0"/>
          </a:p>
        </p:txBody>
      </p:sp>
      <p:sp>
        <p:nvSpPr>
          <p:cNvPr id="3" name="Content Placeholder 2"/>
          <p:cNvSpPr>
            <a:spLocks noGrp="1"/>
          </p:cNvSpPr>
          <p:nvPr>
            <p:ph idx="1"/>
          </p:nvPr>
        </p:nvSpPr>
        <p:spPr/>
        <p:txBody>
          <a:bodyPr/>
          <a:lstStyle/>
          <a:p>
            <a:r>
              <a:rPr lang="en-US" dirty="0" smtClean="0"/>
              <a:t>Short quizzes containing the test items (6 each) were administered by instructors</a:t>
            </a:r>
            <a:endParaRPr lang="en-US" dirty="0"/>
          </a:p>
          <a:p>
            <a:r>
              <a:rPr lang="en-US" dirty="0"/>
              <a:t>8</a:t>
            </a:r>
            <a:r>
              <a:rPr lang="en-US" dirty="0" smtClean="0"/>
              <a:t> Instructors from 3 colleges (Norco, Fullerton, SRJC) participated </a:t>
            </a:r>
          </a:p>
          <a:p>
            <a:r>
              <a:rPr lang="en-US" dirty="0" smtClean="0"/>
              <a:t>Includes nearly 1000 students</a:t>
            </a:r>
          </a:p>
          <a:p>
            <a:r>
              <a:rPr lang="en-US" dirty="0" smtClean="0"/>
              <a:t>Levels include Arithmetic, Pre-algebra, and Elementary Algebra</a:t>
            </a:r>
            <a:endParaRPr lang="en-US" dirty="0"/>
          </a:p>
        </p:txBody>
      </p:sp>
    </p:spTree>
    <p:extLst>
      <p:ext uri="{BB962C8B-B14F-4D97-AF65-F5344CB8AC3E}">
        <p14:creationId xmlns:p14="http://schemas.microsoft.com/office/powerpoint/2010/main" val="38986471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Items: Effect of Size</a:t>
            </a:r>
            <a:endParaRPr lang="en-US" dirty="0"/>
          </a:p>
        </p:txBody>
      </p:sp>
      <p:sp>
        <p:nvSpPr>
          <p:cNvPr id="3" name="Text Placeholder 2"/>
          <p:cNvSpPr>
            <a:spLocks noGrp="1"/>
          </p:cNvSpPr>
          <p:nvPr>
            <p:ph type="body" idx="1"/>
          </p:nvPr>
        </p:nvSpPr>
        <p:spPr/>
        <p:txBody>
          <a:bodyPr>
            <a:normAutofit/>
          </a:bodyPr>
          <a:lstStyle/>
          <a:p>
            <a:r>
              <a:rPr lang="en-US" dirty="0" smtClean="0"/>
              <a:t>Facilitative Cues</a:t>
            </a:r>
            <a:endParaRPr lang="en-US" dirty="0"/>
          </a:p>
        </p:txBody>
      </p:sp>
      <p:sp>
        <p:nvSpPr>
          <p:cNvPr id="5" name="Text Placeholder 4"/>
          <p:cNvSpPr>
            <a:spLocks noGrp="1"/>
          </p:cNvSpPr>
          <p:nvPr>
            <p:ph type="body" sz="quarter" idx="3"/>
          </p:nvPr>
        </p:nvSpPr>
        <p:spPr/>
        <p:txBody>
          <a:bodyPr/>
          <a:lstStyle/>
          <a:p>
            <a:r>
              <a:rPr lang="en-US" dirty="0" smtClean="0"/>
              <a:t>Obstructive Cues</a:t>
            </a:r>
            <a:endParaRPr lang="en-US" dirty="0"/>
          </a:p>
        </p:txBody>
      </p:sp>
      <p:pic>
        <p:nvPicPr>
          <p:cNvPr id="8" name="Picture 7"/>
          <p:cNvPicPr>
            <a:picLocks noChangeAspect="1"/>
          </p:cNvPicPr>
          <p:nvPr/>
        </p:nvPicPr>
        <p:blipFill>
          <a:blip r:embed="rId2"/>
          <a:stretch>
            <a:fillRect/>
          </a:stretch>
        </p:blipFill>
        <p:spPr>
          <a:xfrm>
            <a:off x="5286722" y="5290535"/>
            <a:ext cx="2337802" cy="740689"/>
          </a:xfrm>
          <a:prstGeom prst="rect">
            <a:avLst/>
          </a:prstGeom>
        </p:spPr>
      </p:pic>
      <p:pic>
        <p:nvPicPr>
          <p:cNvPr id="9" name="Picture 8"/>
          <p:cNvPicPr>
            <a:picLocks noChangeAspect="1"/>
          </p:cNvPicPr>
          <p:nvPr/>
        </p:nvPicPr>
        <p:blipFill>
          <a:blip r:embed="rId3"/>
          <a:stretch>
            <a:fillRect/>
          </a:stretch>
        </p:blipFill>
        <p:spPr>
          <a:xfrm>
            <a:off x="5378511" y="3477380"/>
            <a:ext cx="2574801" cy="751933"/>
          </a:xfrm>
          <a:prstGeom prst="rect">
            <a:avLst/>
          </a:prstGeom>
        </p:spPr>
      </p:pic>
      <p:sp>
        <p:nvSpPr>
          <p:cNvPr id="13" name="TextBox 12"/>
          <p:cNvSpPr txBox="1"/>
          <p:nvPr/>
        </p:nvSpPr>
        <p:spPr>
          <a:xfrm>
            <a:off x="5139427" y="2860495"/>
            <a:ext cx="1837106" cy="461665"/>
          </a:xfrm>
          <a:prstGeom prst="rect">
            <a:avLst/>
          </a:prstGeom>
          <a:noFill/>
        </p:spPr>
        <p:txBody>
          <a:bodyPr wrap="none" rtlCol="0">
            <a:spAutoFit/>
          </a:bodyPr>
          <a:lstStyle/>
          <a:p>
            <a:r>
              <a:rPr lang="en-US" sz="2400" dirty="0" smtClean="0">
                <a:solidFill>
                  <a:schemeClr val="tx2"/>
                </a:solidFill>
              </a:rPr>
              <a:t>Experimental</a:t>
            </a:r>
            <a:endParaRPr lang="en-US" sz="2400" dirty="0">
              <a:solidFill>
                <a:schemeClr val="tx2"/>
              </a:solidFill>
            </a:endParaRPr>
          </a:p>
        </p:txBody>
      </p:sp>
      <p:sp>
        <p:nvSpPr>
          <p:cNvPr id="14" name="TextBox 13"/>
          <p:cNvSpPr txBox="1"/>
          <p:nvPr/>
        </p:nvSpPr>
        <p:spPr>
          <a:xfrm>
            <a:off x="5139427" y="4639824"/>
            <a:ext cx="1106585" cy="461665"/>
          </a:xfrm>
          <a:prstGeom prst="rect">
            <a:avLst/>
          </a:prstGeom>
          <a:noFill/>
        </p:spPr>
        <p:txBody>
          <a:bodyPr wrap="none" rtlCol="0">
            <a:spAutoFit/>
          </a:bodyPr>
          <a:lstStyle/>
          <a:p>
            <a:r>
              <a:rPr lang="en-US" sz="2400" dirty="0" smtClean="0">
                <a:solidFill>
                  <a:srgbClr val="FF0000"/>
                </a:solidFill>
              </a:rPr>
              <a:t>Control</a:t>
            </a:r>
            <a:endParaRPr lang="en-US" sz="2400" dirty="0">
              <a:solidFill>
                <a:srgbClr val="FF0000"/>
              </a:solidFill>
            </a:endParaRPr>
          </a:p>
        </p:txBody>
      </p:sp>
      <p:sp>
        <p:nvSpPr>
          <p:cNvPr id="16" name="TextBox 15"/>
          <p:cNvSpPr txBox="1"/>
          <p:nvPr/>
        </p:nvSpPr>
        <p:spPr>
          <a:xfrm>
            <a:off x="497460" y="2878993"/>
            <a:ext cx="1837106" cy="461665"/>
          </a:xfrm>
          <a:prstGeom prst="rect">
            <a:avLst/>
          </a:prstGeom>
          <a:noFill/>
        </p:spPr>
        <p:txBody>
          <a:bodyPr wrap="none" rtlCol="0">
            <a:spAutoFit/>
          </a:bodyPr>
          <a:lstStyle/>
          <a:p>
            <a:r>
              <a:rPr lang="en-US" sz="2400" dirty="0" smtClean="0">
                <a:solidFill>
                  <a:schemeClr val="tx2"/>
                </a:solidFill>
              </a:rPr>
              <a:t>Experimental</a:t>
            </a:r>
            <a:endParaRPr lang="en-US" sz="2400" dirty="0">
              <a:solidFill>
                <a:schemeClr val="tx2"/>
              </a:solidFill>
            </a:endParaRPr>
          </a:p>
        </p:txBody>
      </p:sp>
      <p:sp>
        <p:nvSpPr>
          <p:cNvPr id="17" name="TextBox 16"/>
          <p:cNvSpPr txBox="1"/>
          <p:nvPr/>
        </p:nvSpPr>
        <p:spPr>
          <a:xfrm>
            <a:off x="497460" y="4658322"/>
            <a:ext cx="1106585" cy="461665"/>
          </a:xfrm>
          <a:prstGeom prst="rect">
            <a:avLst/>
          </a:prstGeom>
          <a:noFill/>
        </p:spPr>
        <p:txBody>
          <a:bodyPr wrap="none" rtlCol="0">
            <a:spAutoFit/>
          </a:bodyPr>
          <a:lstStyle/>
          <a:p>
            <a:r>
              <a:rPr lang="en-US" sz="2400" dirty="0" smtClean="0">
                <a:solidFill>
                  <a:srgbClr val="FF0000"/>
                </a:solidFill>
              </a:rPr>
              <a:t>Control</a:t>
            </a:r>
            <a:endParaRPr lang="en-US" sz="2400" dirty="0">
              <a:solidFill>
                <a:srgbClr val="FF0000"/>
              </a:solidFill>
            </a:endParaRPr>
          </a:p>
        </p:txBody>
      </p:sp>
      <p:pic>
        <p:nvPicPr>
          <p:cNvPr id="18" name="Picture 17"/>
          <p:cNvPicPr>
            <a:picLocks noChangeAspect="1"/>
          </p:cNvPicPr>
          <p:nvPr/>
        </p:nvPicPr>
        <p:blipFill>
          <a:blip r:embed="rId4"/>
          <a:stretch>
            <a:fillRect/>
          </a:stretch>
        </p:blipFill>
        <p:spPr>
          <a:xfrm>
            <a:off x="1034004" y="5390054"/>
            <a:ext cx="930448" cy="581530"/>
          </a:xfrm>
          <a:prstGeom prst="rect">
            <a:avLst/>
          </a:prstGeom>
        </p:spPr>
      </p:pic>
      <p:pic>
        <p:nvPicPr>
          <p:cNvPr id="19" name="Picture 18"/>
          <p:cNvPicPr>
            <a:picLocks noChangeAspect="1"/>
          </p:cNvPicPr>
          <p:nvPr/>
        </p:nvPicPr>
        <p:blipFill>
          <a:blip r:embed="rId5"/>
          <a:stretch>
            <a:fillRect/>
          </a:stretch>
        </p:blipFill>
        <p:spPr>
          <a:xfrm>
            <a:off x="811661" y="3322160"/>
            <a:ext cx="1208704" cy="750230"/>
          </a:xfrm>
          <a:prstGeom prst="rect">
            <a:avLst/>
          </a:prstGeom>
        </p:spPr>
      </p:pic>
      <mc:AlternateContent xmlns:mc="http://schemas.openxmlformats.org/markup-compatibility/2006">
        <mc:Choice xmlns:p14="http://schemas.microsoft.com/office/powerpoint/2010/main" Requires="p14">
          <p:contentPart p14:bwMode="auto" r:id="rId6">
            <p14:nvContentPartPr>
              <p14:cNvPr id="4" name="Ink 3"/>
              <p14:cNvContentPartPr/>
              <p14:nvPr/>
            </p14:nvContentPartPr>
            <p14:xfrm>
              <a:off x="1577520" y="3179880"/>
              <a:ext cx="6355800" cy="2883240"/>
            </p14:xfrm>
          </p:contentPart>
        </mc:Choice>
        <mc:Fallback>
          <p:pic>
            <p:nvPicPr>
              <p:cNvPr id="4" name="Ink 3"/>
              <p:cNvPicPr/>
              <p:nvPr/>
            </p:nvPicPr>
            <p:blipFill>
              <a:blip r:embed="rId7"/>
              <a:stretch>
                <a:fillRect/>
              </a:stretch>
            </p:blipFill>
            <p:spPr>
              <a:xfrm>
                <a:off x="1567800" y="3175200"/>
                <a:ext cx="6375600" cy="2898360"/>
              </a:xfrm>
              <a:prstGeom prst="rect">
                <a:avLst/>
              </a:prstGeom>
            </p:spPr>
          </p:pic>
        </mc:Fallback>
      </mc:AlternateContent>
    </p:spTree>
    <p:extLst>
      <p:ext uri="{BB962C8B-B14F-4D97-AF65-F5344CB8AC3E}">
        <p14:creationId xmlns:p14="http://schemas.microsoft.com/office/powerpoint/2010/main" val="23434180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624" y="152400"/>
            <a:ext cx="8229600" cy="1143000"/>
          </a:xfrm>
        </p:spPr>
        <p:txBody>
          <a:bodyPr>
            <a:normAutofit/>
          </a:bodyPr>
          <a:lstStyle/>
          <a:p>
            <a:r>
              <a:rPr lang="en-US" dirty="0" smtClean="0"/>
              <a:t>Effect of Size </a:t>
            </a:r>
            <a:endParaRPr lang="en-US" dirty="0"/>
          </a:p>
        </p:txBody>
      </p:sp>
      <p:sp>
        <p:nvSpPr>
          <p:cNvPr id="4" name="Text Placeholder 3"/>
          <p:cNvSpPr>
            <a:spLocks noGrp="1"/>
          </p:cNvSpPr>
          <p:nvPr>
            <p:ph type="body" idx="1"/>
          </p:nvPr>
        </p:nvSpPr>
        <p:spPr/>
        <p:txBody>
          <a:bodyPr/>
          <a:lstStyle/>
          <a:p>
            <a:r>
              <a:rPr lang="en-US" dirty="0" smtClean="0"/>
              <a:t>Facilitative Cues</a:t>
            </a:r>
            <a:endParaRPr lang="en-US" dirty="0"/>
          </a:p>
        </p:txBody>
      </p:sp>
      <p:sp>
        <p:nvSpPr>
          <p:cNvPr id="5" name="Content Placeholder 4"/>
          <p:cNvSpPr>
            <a:spLocks noGrp="1"/>
          </p:cNvSpPr>
          <p:nvPr>
            <p:ph sz="half" idx="2"/>
          </p:nvPr>
        </p:nvSpPr>
        <p:spPr/>
        <p:txBody>
          <a:bodyPr/>
          <a:lstStyle/>
          <a:p>
            <a:endParaRPr lang="en-US" dirty="0"/>
          </a:p>
          <a:p>
            <a:pPr marL="0" indent="0">
              <a:buNone/>
            </a:pPr>
            <a:endParaRPr lang="en-US" dirty="0"/>
          </a:p>
        </p:txBody>
      </p:sp>
      <p:sp>
        <p:nvSpPr>
          <p:cNvPr id="6" name="Text Placeholder 5"/>
          <p:cNvSpPr>
            <a:spLocks noGrp="1"/>
          </p:cNvSpPr>
          <p:nvPr>
            <p:ph type="body" sz="quarter" idx="3"/>
          </p:nvPr>
        </p:nvSpPr>
        <p:spPr/>
        <p:txBody>
          <a:bodyPr/>
          <a:lstStyle/>
          <a:p>
            <a:r>
              <a:rPr lang="en-US" dirty="0" smtClean="0"/>
              <a:t>Obstructive Cues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326061449"/>
              </p:ext>
            </p:extLst>
          </p:nvPr>
        </p:nvGraphicFramePr>
        <p:xfrm>
          <a:off x="152400"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pPr algn="ctr" fontAlgn="b"/>
                      <a:r>
                        <a:rPr lang="en-US" sz="2400" b="0" i="0" u="none" strike="noStrike" dirty="0">
                          <a:solidFill>
                            <a:srgbClr val="000000"/>
                          </a:solidFill>
                          <a:effectLst/>
                          <a:latin typeface="Calibri" panose="020F0502020204030204" pitchFamily="34" charset="0"/>
                        </a:rPr>
                        <a:t>256</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169</a:t>
                      </a:r>
                    </a:p>
                  </a:txBody>
                  <a:tcPr marL="9525" marR="9525" marT="9525" marB="0" anchor="ctr"/>
                </a:tc>
              </a:tr>
              <a:tr h="723900">
                <a:tc>
                  <a:txBody>
                    <a:bodyPr/>
                    <a:lstStyle/>
                    <a:p>
                      <a:r>
                        <a:rPr lang="en-US" sz="2400" dirty="0" smtClean="0"/>
                        <a:t>Sample Size</a:t>
                      </a:r>
                      <a:endParaRPr lang="en-US" sz="2400" dirty="0"/>
                    </a:p>
                  </a:txBody>
                  <a:tcPr/>
                </a:tc>
                <a:tc>
                  <a:txBody>
                    <a:bodyPr/>
                    <a:lstStyle/>
                    <a:p>
                      <a:pPr algn="ctr" fontAlgn="b"/>
                      <a:r>
                        <a:rPr lang="en-US" sz="2400" b="0" i="0" u="none" strike="noStrike" dirty="0">
                          <a:solidFill>
                            <a:srgbClr val="000000"/>
                          </a:solidFill>
                          <a:effectLst/>
                          <a:latin typeface="Calibri" panose="020F0502020204030204" pitchFamily="34" charset="0"/>
                        </a:rPr>
                        <a:t>447</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443</a:t>
                      </a:r>
                    </a:p>
                  </a:txBody>
                  <a:tcPr marL="9525" marR="9525" marT="9525" marB="0" anchor="ctr"/>
                </a:tc>
              </a:tr>
              <a:tr h="723900">
                <a:tc>
                  <a:txBody>
                    <a:bodyPr/>
                    <a:lstStyle/>
                    <a:p>
                      <a:r>
                        <a:rPr lang="en-US" sz="2400" dirty="0" smtClean="0"/>
                        <a:t>% Correct </a:t>
                      </a:r>
                      <a:endParaRPr lang="en-US" sz="2400" dirty="0"/>
                    </a:p>
                  </a:txBody>
                  <a:tcPr/>
                </a:tc>
                <a:tc>
                  <a:txBody>
                    <a:bodyPr/>
                    <a:lstStyle/>
                    <a:p>
                      <a:pPr algn="ctr" fontAlgn="b"/>
                      <a:r>
                        <a:rPr lang="en-US" sz="2400" b="0" i="0" u="none" strike="noStrike" dirty="0" smtClean="0">
                          <a:solidFill>
                            <a:srgbClr val="000000"/>
                          </a:solidFill>
                          <a:effectLst/>
                          <a:latin typeface="Calibri" panose="020F0502020204030204" pitchFamily="34" charset="0"/>
                        </a:rPr>
                        <a:t>57.3%</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38.1%</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316799296"/>
              </p:ext>
            </p:extLst>
          </p:nvPr>
        </p:nvGraphicFramePr>
        <p:xfrm>
          <a:off x="4771869"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133</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253</a:t>
                      </a:r>
                    </a:p>
                  </a:txBody>
                  <a:tcPr marL="9525" marR="9525" marT="9525" marB="0" anchor="ctr"/>
                </a:tc>
              </a:tr>
              <a:tr h="723900">
                <a:tc>
                  <a:txBody>
                    <a:bodyPr/>
                    <a:lstStyle/>
                    <a:p>
                      <a:r>
                        <a:rPr lang="en-US" sz="2400" dirty="0" smtClean="0"/>
                        <a:t>Sample Size</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444</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454</a:t>
                      </a:r>
                    </a:p>
                  </a:txBody>
                  <a:tcPr marL="9525" marR="9525" marT="9525" marB="0" anchor="ctr"/>
                </a:tc>
              </a:tr>
              <a:tr h="723900">
                <a:tc>
                  <a:txBody>
                    <a:bodyPr/>
                    <a:lstStyle/>
                    <a:p>
                      <a:r>
                        <a:rPr lang="en-US" sz="2400" dirty="0" smtClean="0"/>
                        <a:t>% Correct </a:t>
                      </a:r>
                      <a:endParaRPr lang="en-US" sz="2400" dirty="0"/>
                    </a:p>
                  </a:txBody>
                  <a:tcP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30.0%</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55.7%</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bl>
          </a:graphicData>
        </a:graphic>
      </p:graphicFrame>
      <p:sp>
        <p:nvSpPr>
          <p:cNvPr id="10" name="TextBox 9"/>
          <p:cNvSpPr txBox="1"/>
          <p:nvPr/>
        </p:nvSpPr>
        <p:spPr>
          <a:xfrm>
            <a:off x="6158401"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p:sp>
        <p:nvSpPr>
          <p:cNvPr id="11" name="TextBox 10"/>
          <p:cNvSpPr txBox="1"/>
          <p:nvPr/>
        </p:nvSpPr>
        <p:spPr>
          <a:xfrm>
            <a:off x="1462273"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p:pic>
        <p:nvPicPr>
          <p:cNvPr id="12" name="Picture 11"/>
          <p:cNvPicPr>
            <a:picLocks noChangeAspect="1"/>
          </p:cNvPicPr>
          <p:nvPr/>
        </p:nvPicPr>
        <p:blipFill>
          <a:blip r:embed="rId3"/>
          <a:stretch>
            <a:fillRect/>
          </a:stretch>
        </p:blipFill>
        <p:spPr>
          <a:xfrm>
            <a:off x="3129869" y="2318694"/>
            <a:ext cx="721189" cy="450743"/>
          </a:xfrm>
          <a:prstGeom prst="rect">
            <a:avLst/>
          </a:prstGeom>
        </p:spPr>
      </p:pic>
      <p:pic>
        <p:nvPicPr>
          <p:cNvPr id="13" name="Picture 12"/>
          <p:cNvPicPr>
            <a:picLocks noChangeAspect="1"/>
          </p:cNvPicPr>
          <p:nvPr/>
        </p:nvPicPr>
        <p:blipFill>
          <a:blip r:embed="rId4"/>
          <a:stretch>
            <a:fillRect/>
          </a:stretch>
        </p:blipFill>
        <p:spPr>
          <a:xfrm>
            <a:off x="1641364" y="2221723"/>
            <a:ext cx="842176" cy="522730"/>
          </a:xfrm>
          <a:prstGeom prst="rect">
            <a:avLst/>
          </a:prstGeom>
        </p:spPr>
      </p:pic>
      <p:pic>
        <p:nvPicPr>
          <p:cNvPr id="14" name="Picture 13"/>
          <p:cNvPicPr>
            <a:picLocks noChangeAspect="1"/>
          </p:cNvPicPr>
          <p:nvPr/>
        </p:nvPicPr>
        <p:blipFill>
          <a:blip r:embed="rId5"/>
          <a:stretch>
            <a:fillRect/>
          </a:stretch>
        </p:blipFill>
        <p:spPr>
          <a:xfrm>
            <a:off x="5562600" y="2212687"/>
            <a:ext cx="1621714" cy="473598"/>
          </a:xfrm>
          <a:prstGeom prst="rect">
            <a:avLst/>
          </a:prstGeom>
        </p:spPr>
      </p:pic>
      <p:pic>
        <p:nvPicPr>
          <p:cNvPr id="15" name="Picture 14"/>
          <p:cNvPicPr>
            <a:picLocks noChangeAspect="1"/>
          </p:cNvPicPr>
          <p:nvPr/>
        </p:nvPicPr>
        <p:blipFill>
          <a:blip r:embed="rId6"/>
          <a:stretch>
            <a:fillRect/>
          </a:stretch>
        </p:blipFill>
        <p:spPr>
          <a:xfrm>
            <a:off x="7303266" y="2235542"/>
            <a:ext cx="1466123" cy="464514"/>
          </a:xfrm>
          <a:prstGeom prst="rect">
            <a:avLst/>
          </a:prstGeom>
        </p:spPr>
      </p:pic>
    </p:spTree>
    <p:extLst>
      <p:ext uri="{BB962C8B-B14F-4D97-AF65-F5344CB8AC3E}">
        <p14:creationId xmlns:p14="http://schemas.microsoft.com/office/powerpoint/2010/main" val="3042725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Reading and Math Placements in Community Colleges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72600666"/>
              </p:ext>
            </p:extLst>
          </p:nvPr>
        </p:nvGraphicFramePr>
        <p:xfrm>
          <a:off x="464695" y="1600200"/>
          <a:ext cx="3573904" cy="2362201"/>
        </p:xfrm>
        <a:graphic>
          <a:graphicData uri="http://schemas.openxmlformats.org/drawingml/2006/table">
            <a:tbl>
              <a:tblPr/>
              <a:tblGrid>
                <a:gridCol w="1871426"/>
                <a:gridCol w="870732"/>
                <a:gridCol w="831746"/>
              </a:tblGrid>
              <a:tr h="273087">
                <a:tc>
                  <a:txBody>
                    <a:bodyPr/>
                    <a:lstStyle/>
                    <a:p>
                      <a:pPr algn="l" fontAlgn="b"/>
                      <a:r>
                        <a:rPr lang="en-US" sz="1000" b="1" i="0" u="none" strike="noStrike" dirty="0">
                          <a:solidFill>
                            <a:srgbClr val="000000"/>
                          </a:solidFill>
                          <a:effectLst/>
                          <a:latin typeface="Arial"/>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0000"/>
                          </a:solidFill>
                          <a:effectLst/>
                          <a:latin typeface="Arial"/>
                        </a:rPr>
                        <a:t>Tot/FY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1" i="0" u="none" strike="noStrike">
                          <a:solidFill>
                            <a:srgbClr val="000000"/>
                          </a:solidFill>
                          <a:effectLst/>
                          <a:latin typeface="Arial"/>
                        </a:rPr>
                        <a:t>% placed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0" i="0" u="none" strike="noStrike">
                          <a:solidFill>
                            <a:srgbClr val="00B050"/>
                          </a:solidFill>
                          <a:effectLst/>
                          <a:latin typeface="Arial"/>
                        </a:rPr>
                        <a:t>CSKLS 312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B050"/>
                          </a:solidFill>
                          <a:effectLst/>
                          <a:latin typeface="Arial"/>
                        </a:rPr>
                        <a:t>109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1.84%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0" i="0" u="none" strike="noStrike">
                          <a:solidFill>
                            <a:srgbClr val="00B050"/>
                          </a:solidFill>
                          <a:effectLst/>
                          <a:latin typeface="Arial"/>
                        </a:rPr>
                        <a:t>CSKLS 313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B050"/>
                          </a:solidFill>
                          <a:effectLst/>
                          <a:latin typeface="Arial"/>
                        </a:rPr>
                        <a:t>388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6.55%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450592">
                <a:tc>
                  <a:txBody>
                    <a:bodyPr/>
                    <a:lstStyle/>
                    <a:p>
                      <a:pPr algn="l" fontAlgn="b"/>
                      <a:r>
                        <a:rPr lang="en-US" sz="1000" b="0" i="0" u="none" strike="noStrike">
                          <a:solidFill>
                            <a:srgbClr val="00B050"/>
                          </a:solidFill>
                          <a:effectLst/>
                          <a:latin typeface="Arial"/>
                        </a:rPr>
                        <a:t>ENGL 305.1,305X,306X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00B050"/>
                          </a:solidFill>
                          <a:effectLst/>
                          <a:latin typeface="Arial"/>
                        </a:rPr>
                        <a:t>656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11.07%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0" i="0" u="none" strike="noStrike">
                          <a:solidFill>
                            <a:srgbClr val="00B050"/>
                          </a:solidFill>
                          <a:effectLst/>
                          <a:latin typeface="Arial"/>
                        </a:rPr>
                        <a:t>ENGL 307,302X,100X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B050"/>
                          </a:solidFill>
                          <a:effectLst/>
                          <a:latin typeface="Arial"/>
                        </a:rPr>
                        <a:t>1140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19.23%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0" i="0" u="none" strike="noStrike">
                          <a:solidFill>
                            <a:srgbClr val="FF0000"/>
                          </a:solidFill>
                          <a:effectLst/>
                          <a:latin typeface="Arial"/>
                        </a:rPr>
                        <a:t>ENGL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FF0000"/>
                          </a:solidFill>
                          <a:effectLst/>
                          <a:latin typeface="Arial"/>
                        </a:rPr>
                        <a:t>1531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25.83%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0" i="0" u="none" strike="noStrike" dirty="0">
                          <a:solidFill>
                            <a:srgbClr val="FF0000"/>
                          </a:solidFill>
                          <a:effectLst/>
                          <a:latin typeface="Arial"/>
                        </a:rPr>
                        <a:t>ENGL 1A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0" i="0" u="none" strike="noStrike">
                          <a:solidFill>
                            <a:srgbClr val="FF0000"/>
                          </a:solidFill>
                          <a:effectLst/>
                          <a:latin typeface="Arial"/>
                        </a:rPr>
                        <a:t>2103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35.48%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73087">
                <a:tc>
                  <a:txBody>
                    <a:bodyPr/>
                    <a:lstStyle/>
                    <a:p>
                      <a:pPr algn="l" fontAlgn="b"/>
                      <a:r>
                        <a:rPr lang="en-US" sz="1000" b="1" i="0" u="none" strike="noStrike">
                          <a:solidFill>
                            <a:srgbClr val="000000"/>
                          </a:solidFill>
                          <a:effectLst/>
                          <a:latin typeface="Arial"/>
                        </a:rPr>
                        <a:t>Total 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000" b="1" i="0" u="none" strike="noStrike">
                          <a:solidFill>
                            <a:srgbClr val="000000"/>
                          </a:solidFill>
                          <a:effectLst/>
                          <a:latin typeface="Arial"/>
                        </a:rPr>
                        <a:t>5927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000" b="1" i="0" u="none" strike="noStrike" dirty="0">
                          <a:solidFill>
                            <a:srgbClr val="000000"/>
                          </a:solidFill>
                          <a:effectLst/>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60307573"/>
              </p:ext>
            </p:extLst>
          </p:nvPr>
        </p:nvGraphicFramePr>
        <p:xfrm>
          <a:off x="457200" y="4134179"/>
          <a:ext cx="3556416" cy="2077385"/>
        </p:xfrm>
        <a:graphic>
          <a:graphicData uri="http://schemas.openxmlformats.org/drawingml/2006/table">
            <a:tbl>
              <a:tblPr/>
              <a:tblGrid>
                <a:gridCol w="1862269"/>
                <a:gridCol w="866472"/>
                <a:gridCol w="827675"/>
              </a:tblGrid>
              <a:tr h="179267">
                <a:tc>
                  <a:txBody>
                    <a:bodyPr/>
                    <a:lstStyle/>
                    <a:p>
                      <a:pPr algn="l" fontAlgn="b"/>
                      <a:r>
                        <a:rPr lang="en-US" sz="1000" b="1" i="0" u="none" strike="noStrike" dirty="0">
                          <a:solidFill>
                            <a:srgbClr val="000000"/>
                          </a:solidFill>
                          <a:effectLst/>
                          <a:latin typeface="Arial"/>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0000"/>
                          </a:solidFill>
                          <a:effectLst/>
                          <a:latin typeface="Arial"/>
                        </a:rPr>
                        <a:t>Tot/Fy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1" i="0" u="none" strike="noStrike" dirty="0">
                          <a:solidFill>
                            <a:srgbClr val="000000"/>
                          </a:solidFill>
                          <a:effectLst/>
                          <a:latin typeface="Arial"/>
                        </a:rPr>
                        <a:t>% placed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dirty="0">
                          <a:solidFill>
                            <a:srgbClr val="00B050"/>
                          </a:solidFill>
                          <a:effectLst/>
                          <a:latin typeface="Arial"/>
                        </a:rPr>
                        <a:t>CSKLS 371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00B050"/>
                          </a:solidFill>
                          <a:effectLst/>
                          <a:latin typeface="Arial"/>
                        </a:rPr>
                        <a:t>1478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24.14%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dirty="0">
                          <a:solidFill>
                            <a:srgbClr val="00B050"/>
                          </a:solidFill>
                          <a:effectLst/>
                          <a:latin typeface="Arial"/>
                        </a:rPr>
                        <a:t>CSKLS 372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00B050"/>
                          </a:solidFill>
                          <a:effectLst/>
                          <a:latin typeface="Arial"/>
                        </a:rPr>
                        <a:t>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14.42%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a:solidFill>
                            <a:srgbClr val="00B050"/>
                          </a:solidFill>
                          <a:effectLst/>
                          <a:latin typeface="Arial"/>
                        </a:rPr>
                        <a:t>MATH 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00B050"/>
                          </a:solidFill>
                          <a:effectLst/>
                          <a:latin typeface="Arial"/>
                        </a:rPr>
                        <a:t>1373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a:solidFill>
                            <a:srgbClr val="00B050"/>
                          </a:solidFill>
                          <a:effectLst/>
                          <a:latin typeface="Arial"/>
                        </a:rPr>
                        <a:t>22.42%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a:solidFill>
                            <a:srgbClr val="FF0000"/>
                          </a:solidFill>
                          <a:effectLst/>
                          <a:latin typeface="Arial"/>
                        </a:rPr>
                        <a:t>MATH 101/155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FF0000"/>
                          </a:solidFill>
                          <a:effectLst/>
                          <a:latin typeface="Arial"/>
                        </a:rPr>
                        <a:t>987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16.12%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dirty="0">
                          <a:solidFill>
                            <a:srgbClr val="FF0000"/>
                          </a:solidFill>
                          <a:effectLst/>
                          <a:latin typeface="Arial"/>
                        </a:rPr>
                        <a:t>MATH 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FF0000"/>
                          </a:solidFill>
                          <a:effectLst/>
                          <a:latin typeface="Arial"/>
                        </a:rPr>
                        <a:t>828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13.52%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dirty="0">
                          <a:solidFill>
                            <a:srgbClr val="FF0000"/>
                          </a:solidFill>
                          <a:effectLst/>
                          <a:latin typeface="Arial"/>
                        </a:rPr>
                        <a:t>MATH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FF0000"/>
                          </a:solidFill>
                          <a:effectLst/>
                          <a:latin typeface="Arial"/>
                        </a:rPr>
                        <a:t>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1.55%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a:solidFill>
                            <a:srgbClr val="FF0000"/>
                          </a:solidFill>
                          <a:effectLst/>
                          <a:latin typeface="Arial"/>
                        </a:rPr>
                        <a:t>MATH 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dirty="0">
                          <a:solidFill>
                            <a:srgbClr val="FF0000"/>
                          </a:solidFill>
                          <a:effectLst/>
                          <a:latin typeface="Arial"/>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3.25%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0" i="0" u="none" strike="noStrike">
                          <a:solidFill>
                            <a:srgbClr val="FF0000"/>
                          </a:solidFill>
                          <a:effectLst/>
                          <a:latin typeface="Arial"/>
                        </a:rPr>
                        <a:t>MATH 1A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1000" b="1" i="0" u="none" strike="noStrike">
                          <a:solidFill>
                            <a:srgbClr val="FF0000"/>
                          </a:solidFill>
                          <a:effectLst/>
                          <a:latin typeface="Arial"/>
                        </a:rPr>
                        <a:t>280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FF"/>
                    </a:solidFill>
                  </a:tcPr>
                </a:tc>
                <a:tc>
                  <a:txBody>
                    <a:bodyPr/>
                    <a:lstStyle/>
                    <a:p>
                      <a:pPr algn="l" fontAlgn="b"/>
                      <a:r>
                        <a:rPr lang="en-US" sz="1000" b="0" i="0" u="none" strike="noStrike" dirty="0">
                          <a:solidFill>
                            <a:srgbClr val="FF0000"/>
                          </a:solidFill>
                          <a:effectLst/>
                          <a:latin typeface="Arial"/>
                        </a:rPr>
                        <a:t>4.57%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r>
              <a:tr h="210902">
                <a:tc>
                  <a:txBody>
                    <a:bodyPr/>
                    <a:lstStyle/>
                    <a:p>
                      <a:pPr algn="l" fontAlgn="b"/>
                      <a:r>
                        <a:rPr lang="en-US" sz="1000" b="1" i="0" u="none" strike="noStrike">
                          <a:solidFill>
                            <a:srgbClr val="000000"/>
                          </a:solidFill>
                          <a:effectLst/>
                          <a:latin typeface="Arial"/>
                        </a:rPr>
                        <a:t>Math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000" b="1" i="0" u="none" strike="noStrike">
                          <a:solidFill>
                            <a:srgbClr val="000000"/>
                          </a:solidFill>
                          <a:effectLst/>
                          <a:latin typeface="Arial"/>
                        </a:rPr>
                        <a:t>6123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000" b="1" i="0" u="none" strike="noStrike" dirty="0">
                          <a:solidFill>
                            <a:srgbClr val="000000"/>
                          </a:solidFill>
                          <a:effectLst/>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r>
            </a:tbl>
          </a:graphicData>
        </a:graphic>
      </p:graphicFrame>
      <p:grpSp>
        <p:nvGrpSpPr>
          <p:cNvPr id="12" name="Group 11"/>
          <p:cNvGrpSpPr/>
          <p:nvPr/>
        </p:nvGrpSpPr>
        <p:grpSpPr>
          <a:xfrm>
            <a:off x="4357654" y="2314221"/>
            <a:ext cx="3871946" cy="3476979"/>
            <a:chOff x="4692226" y="1676400"/>
            <a:chExt cx="4308364" cy="2687781"/>
          </a:xfrm>
        </p:grpSpPr>
        <p:cxnSp>
          <p:nvCxnSpPr>
            <p:cNvPr id="7" name="Straight Arrow Connector 6"/>
            <p:cNvCxnSpPr/>
            <p:nvPr/>
          </p:nvCxnSpPr>
          <p:spPr>
            <a:xfrm>
              <a:off x="5181600" y="3886200"/>
              <a:ext cx="3505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5181600" y="1676400"/>
              <a:ext cx="0" cy="2209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906491" y="3994849"/>
              <a:ext cx="2094099" cy="369332"/>
            </a:xfrm>
            <a:prstGeom prst="rect">
              <a:avLst/>
            </a:prstGeom>
            <a:noFill/>
          </p:spPr>
          <p:txBody>
            <a:bodyPr wrap="none" rtlCol="0">
              <a:spAutoFit/>
            </a:bodyPr>
            <a:lstStyle/>
            <a:p>
              <a:r>
                <a:rPr lang="en-US" dirty="0" smtClean="0"/>
                <a:t>Reading Assessment</a:t>
              </a:r>
              <a:endParaRPr lang="en-US" dirty="0"/>
            </a:p>
          </p:txBody>
        </p:sp>
        <p:sp>
          <p:nvSpPr>
            <p:cNvPr id="11" name="TextBox 10"/>
            <p:cNvSpPr txBox="1"/>
            <p:nvPr/>
          </p:nvSpPr>
          <p:spPr>
            <a:xfrm rot="10800000">
              <a:off x="4692226" y="1904489"/>
              <a:ext cx="461665" cy="1753622"/>
            </a:xfrm>
            <a:prstGeom prst="rect">
              <a:avLst/>
            </a:prstGeom>
            <a:noFill/>
          </p:spPr>
          <p:txBody>
            <a:bodyPr vert="eaVert" wrap="none" rtlCol="0">
              <a:spAutoFit/>
            </a:bodyPr>
            <a:lstStyle/>
            <a:p>
              <a:r>
                <a:rPr lang="en-US" dirty="0" smtClean="0"/>
                <a:t>Math Assessment</a:t>
              </a:r>
              <a:endParaRPr lang="en-US" dirty="0"/>
            </a:p>
          </p:txBody>
        </p:sp>
      </p:grpSp>
      <p:cxnSp>
        <p:nvCxnSpPr>
          <p:cNvPr id="14" name="Straight Connector 13"/>
          <p:cNvCxnSpPr/>
          <p:nvPr/>
        </p:nvCxnSpPr>
        <p:spPr>
          <a:xfrm flipV="1">
            <a:off x="4797457" y="2438400"/>
            <a:ext cx="3306372" cy="2734472"/>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28469" y="6248400"/>
            <a:ext cx="3053400" cy="369332"/>
          </a:xfrm>
          <a:prstGeom prst="rect">
            <a:avLst/>
          </a:prstGeom>
          <a:noFill/>
        </p:spPr>
        <p:txBody>
          <a:bodyPr wrap="none" rtlCol="0">
            <a:spAutoFit/>
          </a:bodyPr>
          <a:lstStyle/>
          <a:p>
            <a:r>
              <a:rPr lang="en-US" dirty="0" smtClean="0"/>
              <a:t>*Data from SRJC FY 2013-2014</a:t>
            </a:r>
            <a:endParaRPr lang="en-US" dirty="0"/>
          </a:p>
        </p:txBody>
      </p:sp>
      <mc:AlternateContent xmlns:mc="http://schemas.openxmlformats.org/markup-compatibility/2006">
        <mc:Choice xmlns:p14="http://schemas.microsoft.com/office/powerpoint/2010/main" Requires="p14">
          <p:contentPart p14:bwMode="auto" r:id="rId3">
            <p14:nvContentPartPr>
              <p14:cNvPr id="6" name="Ink 5"/>
              <p14:cNvContentPartPr/>
              <p14:nvPr/>
            </p14:nvContentPartPr>
            <p14:xfrm>
              <a:off x="4784760" y="2480400"/>
              <a:ext cx="2507040" cy="2937960"/>
            </p14:xfrm>
          </p:contentPart>
        </mc:Choice>
        <mc:Fallback>
          <p:pic>
            <p:nvPicPr>
              <p:cNvPr id="6" name="Ink 5"/>
              <p:cNvPicPr/>
              <p:nvPr/>
            </p:nvPicPr>
            <p:blipFill>
              <a:blip r:embed="rId4"/>
              <a:stretch>
                <a:fillRect/>
              </a:stretch>
            </p:blipFill>
            <p:spPr>
              <a:xfrm>
                <a:off x="4773240" y="2468160"/>
                <a:ext cx="2529720" cy="2959560"/>
              </a:xfrm>
              <a:prstGeom prst="rect">
                <a:avLst/>
              </a:prstGeom>
            </p:spPr>
          </p:pic>
        </mc:Fallback>
      </mc:AlternateContent>
    </p:spTree>
    <p:extLst>
      <p:ext uri="{BB962C8B-B14F-4D97-AF65-F5344CB8AC3E}">
        <p14:creationId xmlns:p14="http://schemas.microsoft.com/office/powerpoint/2010/main" val="4646441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624" y="152400"/>
            <a:ext cx="8229600" cy="1143000"/>
          </a:xfrm>
        </p:spPr>
        <p:txBody>
          <a:bodyPr>
            <a:normAutofit/>
          </a:bodyPr>
          <a:lstStyle/>
          <a:p>
            <a:r>
              <a:rPr lang="en-US" dirty="0" smtClean="0"/>
              <a:t>Effect of Length </a:t>
            </a:r>
            <a:endParaRPr lang="en-US" dirty="0"/>
          </a:p>
        </p:txBody>
      </p:sp>
      <p:sp>
        <p:nvSpPr>
          <p:cNvPr id="4" name="Text Placeholder 3"/>
          <p:cNvSpPr>
            <a:spLocks noGrp="1"/>
          </p:cNvSpPr>
          <p:nvPr>
            <p:ph type="body" idx="1"/>
          </p:nvPr>
        </p:nvSpPr>
        <p:spPr>
          <a:xfrm>
            <a:off x="4800600" y="1535113"/>
            <a:ext cx="4040188" cy="639762"/>
          </a:xfrm>
        </p:spPr>
        <p:txBody>
          <a:bodyPr/>
          <a:lstStyle/>
          <a:p>
            <a:r>
              <a:rPr lang="en-US" dirty="0" smtClean="0"/>
              <a:t>Facilitative Cues</a:t>
            </a:r>
            <a:endParaRPr lang="en-US" dirty="0"/>
          </a:p>
        </p:txBody>
      </p:sp>
      <p:sp>
        <p:nvSpPr>
          <p:cNvPr id="5" name="Content Placeholder 4"/>
          <p:cNvSpPr>
            <a:spLocks noGrp="1"/>
          </p:cNvSpPr>
          <p:nvPr>
            <p:ph sz="half" idx="2"/>
          </p:nvPr>
        </p:nvSpPr>
        <p:spPr>
          <a:xfrm>
            <a:off x="4800600" y="2174875"/>
            <a:ext cx="4040188" cy="3951288"/>
          </a:xfrm>
        </p:spPr>
        <p:txBody>
          <a:bodyPr/>
          <a:lstStyle/>
          <a:p>
            <a:endParaRPr lang="en-US" dirty="0"/>
          </a:p>
          <a:p>
            <a:pPr marL="0" indent="0">
              <a:buNone/>
            </a:pP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80224880"/>
              </p:ext>
            </p:extLst>
          </p:nvPr>
        </p:nvGraphicFramePr>
        <p:xfrm>
          <a:off x="4495800"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161</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109</a:t>
                      </a:r>
                    </a:p>
                  </a:txBody>
                  <a:tcPr marL="9525" marR="9525" marT="9525" marB="0" anchor="ctr"/>
                </a:tc>
              </a:tr>
              <a:tr h="723900">
                <a:tc>
                  <a:txBody>
                    <a:bodyPr/>
                    <a:lstStyle/>
                    <a:p>
                      <a:r>
                        <a:rPr lang="en-US" sz="2400" dirty="0" smtClean="0"/>
                        <a:t>Sample Size</a:t>
                      </a:r>
                      <a:endParaRPr lang="en-US" sz="2400" dirty="0"/>
                    </a:p>
                  </a:txBody>
                  <a:tcPr/>
                </a:tc>
                <a:tc>
                  <a:txBody>
                    <a:bodyPr/>
                    <a:lstStyle/>
                    <a:p>
                      <a:pPr algn="ctr" fontAlgn="b"/>
                      <a:r>
                        <a:rPr lang="en-US" sz="2400" b="0" i="0" u="none" strike="noStrike" kern="1200">
                          <a:solidFill>
                            <a:srgbClr val="000000"/>
                          </a:solidFill>
                          <a:effectLst/>
                          <a:latin typeface="Calibri" panose="020F0502020204030204" pitchFamily="34" charset="0"/>
                          <a:ea typeface="+mn-ea"/>
                          <a:cs typeface="+mn-cs"/>
                        </a:rPr>
                        <a:t>233</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227</a:t>
                      </a:r>
                    </a:p>
                  </a:txBody>
                  <a:tcPr marL="9525" marR="9525" marT="9525" marB="0" anchor="ctr"/>
                </a:tc>
              </a:tr>
              <a:tr h="723900">
                <a:tc>
                  <a:txBody>
                    <a:bodyPr/>
                    <a:lstStyle/>
                    <a:p>
                      <a:r>
                        <a:rPr lang="en-US" sz="2400" dirty="0" smtClean="0"/>
                        <a:t>% Correct </a:t>
                      </a:r>
                      <a:endParaRPr lang="en-US" sz="2400" dirty="0"/>
                    </a:p>
                  </a:txBody>
                  <a:tcP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69.1%</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48.0%</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bl>
          </a:graphicData>
        </a:graphic>
      </p:graphicFrame>
      <p:sp>
        <p:nvSpPr>
          <p:cNvPr id="11" name="TextBox 10"/>
          <p:cNvSpPr txBox="1"/>
          <p:nvPr/>
        </p:nvSpPr>
        <p:spPr>
          <a:xfrm>
            <a:off x="5805673"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p:sp>
        <p:nvSpPr>
          <p:cNvPr id="7" name="TextBox 6"/>
          <p:cNvSpPr txBox="1"/>
          <p:nvPr/>
        </p:nvSpPr>
        <p:spPr>
          <a:xfrm>
            <a:off x="990600" y="1624161"/>
            <a:ext cx="1476494" cy="461665"/>
          </a:xfrm>
          <a:prstGeom prst="rect">
            <a:avLst/>
          </a:prstGeom>
          <a:noFill/>
        </p:spPr>
        <p:txBody>
          <a:bodyPr wrap="none" rtlCol="0">
            <a:spAutoFit/>
          </a:bodyPr>
          <a:lstStyle/>
          <a:p>
            <a:r>
              <a:rPr lang="en-US" sz="2400" b="1" dirty="0"/>
              <a:t>Test Items</a:t>
            </a:r>
          </a:p>
        </p:txBody>
      </p:sp>
      <mc:AlternateContent xmlns:mc="http://schemas.openxmlformats.org/markup-compatibility/2006" xmlns:a14="http://schemas.microsoft.com/office/drawing/2010/main">
        <mc:Choice Requires="a14">
          <p:sp>
            <p:nvSpPr>
              <p:cNvPr id="16" name="TextBox 15"/>
              <p:cNvSpPr txBox="1"/>
              <p:nvPr/>
            </p:nvSpPr>
            <p:spPr>
              <a:xfrm>
                <a:off x="2052829" y="2590800"/>
                <a:ext cx="828530" cy="7078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4000" b="0" i="1" smtClean="0">
                              <a:latin typeface="Cambria Math" panose="02040503050406030204" pitchFamily="18" charset="0"/>
                            </a:rPr>
                          </m:ctrlPr>
                        </m:sSupPr>
                        <m:e>
                          <m:r>
                            <a:rPr lang="en-US" sz="4000" b="0" i="1" smtClean="0">
                              <a:latin typeface="Cambria Math" panose="02040503050406030204" pitchFamily="18" charset="0"/>
                            </a:rPr>
                            <m:t>−1</m:t>
                          </m:r>
                        </m:e>
                        <m:sup>
                          <m:r>
                            <a:rPr lang="en-US" sz="4000" b="0" i="1" smtClean="0">
                              <a:latin typeface="Cambria Math" panose="02040503050406030204" pitchFamily="18" charset="0"/>
                            </a:rPr>
                            <m:t>2</m:t>
                          </m:r>
                        </m:sup>
                      </m:sSup>
                    </m:oMath>
                  </m:oMathPara>
                </a14:m>
                <a:endParaRPr lang="en-US" sz="4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2052829" y="2590800"/>
                <a:ext cx="828530" cy="707886"/>
              </a:xfrm>
              <a:prstGeom prst="rect">
                <a:avLst/>
              </a:prstGeom>
              <a:blipFill rotWithShape="0">
                <a:blip r:embed="rId3"/>
                <a:stretch>
                  <a:fillRect r="-12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2362200" y="4170506"/>
                <a:ext cx="828530" cy="7078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4000" b="0" i="1" smtClean="0">
                              <a:latin typeface="Cambria Math" panose="02040503050406030204" pitchFamily="18" charset="0"/>
                            </a:rPr>
                          </m:ctrlPr>
                        </m:sSupPr>
                        <m:e>
                          <m:r>
                            <a:rPr lang="en-US" sz="4000" b="0" i="1" smtClean="0">
                              <a:latin typeface="Cambria Math" panose="02040503050406030204" pitchFamily="18" charset="0"/>
                            </a:rPr>
                            <m:t>1</m:t>
                          </m:r>
                        </m:e>
                        <m:sup>
                          <m:r>
                            <a:rPr lang="en-US" sz="4000" b="0" i="1" smtClean="0">
                              <a:latin typeface="Cambria Math" panose="02040503050406030204" pitchFamily="18" charset="0"/>
                            </a:rPr>
                            <m:t>2</m:t>
                          </m:r>
                        </m:sup>
                      </m:sSup>
                    </m:oMath>
                  </m:oMathPara>
                </a14:m>
                <a:endParaRPr lang="en-US" sz="4000" dirty="0"/>
              </a:p>
            </p:txBody>
          </p:sp>
        </mc:Choice>
        <mc:Fallback xmlns="">
          <p:sp>
            <p:nvSpPr>
              <p:cNvPr id="17" name="TextBox 16"/>
              <p:cNvSpPr txBox="1">
                <a:spLocks noRot="1" noChangeAspect="1" noMove="1" noResize="1" noEditPoints="1" noAdjustHandles="1" noChangeArrowheads="1" noChangeShapeType="1" noTextEdit="1"/>
              </p:cNvSpPr>
              <p:nvPr/>
            </p:nvSpPr>
            <p:spPr>
              <a:xfrm>
                <a:off x="2362200" y="4170506"/>
                <a:ext cx="828530" cy="707886"/>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2141364" y="4150519"/>
            <a:ext cx="413896" cy="646331"/>
          </a:xfrm>
          <a:prstGeom prst="rect">
            <a:avLst/>
          </a:prstGeom>
          <a:noFill/>
        </p:spPr>
        <p:txBody>
          <a:bodyPr wrap="none" rtlCol="0">
            <a:spAutoFit/>
          </a:bodyPr>
          <a:lstStyle/>
          <a:p>
            <a:r>
              <a:rPr lang="en-US" sz="3600" dirty="0" smtClean="0"/>
              <a:t>–</a:t>
            </a:r>
            <a:endParaRPr lang="en-US" sz="3600" dirty="0"/>
          </a:p>
        </p:txBody>
      </p:sp>
      <p:sp>
        <p:nvSpPr>
          <p:cNvPr id="20" name="TextBox 19"/>
          <p:cNvSpPr txBox="1"/>
          <p:nvPr/>
        </p:nvSpPr>
        <p:spPr>
          <a:xfrm>
            <a:off x="174656" y="2713910"/>
            <a:ext cx="1837106" cy="461665"/>
          </a:xfrm>
          <a:prstGeom prst="rect">
            <a:avLst/>
          </a:prstGeom>
          <a:noFill/>
        </p:spPr>
        <p:txBody>
          <a:bodyPr wrap="none" rtlCol="0">
            <a:spAutoFit/>
          </a:bodyPr>
          <a:lstStyle/>
          <a:p>
            <a:r>
              <a:rPr lang="en-US" sz="2400" dirty="0" smtClean="0">
                <a:solidFill>
                  <a:schemeClr val="tx2"/>
                </a:solidFill>
              </a:rPr>
              <a:t>Experimental</a:t>
            </a:r>
            <a:endParaRPr lang="en-US" sz="2400" dirty="0">
              <a:solidFill>
                <a:schemeClr val="tx2"/>
              </a:solidFill>
            </a:endParaRPr>
          </a:p>
        </p:txBody>
      </p:sp>
      <p:sp>
        <p:nvSpPr>
          <p:cNvPr id="21" name="TextBox 20"/>
          <p:cNvSpPr txBox="1"/>
          <p:nvPr/>
        </p:nvSpPr>
        <p:spPr>
          <a:xfrm>
            <a:off x="783137" y="4196739"/>
            <a:ext cx="1106585" cy="461665"/>
          </a:xfrm>
          <a:prstGeom prst="rect">
            <a:avLst/>
          </a:prstGeom>
          <a:noFill/>
        </p:spPr>
        <p:txBody>
          <a:bodyPr wrap="none" rtlCol="0">
            <a:spAutoFit/>
          </a:bodyPr>
          <a:lstStyle/>
          <a:p>
            <a:r>
              <a:rPr lang="en-US" sz="2400" dirty="0" smtClean="0">
                <a:solidFill>
                  <a:srgbClr val="FF0000"/>
                </a:solidFill>
              </a:rPr>
              <a:t>Control</a:t>
            </a:r>
            <a:endParaRPr lang="en-US" sz="2400" dirty="0">
              <a:solidFill>
                <a:srgbClr val="FF0000"/>
              </a:solidFill>
            </a:endParaRPr>
          </a:p>
        </p:txBody>
      </p:sp>
      <mc:AlternateContent xmlns:mc="http://schemas.openxmlformats.org/markup-compatibility/2006">
        <mc:Choice xmlns:p14="http://schemas.microsoft.com/office/powerpoint/2010/main" Requires="p14">
          <p:contentPart p14:bwMode="auto" r:id="rId5">
            <p14:nvContentPartPr>
              <p14:cNvPr id="3" name="Ink 2"/>
              <p14:cNvContentPartPr/>
              <p14:nvPr/>
            </p14:nvContentPartPr>
            <p14:xfrm>
              <a:off x="2181600" y="2713680"/>
              <a:ext cx="388440" cy="1951200"/>
            </p14:xfrm>
          </p:contentPart>
        </mc:Choice>
        <mc:Fallback>
          <p:pic>
            <p:nvPicPr>
              <p:cNvPr id="3" name="Ink 2"/>
              <p:cNvPicPr/>
              <p:nvPr/>
            </p:nvPicPr>
            <p:blipFill>
              <a:blip r:embed="rId6"/>
              <a:stretch>
                <a:fillRect/>
              </a:stretch>
            </p:blipFill>
            <p:spPr>
              <a:xfrm>
                <a:off x="2172240" y="2704680"/>
                <a:ext cx="407160" cy="1969200"/>
              </a:xfrm>
              <a:prstGeom prst="rect">
                <a:avLst/>
              </a:prstGeom>
            </p:spPr>
          </p:pic>
        </mc:Fallback>
      </mc:AlternateContent>
    </p:spTree>
    <p:extLst>
      <p:ext uri="{BB962C8B-B14F-4D97-AF65-F5344CB8AC3E}">
        <p14:creationId xmlns:p14="http://schemas.microsoft.com/office/powerpoint/2010/main" val="4100163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 of Prominence </a:t>
            </a:r>
            <a:br>
              <a:rPr lang="en-US" dirty="0" smtClean="0"/>
            </a:br>
            <a:r>
              <a:rPr lang="en-US" dirty="0" smtClean="0"/>
              <a:t>(size, boldness, length combined)</a:t>
            </a:r>
            <a:endParaRPr lang="en-US" dirty="0"/>
          </a:p>
        </p:txBody>
      </p:sp>
      <p:sp>
        <p:nvSpPr>
          <p:cNvPr id="4" name="Text Placeholder 3"/>
          <p:cNvSpPr>
            <a:spLocks noGrp="1"/>
          </p:cNvSpPr>
          <p:nvPr>
            <p:ph type="body" idx="1"/>
          </p:nvPr>
        </p:nvSpPr>
        <p:spPr/>
        <p:txBody>
          <a:bodyPr/>
          <a:lstStyle/>
          <a:p>
            <a:r>
              <a:rPr lang="en-US" dirty="0" smtClean="0"/>
              <a:t>Facilitative Cues</a:t>
            </a:r>
            <a:endParaRPr lang="en-US" dirty="0"/>
          </a:p>
        </p:txBody>
      </p:sp>
      <p:sp>
        <p:nvSpPr>
          <p:cNvPr id="5" name="Content Placeholder 4"/>
          <p:cNvSpPr>
            <a:spLocks noGrp="1"/>
          </p:cNvSpPr>
          <p:nvPr>
            <p:ph sz="half" idx="2"/>
          </p:nvPr>
        </p:nvSpPr>
        <p:spPr/>
        <p:txBody>
          <a:bodyPr/>
          <a:lstStyle/>
          <a:p>
            <a:endParaRPr lang="en-US" dirty="0"/>
          </a:p>
          <a:p>
            <a:pPr marL="0" indent="0">
              <a:buNone/>
            </a:pPr>
            <a:endParaRPr lang="en-US" dirty="0"/>
          </a:p>
        </p:txBody>
      </p:sp>
      <p:sp>
        <p:nvSpPr>
          <p:cNvPr id="6" name="Text Placeholder 5"/>
          <p:cNvSpPr>
            <a:spLocks noGrp="1"/>
          </p:cNvSpPr>
          <p:nvPr>
            <p:ph type="body" sz="quarter" idx="3"/>
          </p:nvPr>
        </p:nvSpPr>
        <p:spPr/>
        <p:txBody>
          <a:bodyPr/>
          <a:lstStyle/>
          <a:p>
            <a:r>
              <a:rPr lang="en-US" dirty="0" smtClean="0"/>
              <a:t>Obstructive Cues</a:t>
            </a:r>
            <a:endParaRPr lang="en-US" dirty="0"/>
          </a:p>
        </p:txBody>
      </p:sp>
      <p:sp>
        <p:nvSpPr>
          <p:cNvPr id="7" name="Content Placeholder 6"/>
          <p:cNvSpPr>
            <a:spLocks noGrp="1"/>
          </p:cNvSpPr>
          <p:nvPr>
            <p:ph sz="quarter" idx="4"/>
          </p:nvPr>
        </p:nvSpPr>
        <p:spPr/>
        <p:txBody>
          <a:bodyPr/>
          <a:lstStyle/>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526400524"/>
              </p:ext>
            </p:extLst>
          </p:nvPr>
        </p:nvGraphicFramePr>
        <p:xfrm>
          <a:off x="152400"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501</a:t>
                      </a:r>
                    </a:p>
                  </a:txBody>
                  <a:tcPr marL="9525" marR="9525" marT="9525" marB="0" anchor="ctr"/>
                </a:tc>
                <a:tc>
                  <a:txBody>
                    <a:bodyPr/>
                    <a:lstStyle/>
                    <a:p>
                      <a:pPr algn="ctr" fontAlgn="b"/>
                      <a:r>
                        <a:rPr lang="en-US" sz="2400" b="0" i="0" u="none" strike="noStrike" kern="1200">
                          <a:solidFill>
                            <a:srgbClr val="000000"/>
                          </a:solidFill>
                          <a:effectLst/>
                          <a:latin typeface="Calibri" panose="020F0502020204030204" pitchFamily="34" charset="0"/>
                          <a:ea typeface="+mn-ea"/>
                          <a:cs typeface="+mn-cs"/>
                        </a:rPr>
                        <a:t>322</a:t>
                      </a:r>
                    </a:p>
                  </a:txBody>
                  <a:tcPr marL="9525" marR="9525" marT="9525" marB="0" anchor="ctr"/>
                </a:tc>
              </a:tr>
              <a:tr h="723900">
                <a:tc>
                  <a:txBody>
                    <a:bodyPr/>
                    <a:lstStyle/>
                    <a:p>
                      <a:r>
                        <a:rPr lang="en-US" sz="2400" dirty="0" smtClean="0"/>
                        <a:t>Sample Size</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784</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776</a:t>
                      </a:r>
                    </a:p>
                  </a:txBody>
                  <a:tcPr marL="9525" marR="9525" marT="9525" marB="0" anchor="ctr"/>
                </a:tc>
              </a:tr>
              <a:tr h="723900">
                <a:tc>
                  <a:txBody>
                    <a:bodyPr/>
                    <a:lstStyle/>
                    <a:p>
                      <a:r>
                        <a:rPr lang="en-US" sz="2400" dirty="0" smtClean="0"/>
                        <a:t>% Correct </a:t>
                      </a:r>
                      <a:endParaRPr lang="en-US" sz="2400" dirty="0"/>
                    </a:p>
                  </a:txBody>
                  <a:tcP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63.9%</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41.5%</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148791286"/>
              </p:ext>
            </p:extLst>
          </p:nvPr>
        </p:nvGraphicFramePr>
        <p:xfrm>
          <a:off x="4771869"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168</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312</a:t>
                      </a:r>
                    </a:p>
                  </a:txBody>
                  <a:tcPr marL="9525" marR="9525" marT="9525" marB="0" anchor="ctr"/>
                </a:tc>
              </a:tr>
              <a:tr h="723900">
                <a:tc>
                  <a:txBody>
                    <a:bodyPr/>
                    <a:lstStyle/>
                    <a:p>
                      <a:r>
                        <a:rPr lang="en-US" sz="2400" dirty="0" smtClean="0"/>
                        <a:t>Sample Size</a:t>
                      </a:r>
                      <a:endParaRPr lang="en-US" sz="2400" dirty="0"/>
                    </a:p>
                  </a:txBody>
                  <a:tcP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548</a:t>
                      </a:r>
                    </a:p>
                  </a:txBody>
                  <a:tcPr marL="9525" marR="9525" marT="9525" marB="0" anchor="ctr"/>
                </a:tc>
                <a:tc>
                  <a:txBody>
                    <a:bodyPr/>
                    <a:lstStyle/>
                    <a:p>
                      <a:pPr algn="ctr" fontAlgn="b"/>
                      <a:r>
                        <a:rPr lang="en-US" sz="2400" b="0" i="0" u="none" strike="noStrike" kern="1200" dirty="0">
                          <a:solidFill>
                            <a:srgbClr val="000000"/>
                          </a:solidFill>
                          <a:effectLst/>
                          <a:latin typeface="Calibri" panose="020F0502020204030204" pitchFamily="34" charset="0"/>
                          <a:ea typeface="+mn-ea"/>
                          <a:cs typeface="+mn-cs"/>
                        </a:rPr>
                        <a:t>560</a:t>
                      </a:r>
                    </a:p>
                  </a:txBody>
                  <a:tcPr marL="9525" marR="9525" marT="9525" marB="0" anchor="ctr"/>
                </a:tc>
              </a:tr>
              <a:tr h="723900">
                <a:tc>
                  <a:txBody>
                    <a:bodyPr/>
                    <a:lstStyle/>
                    <a:p>
                      <a:r>
                        <a:rPr lang="en-US" sz="2400" dirty="0" smtClean="0"/>
                        <a:t>% Correct </a:t>
                      </a:r>
                      <a:endParaRPr lang="en-US" sz="2400" dirty="0"/>
                    </a:p>
                  </a:txBody>
                  <a:tcP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30.7%</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b"/>
                      <a:r>
                        <a:rPr lang="en-US" sz="2400" b="0" i="0" u="none" strike="noStrike" kern="1200" dirty="0" smtClean="0">
                          <a:solidFill>
                            <a:srgbClr val="000000"/>
                          </a:solidFill>
                          <a:effectLst/>
                          <a:latin typeface="Calibri" panose="020F0502020204030204" pitchFamily="34" charset="0"/>
                          <a:ea typeface="+mn-ea"/>
                          <a:cs typeface="+mn-cs"/>
                        </a:rPr>
                        <a:t>55.7%</a:t>
                      </a:r>
                      <a:endParaRPr lang="en-US" sz="24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bl>
          </a:graphicData>
        </a:graphic>
      </p:graphicFrame>
      <p:sp>
        <p:nvSpPr>
          <p:cNvPr id="10" name="TextBox 9"/>
          <p:cNvSpPr txBox="1"/>
          <p:nvPr/>
        </p:nvSpPr>
        <p:spPr>
          <a:xfrm>
            <a:off x="6158401"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p:sp>
        <p:nvSpPr>
          <p:cNvPr id="11" name="TextBox 10"/>
          <p:cNvSpPr txBox="1"/>
          <p:nvPr/>
        </p:nvSpPr>
        <p:spPr>
          <a:xfrm>
            <a:off x="1462273"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p:spTree>
    <p:extLst>
      <p:ext uri="{BB962C8B-B14F-4D97-AF65-F5344CB8AC3E}">
        <p14:creationId xmlns:p14="http://schemas.microsoft.com/office/powerpoint/2010/main" val="3140742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Effect of Spacing</a:t>
            </a:r>
            <a:endParaRPr lang="en-US" dirty="0"/>
          </a:p>
        </p:txBody>
      </p:sp>
      <p:sp>
        <p:nvSpPr>
          <p:cNvPr id="4" name="Text Placeholder 3"/>
          <p:cNvSpPr>
            <a:spLocks noGrp="1"/>
          </p:cNvSpPr>
          <p:nvPr>
            <p:ph type="body" idx="1"/>
          </p:nvPr>
        </p:nvSpPr>
        <p:spPr/>
        <p:txBody>
          <a:bodyPr/>
          <a:lstStyle/>
          <a:p>
            <a:r>
              <a:rPr lang="en-US" dirty="0" smtClean="0"/>
              <a:t>Facilitative Cues</a:t>
            </a:r>
            <a:endParaRPr lang="en-US" dirty="0"/>
          </a:p>
        </p:txBody>
      </p:sp>
      <mc:AlternateContent xmlns:mc="http://schemas.openxmlformats.org/markup-compatibility/2006" xmlns:a14="http://schemas.microsoft.com/office/drawing/2010/main">
        <mc:Choice Requires="a14">
          <p:sp>
            <p:nvSpPr>
              <p:cNvPr id="5" name="Content Placeholder 4"/>
              <p:cNvSpPr>
                <a:spLocks noGrp="1"/>
              </p:cNvSpPr>
              <p:nvPr>
                <p:ph sz="half" idx="2"/>
              </p:nvPr>
            </p:nvSpPr>
            <p:spPr/>
            <p:txBody>
              <a:bodyPr/>
              <a:lstStyle/>
              <a:p>
                <a14:m>
                  <m:oMath xmlns:m="http://schemas.openxmlformats.org/officeDocument/2006/math">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 1</m:t>
                        </m:r>
                      </m:e>
                      <m:sup>
                        <m:r>
                          <a:rPr lang="en-US" i="1">
                            <a:latin typeface="Cambria Math" panose="02040503050406030204" pitchFamily="18" charset="0"/>
                          </a:rPr>
                          <m:t>2</m:t>
                        </m:r>
                      </m:sup>
                    </m:sSup>
                  </m:oMath>
                </a14:m>
                <a:r>
                  <a:rPr lang="en-US" dirty="0" smtClean="0"/>
                  <a:t>   </a:t>
                </a:r>
                <a:r>
                  <a:rPr lang="en-US" dirty="0" err="1" smtClean="0"/>
                  <a:t>v.s</a:t>
                </a:r>
                <a:r>
                  <a:rPr lang="en-US" dirty="0" smtClean="0"/>
                  <a:t>. </a:t>
                </a:r>
                <a14:m>
                  <m:oMath xmlns:m="http://schemas.openxmlformats.org/officeDocument/2006/math">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1</m:t>
                        </m:r>
                      </m:e>
                      <m:sup>
                        <m:r>
                          <a:rPr lang="en-US" i="1">
                            <a:latin typeface="Cambria Math" panose="02040503050406030204" pitchFamily="18" charset="0"/>
                          </a:rPr>
                          <m:t>2</m:t>
                        </m:r>
                      </m:sup>
                    </m:sSup>
                  </m:oMath>
                </a14:m>
                <a:endParaRPr lang="en-US" dirty="0"/>
              </a:p>
              <a:p>
                <a:pPr marL="0" indent="0">
                  <a:buNone/>
                </a:pPr>
                <a:endParaRPr lang="en-US" dirty="0"/>
              </a:p>
            </p:txBody>
          </p:sp>
        </mc:Choice>
        <mc:Fallback xmlns="">
          <p:sp>
            <p:nvSpPr>
              <p:cNvPr id="5" name="Content Placeholder 4"/>
              <p:cNvSpPr>
                <a:spLocks noGrp="1" noRot="1" noChangeAspect="1" noMove="1" noResize="1" noEditPoints="1" noAdjustHandles="1" noChangeArrowheads="1" noChangeShapeType="1" noTextEdit="1"/>
              </p:cNvSpPr>
              <p:nvPr>
                <p:ph sz="half" idx="2"/>
              </p:nvPr>
            </p:nvSpPr>
            <p:spPr>
              <a:blipFill rotWithShape="0">
                <a:blip r:embed="rId3"/>
                <a:stretch>
                  <a:fillRect l="-1961" t="-1235"/>
                </a:stretch>
              </a:blipFill>
            </p:spPr>
            <p:txBody>
              <a:bodyPr/>
              <a:lstStyle/>
              <a:p>
                <a:r>
                  <a:rPr lang="en-US">
                    <a:noFill/>
                  </a:rPr>
                  <a:t> </a:t>
                </a:r>
              </a:p>
            </p:txBody>
          </p:sp>
        </mc:Fallback>
      </mc:AlternateContent>
      <p:sp>
        <p:nvSpPr>
          <p:cNvPr id="6" name="Text Placeholder 5"/>
          <p:cNvSpPr>
            <a:spLocks noGrp="1"/>
          </p:cNvSpPr>
          <p:nvPr>
            <p:ph type="body" sz="quarter" idx="3"/>
          </p:nvPr>
        </p:nvSpPr>
        <p:spPr/>
        <p:txBody>
          <a:bodyPr/>
          <a:lstStyle/>
          <a:p>
            <a:r>
              <a:rPr lang="en-US" dirty="0" smtClean="0"/>
              <a:t>Obstructive Cues</a:t>
            </a:r>
            <a:endParaRPr lang="en-US" dirty="0"/>
          </a:p>
        </p:txBody>
      </p:sp>
      <mc:AlternateContent xmlns:mc="http://schemas.openxmlformats.org/markup-compatibility/2006" xmlns:a14="http://schemas.microsoft.com/office/drawing/2010/main">
        <mc:Choice Requires="a14">
          <p:sp>
            <p:nvSpPr>
              <p:cNvPr id="7" name="Content Placeholder 6"/>
              <p:cNvSpPr>
                <a:spLocks noGrp="1"/>
              </p:cNvSpPr>
              <p:nvPr>
                <p:ph sz="quarter" idx="4"/>
              </p:nvPr>
            </p:nvSpPr>
            <p:spPr/>
            <p:txBody>
              <a:bodyPr/>
              <a:lstStyle/>
              <a:p>
                <a14:m>
                  <m:oMath xmlns:m="http://schemas.openxmlformats.org/officeDocument/2006/math">
                    <m:r>
                      <a:rPr lang="en-US" i="1" smtClean="0">
                        <a:latin typeface="Cambria Math" panose="02040503050406030204" pitchFamily="18" charset="0"/>
                      </a:rPr>
                      <m:t>5+2  ×  4</m:t>
                    </m:r>
                    <m:r>
                      <a:rPr lang="en-US" b="0" i="0" smtClean="0">
                        <a:latin typeface="Cambria Math" panose="02040503050406030204" pitchFamily="18" charset="0"/>
                      </a:rPr>
                      <m:t> </m:t>
                    </m:r>
                  </m:oMath>
                </a14:m>
                <a:r>
                  <a:rPr lang="en-US" dirty="0" smtClean="0"/>
                  <a:t>  </a:t>
                </a:r>
                <a:r>
                  <a:rPr lang="en-US" dirty="0" err="1" smtClean="0"/>
                  <a:t>v.s</a:t>
                </a:r>
                <a:r>
                  <a:rPr lang="en-US" dirty="0" smtClean="0"/>
                  <a:t>. </a:t>
                </a:r>
                <a14:m>
                  <m:oMath xmlns:m="http://schemas.openxmlformats.org/officeDocument/2006/math">
                    <m:r>
                      <a:rPr lang="en-US" i="1">
                        <a:latin typeface="Cambria Math" panose="02040503050406030204" pitchFamily="18" charset="0"/>
                      </a:rPr>
                      <m:t>5+2×4</m:t>
                    </m:r>
                  </m:oMath>
                </a14:m>
                <a:endParaRPr lang="en-US" dirty="0"/>
              </a:p>
            </p:txBody>
          </p:sp>
        </mc:Choice>
        <mc:Fallback xmlns="">
          <p:sp>
            <p:nvSpPr>
              <p:cNvPr id="7" name="Content Placeholder 6"/>
              <p:cNvSpPr>
                <a:spLocks noGrp="1" noRot="1" noChangeAspect="1" noMove="1" noResize="1" noEditPoints="1" noAdjustHandles="1" noChangeArrowheads="1" noChangeShapeType="1" noTextEdit="1"/>
              </p:cNvSpPr>
              <p:nvPr>
                <p:ph sz="quarter" idx="4"/>
              </p:nvPr>
            </p:nvSpPr>
            <p:spPr>
              <a:blipFill rotWithShape="0">
                <a:blip r:embed="rId4"/>
                <a:stretch>
                  <a:fillRect l="-2112" t="-1235"/>
                </a:stretch>
              </a:blipFill>
            </p:spPr>
            <p:txBody>
              <a:bodyPr/>
              <a:lstStyle/>
              <a:p>
                <a:r>
                  <a:rPr lang="en-US">
                    <a:noFill/>
                  </a:rPr>
                  <a:t> </a:t>
                </a:r>
              </a:p>
            </p:txBody>
          </p:sp>
        </mc:Fallback>
      </mc:AlternateContent>
      <p:graphicFrame>
        <p:nvGraphicFramePr>
          <p:cNvPr id="8" name="Table 7"/>
          <p:cNvGraphicFramePr>
            <a:graphicFrameLocks noGrp="1"/>
          </p:cNvGraphicFramePr>
          <p:nvPr>
            <p:extLst/>
          </p:nvPr>
        </p:nvGraphicFramePr>
        <p:xfrm>
          <a:off x="152400"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r>
                        <a:rPr lang="en-US" sz="2400" dirty="0" smtClean="0"/>
                        <a:t>294</a:t>
                      </a:r>
                      <a:endParaRPr lang="en-US" sz="2400" dirty="0"/>
                    </a:p>
                  </a:txBody>
                  <a:tcPr/>
                </a:tc>
                <a:tc>
                  <a:txBody>
                    <a:bodyPr/>
                    <a:lstStyle/>
                    <a:p>
                      <a:r>
                        <a:rPr lang="en-US" sz="2400" dirty="0" smtClean="0"/>
                        <a:t>236</a:t>
                      </a:r>
                      <a:endParaRPr lang="en-US" sz="2400" dirty="0"/>
                    </a:p>
                  </a:txBody>
                  <a:tcPr/>
                </a:tc>
              </a:tr>
              <a:tr h="723900">
                <a:tc>
                  <a:txBody>
                    <a:bodyPr/>
                    <a:lstStyle/>
                    <a:p>
                      <a:r>
                        <a:rPr lang="en-US" sz="2400" dirty="0" smtClean="0"/>
                        <a:t>Sample Size</a:t>
                      </a:r>
                      <a:endParaRPr lang="en-US" sz="2400" dirty="0"/>
                    </a:p>
                  </a:txBody>
                  <a:tcPr/>
                </a:tc>
                <a:tc>
                  <a:txBody>
                    <a:bodyPr/>
                    <a:lstStyle/>
                    <a:p>
                      <a:r>
                        <a:rPr lang="en-US" sz="2400" dirty="0" smtClean="0"/>
                        <a:t>430</a:t>
                      </a:r>
                      <a:endParaRPr lang="en-US" sz="2400" dirty="0"/>
                    </a:p>
                  </a:txBody>
                  <a:tcPr/>
                </a:tc>
                <a:tc>
                  <a:txBody>
                    <a:bodyPr/>
                    <a:lstStyle/>
                    <a:p>
                      <a:r>
                        <a:rPr lang="en-US" sz="2400" dirty="0" smtClean="0"/>
                        <a:t>436</a:t>
                      </a:r>
                      <a:endParaRPr lang="en-US" sz="2400" dirty="0"/>
                    </a:p>
                  </a:txBody>
                  <a:tcPr/>
                </a:tc>
              </a:tr>
              <a:tr h="723900">
                <a:tc>
                  <a:txBody>
                    <a:bodyPr/>
                    <a:lstStyle/>
                    <a:p>
                      <a:r>
                        <a:rPr lang="en-US" sz="2400" dirty="0" smtClean="0"/>
                        <a:t>% Correct </a:t>
                      </a:r>
                      <a:endParaRPr lang="en-US" sz="2400" dirty="0"/>
                    </a:p>
                  </a:txBody>
                  <a:tcPr/>
                </a:tc>
                <a:tc>
                  <a:txBody>
                    <a:bodyPr/>
                    <a:lstStyle/>
                    <a:p>
                      <a:r>
                        <a:rPr lang="en-US" sz="2400" dirty="0" smtClean="0"/>
                        <a:t>68.4</a:t>
                      </a:r>
                      <a:r>
                        <a:rPr lang="en-US" sz="2400" baseline="0" dirty="0" smtClean="0"/>
                        <a:t> % </a:t>
                      </a:r>
                      <a:endParaRPr lang="en-US" sz="2400" dirty="0"/>
                    </a:p>
                  </a:txBody>
                  <a:tcPr/>
                </a:tc>
                <a:tc>
                  <a:txBody>
                    <a:bodyPr/>
                    <a:lstStyle/>
                    <a:p>
                      <a:r>
                        <a:rPr lang="en-US" sz="2400" dirty="0" smtClean="0"/>
                        <a:t>54.</a:t>
                      </a:r>
                      <a:r>
                        <a:rPr lang="en-US" sz="2400" baseline="0" dirty="0" smtClean="0"/>
                        <a:t>1 %</a:t>
                      </a:r>
                      <a:endParaRPr lang="en-US" sz="2400" dirty="0"/>
                    </a:p>
                  </a:txBody>
                  <a:tcPr/>
                </a:tc>
              </a:tr>
            </a:tbl>
          </a:graphicData>
        </a:graphic>
      </p:graphicFrame>
      <p:graphicFrame>
        <p:nvGraphicFramePr>
          <p:cNvPr id="9" name="Table 8"/>
          <p:cNvGraphicFramePr>
            <a:graphicFrameLocks noGrp="1"/>
          </p:cNvGraphicFramePr>
          <p:nvPr>
            <p:extLst/>
          </p:nvPr>
        </p:nvGraphicFramePr>
        <p:xfrm>
          <a:off x="4771869" y="2819400"/>
          <a:ext cx="3886200" cy="3192780"/>
        </p:xfrm>
        <a:graphic>
          <a:graphicData uri="http://schemas.openxmlformats.org/drawingml/2006/table">
            <a:tbl>
              <a:tblPr firstRow="1" bandRow="1">
                <a:tableStyleId>{5C22544A-7EE6-4342-B048-85BDC9FD1C3A}</a:tableStyleId>
              </a:tblPr>
              <a:tblGrid>
                <a:gridCol w="1295400"/>
                <a:gridCol w="1295400"/>
                <a:gridCol w="1295400"/>
              </a:tblGrid>
              <a:tr h="723900">
                <a:tc>
                  <a:txBody>
                    <a:bodyPr/>
                    <a:lstStyle/>
                    <a:p>
                      <a:endParaRPr lang="en-US" sz="2400" dirty="0"/>
                    </a:p>
                  </a:txBody>
                  <a:tcPr/>
                </a:tc>
                <a:tc>
                  <a:txBody>
                    <a:bodyPr/>
                    <a:lstStyle/>
                    <a:p>
                      <a:r>
                        <a:rPr lang="en-US" sz="2400" dirty="0" err="1" smtClean="0"/>
                        <a:t>Experi</a:t>
                      </a:r>
                      <a:r>
                        <a:rPr lang="en-US" sz="2400" dirty="0" smtClean="0"/>
                        <a:t>.</a:t>
                      </a:r>
                      <a:endParaRPr lang="en-US" sz="2400" dirty="0"/>
                    </a:p>
                  </a:txBody>
                  <a:tcPr/>
                </a:tc>
                <a:tc>
                  <a:txBody>
                    <a:bodyPr/>
                    <a:lstStyle/>
                    <a:p>
                      <a:r>
                        <a:rPr lang="en-US" sz="2400" dirty="0" smtClean="0"/>
                        <a:t>Control</a:t>
                      </a:r>
                      <a:endParaRPr lang="en-US" sz="2400" dirty="0"/>
                    </a:p>
                  </a:txBody>
                  <a:tcPr/>
                </a:tc>
              </a:tr>
              <a:tr h="723900">
                <a:tc>
                  <a:txBody>
                    <a:bodyPr/>
                    <a:lstStyle/>
                    <a:p>
                      <a:r>
                        <a:rPr lang="en-US" sz="2400" baseline="0" dirty="0" smtClean="0"/>
                        <a:t># Correct</a:t>
                      </a:r>
                      <a:endParaRPr lang="en-US" sz="2400" dirty="0"/>
                    </a:p>
                  </a:txBody>
                  <a:tcPr/>
                </a:tc>
                <a:tc>
                  <a:txBody>
                    <a:bodyPr/>
                    <a:lstStyle/>
                    <a:p>
                      <a:r>
                        <a:rPr lang="en-US" sz="2400" dirty="0" smtClean="0"/>
                        <a:t>129</a:t>
                      </a:r>
                      <a:endParaRPr lang="en-US" sz="2400" dirty="0"/>
                    </a:p>
                  </a:txBody>
                  <a:tcPr/>
                </a:tc>
                <a:tc>
                  <a:txBody>
                    <a:bodyPr/>
                    <a:lstStyle/>
                    <a:p>
                      <a:r>
                        <a:rPr lang="en-US" sz="2400" dirty="0" smtClean="0"/>
                        <a:t>135</a:t>
                      </a:r>
                      <a:endParaRPr lang="en-US" sz="2400" dirty="0"/>
                    </a:p>
                  </a:txBody>
                  <a:tcPr/>
                </a:tc>
              </a:tr>
              <a:tr h="723900">
                <a:tc>
                  <a:txBody>
                    <a:bodyPr/>
                    <a:lstStyle/>
                    <a:p>
                      <a:r>
                        <a:rPr lang="en-US" sz="2400" dirty="0" smtClean="0"/>
                        <a:t>Sample Size</a:t>
                      </a:r>
                      <a:endParaRPr lang="en-US" sz="2400" dirty="0"/>
                    </a:p>
                  </a:txBody>
                  <a:tcPr/>
                </a:tc>
                <a:tc>
                  <a:txBody>
                    <a:bodyPr/>
                    <a:lstStyle/>
                    <a:p>
                      <a:r>
                        <a:rPr lang="en-US" sz="2400" dirty="0" smtClean="0"/>
                        <a:t>214</a:t>
                      </a:r>
                      <a:endParaRPr lang="en-US" sz="2400" dirty="0"/>
                    </a:p>
                  </a:txBody>
                  <a:tcPr/>
                </a:tc>
                <a:tc>
                  <a:txBody>
                    <a:bodyPr/>
                    <a:lstStyle/>
                    <a:p>
                      <a:r>
                        <a:rPr lang="en-US" sz="2400" dirty="0" smtClean="0"/>
                        <a:t>218</a:t>
                      </a:r>
                      <a:endParaRPr lang="en-US" sz="2400" dirty="0"/>
                    </a:p>
                  </a:txBody>
                  <a:tcPr/>
                </a:tc>
              </a:tr>
              <a:tr h="723900">
                <a:tc>
                  <a:txBody>
                    <a:bodyPr/>
                    <a:lstStyle/>
                    <a:p>
                      <a:r>
                        <a:rPr lang="en-US" sz="2400" dirty="0" smtClean="0"/>
                        <a:t>% Correct </a:t>
                      </a:r>
                      <a:endParaRPr lang="en-US" sz="2400" dirty="0"/>
                    </a:p>
                  </a:txBody>
                  <a:tcPr/>
                </a:tc>
                <a:tc>
                  <a:txBody>
                    <a:bodyPr/>
                    <a:lstStyle/>
                    <a:p>
                      <a:r>
                        <a:rPr lang="en-US" sz="2400" dirty="0" smtClean="0"/>
                        <a:t>60.3</a:t>
                      </a:r>
                      <a:r>
                        <a:rPr lang="en-US" sz="2400" baseline="0" dirty="0" smtClean="0"/>
                        <a:t> % </a:t>
                      </a:r>
                      <a:endParaRPr lang="en-US" sz="2400" dirty="0"/>
                    </a:p>
                  </a:txBody>
                  <a:tcPr/>
                </a:tc>
                <a:tc>
                  <a:txBody>
                    <a:bodyPr/>
                    <a:lstStyle/>
                    <a:p>
                      <a:r>
                        <a:rPr lang="en-US" sz="2400" baseline="0" dirty="0" smtClean="0"/>
                        <a:t>61.9 %</a:t>
                      </a:r>
                      <a:endParaRPr lang="en-US" sz="2400" dirty="0"/>
                    </a:p>
                  </a:txBody>
                  <a:tcPr/>
                </a:tc>
              </a:tr>
            </a:tbl>
          </a:graphicData>
        </a:graphic>
      </p:graphicFrame>
      <p:sp>
        <p:nvSpPr>
          <p:cNvPr id="10" name="TextBox 9"/>
          <p:cNvSpPr txBox="1"/>
          <p:nvPr/>
        </p:nvSpPr>
        <p:spPr>
          <a:xfrm>
            <a:off x="6158401" y="6138655"/>
            <a:ext cx="1015021" cy="400110"/>
          </a:xfrm>
          <a:prstGeom prst="rect">
            <a:avLst/>
          </a:prstGeom>
          <a:noFill/>
        </p:spPr>
        <p:txBody>
          <a:bodyPr wrap="none" rtlCol="0">
            <a:spAutoFit/>
          </a:bodyPr>
          <a:lstStyle/>
          <a:p>
            <a:r>
              <a:rPr lang="en-US" sz="2000" dirty="0" smtClean="0">
                <a:solidFill>
                  <a:srgbClr val="FF0000"/>
                </a:solidFill>
              </a:rPr>
              <a:t>P = 0.36</a:t>
            </a:r>
            <a:endParaRPr lang="en-US" sz="2000" dirty="0">
              <a:solidFill>
                <a:srgbClr val="FF0000"/>
              </a:solidFill>
            </a:endParaRPr>
          </a:p>
        </p:txBody>
      </p:sp>
      <p:sp>
        <p:nvSpPr>
          <p:cNvPr id="11" name="TextBox 10"/>
          <p:cNvSpPr txBox="1"/>
          <p:nvPr/>
        </p:nvSpPr>
        <p:spPr>
          <a:xfrm>
            <a:off x="1462273" y="6138655"/>
            <a:ext cx="1144865" cy="400110"/>
          </a:xfrm>
          <a:prstGeom prst="rect">
            <a:avLst/>
          </a:prstGeom>
          <a:noFill/>
        </p:spPr>
        <p:txBody>
          <a:bodyPr wrap="none" rtlCol="0">
            <a:spAutoFit/>
          </a:bodyPr>
          <a:lstStyle/>
          <a:p>
            <a:r>
              <a:rPr lang="en-US" sz="2000" dirty="0" smtClean="0">
                <a:solidFill>
                  <a:srgbClr val="FF0000"/>
                </a:solidFill>
              </a:rPr>
              <a:t>P &lt; 0.001</a:t>
            </a:r>
            <a:endParaRPr lang="en-US" sz="2000" dirty="0">
              <a:solidFill>
                <a:srgbClr val="FF0000"/>
              </a:solidFill>
            </a:endParaRPr>
          </a:p>
        </p:txBody>
      </p:sp>
      <mc:AlternateContent xmlns:mc="http://schemas.openxmlformats.org/markup-compatibility/2006">
        <mc:Choice xmlns:p14="http://schemas.microsoft.com/office/powerpoint/2010/main" Requires="p14">
          <p:contentPart p14:bwMode="auto" r:id="rId5">
            <p14:nvContentPartPr>
              <p14:cNvPr id="3" name="Ink 2"/>
              <p14:cNvContentPartPr/>
              <p14:nvPr/>
            </p14:nvContentPartPr>
            <p14:xfrm>
              <a:off x="1197720" y="2472840"/>
              <a:ext cx="7139880" cy="362160"/>
            </p14:xfrm>
          </p:contentPart>
        </mc:Choice>
        <mc:Fallback>
          <p:pic>
            <p:nvPicPr>
              <p:cNvPr id="3" name="Ink 2"/>
              <p:cNvPicPr/>
              <p:nvPr/>
            </p:nvPicPr>
            <p:blipFill>
              <a:blip r:embed="rId6"/>
              <a:stretch>
                <a:fillRect/>
              </a:stretch>
            </p:blipFill>
            <p:spPr>
              <a:xfrm>
                <a:off x="1191960" y="2468880"/>
                <a:ext cx="7148160" cy="368640"/>
              </a:xfrm>
              <a:prstGeom prst="rect">
                <a:avLst/>
              </a:prstGeom>
            </p:spPr>
          </p:pic>
        </mc:Fallback>
      </mc:AlternateContent>
    </p:spTree>
    <p:extLst>
      <p:ext uri="{BB962C8B-B14F-4D97-AF65-F5344CB8AC3E}">
        <p14:creationId xmlns:p14="http://schemas.microsoft.com/office/powerpoint/2010/main" val="20103836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Reading as Sentence Processing</a:t>
            </a:r>
            <a:endParaRPr lang="en-US" dirty="0"/>
          </a:p>
        </p:txBody>
      </p:sp>
      <p:sp>
        <p:nvSpPr>
          <p:cNvPr id="3" name="Content Placeholder 2"/>
          <p:cNvSpPr>
            <a:spLocks noGrp="1"/>
          </p:cNvSpPr>
          <p:nvPr>
            <p:ph idx="1"/>
          </p:nvPr>
        </p:nvSpPr>
        <p:spPr/>
        <p:txBody>
          <a:bodyPr/>
          <a:lstStyle/>
          <a:p>
            <a:r>
              <a:rPr lang="en-US" dirty="0" smtClean="0"/>
              <a:t>Each language has a </a:t>
            </a:r>
            <a:r>
              <a:rPr lang="en-US" dirty="0" smtClean="0">
                <a:solidFill>
                  <a:srgbClr val="FF0000"/>
                </a:solidFill>
              </a:rPr>
              <a:t>grammar</a:t>
            </a:r>
            <a:r>
              <a:rPr lang="en-US" dirty="0" smtClean="0"/>
              <a:t> that specifies the </a:t>
            </a:r>
            <a:r>
              <a:rPr lang="en-US" dirty="0" smtClean="0">
                <a:solidFill>
                  <a:schemeClr val="tx2">
                    <a:lumMod val="60000"/>
                    <a:lumOff val="40000"/>
                  </a:schemeClr>
                </a:solidFill>
              </a:rPr>
              <a:t>syntactic structure </a:t>
            </a:r>
            <a:r>
              <a:rPr lang="en-US" dirty="0" smtClean="0"/>
              <a:t>of any sentence. </a:t>
            </a:r>
            <a:endParaRPr lang="en-US" dirty="0"/>
          </a:p>
        </p:txBody>
      </p:sp>
      <p:pic>
        <p:nvPicPr>
          <p:cNvPr id="4" name="Picture 4" descr="http://4.bp.blogspot.com/-S6dgMmXe2G4/ULes-1R42HI/AAAAAAAAAOo/JELRXNtIy24/s1600/simple-parse-tre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3046871"/>
            <a:ext cx="2472315" cy="279201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11480" y="3058985"/>
            <a:ext cx="4623830" cy="2862322"/>
          </a:xfrm>
          <a:prstGeom prst="rect">
            <a:avLst/>
          </a:prstGeom>
          <a:noFill/>
        </p:spPr>
        <p:txBody>
          <a:bodyPr wrap="none" rtlCol="0">
            <a:spAutoFit/>
          </a:bodyPr>
          <a:lstStyle/>
          <a:p>
            <a:r>
              <a:rPr lang="en-US" sz="2000" dirty="0" smtClean="0">
                <a:solidFill>
                  <a:srgbClr val="FF0000"/>
                </a:solidFill>
              </a:rPr>
              <a:t>Production Rules: </a:t>
            </a:r>
          </a:p>
          <a:p>
            <a:endParaRPr lang="en-US" sz="2000" dirty="0" smtClean="0"/>
          </a:p>
          <a:p>
            <a:r>
              <a:rPr lang="en-US" sz="2000" dirty="0" smtClean="0"/>
              <a:t>[Sentence] </a:t>
            </a:r>
            <a:r>
              <a:rPr lang="en-US" sz="2000" dirty="0" smtClean="0">
                <a:sym typeface="Wingdings" pitchFamily="2" charset="2"/>
              </a:rPr>
              <a:t> [Noun Phrase] [Verb Phrase]</a:t>
            </a:r>
          </a:p>
          <a:p>
            <a:r>
              <a:rPr lang="en-US" sz="2000" dirty="0" smtClean="0">
                <a:sym typeface="Wingdings" pitchFamily="2" charset="2"/>
              </a:rPr>
              <a:t>[Noun Phrase]  [Noun] </a:t>
            </a:r>
          </a:p>
          <a:p>
            <a:r>
              <a:rPr lang="en-US" sz="2000" dirty="0" smtClean="0">
                <a:sym typeface="Wingdings" pitchFamily="2" charset="2"/>
              </a:rPr>
              <a:t>[Noun Phrase]  [Determiner] [Noun]</a:t>
            </a:r>
          </a:p>
          <a:p>
            <a:r>
              <a:rPr lang="en-US" sz="2000" dirty="0" smtClean="0">
                <a:sym typeface="Wingdings" pitchFamily="2" charset="2"/>
              </a:rPr>
              <a:t>[Verb Phrase]  [Verb] [Noun Phrase]</a:t>
            </a:r>
          </a:p>
          <a:p>
            <a:r>
              <a:rPr lang="en-US" sz="2000" dirty="0" smtClean="0">
                <a:sym typeface="Wingdings" pitchFamily="2" charset="2"/>
              </a:rPr>
              <a:t>[Verb]  loves</a:t>
            </a:r>
          </a:p>
          <a:p>
            <a:r>
              <a:rPr lang="en-US" sz="2000" dirty="0" smtClean="0">
                <a:sym typeface="Wingdings" pitchFamily="2" charset="2"/>
              </a:rPr>
              <a:t>[Noun]  John | Mary | dog</a:t>
            </a:r>
          </a:p>
          <a:p>
            <a:r>
              <a:rPr lang="en-US" sz="2000" dirty="0" smtClean="0">
                <a:sym typeface="Wingdings" pitchFamily="2" charset="2"/>
              </a:rPr>
              <a:t>[Determiner]  the</a:t>
            </a:r>
          </a:p>
        </p:txBody>
      </p:sp>
      <mc:AlternateContent xmlns:mc="http://schemas.openxmlformats.org/markup-compatibility/2006">
        <mc:Choice xmlns:p14="http://schemas.microsoft.com/office/powerpoint/2010/main" Requires="p14">
          <p:contentPart p14:bwMode="auto" r:id="rId4">
            <p14:nvContentPartPr>
              <p14:cNvPr id="6" name="Ink 5"/>
              <p14:cNvContentPartPr/>
              <p14:nvPr/>
            </p14:nvContentPartPr>
            <p14:xfrm>
              <a:off x="3487680" y="2460960"/>
              <a:ext cx="3315960" cy="3813480"/>
            </p14:xfrm>
          </p:contentPart>
        </mc:Choice>
        <mc:Fallback>
          <p:pic>
            <p:nvPicPr>
              <p:cNvPr id="6" name="Ink 5"/>
              <p:cNvPicPr/>
              <p:nvPr/>
            </p:nvPicPr>
            <p:blipFill>
              <a:blip r:embed="rId5"/>
              <a:stretch>
                <a:fillRect/>
              </a:stretch>
            </p:blipFill>
            <p:spPr>
              <a:xfrm>
                <a:off x="3476160" y="2448000"/>
                <a:ext cx="3340800" cy="3840120"/>
              </a:xfrm>
              <a:prstGeom prst="rect">
                <a:avLst/>
              </a:prstGeom>
            </p:spPr>
          </p:pic>
        </mc:Fallback>
      </mc:AlternateContent>
    </p:spTree>
    <p:extLst>
      <p:ext uri="{BB962C8B-B14F-4D97-AF65-F5344CB8AC3E}">
        <p14:creationId xmlns:p14="http://schemas.microsoft.com/office/powerpoint/2010/main" val="22385045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Parsing Algebraic Expressions</a:t>
            </a:r>
            <a:endParaRPr lang="en-US" dirty="0"/>
          </a:p>
        </p:txBody>
      </p:sp>
      <p:sp>
        <p:nvSpPr>
          <p:cNvPr id="3" name="Content Placeholder 2"/>
          <p:cNvSpPr>
            <a:spLocks noGrp="1"/>
          </p:cNvSpPr>
          <p:nvPr>
            <p:ph idx="1"/>
          </p:nvPr>
        </p:nvSpPr>
        <p:spPr/>
        <p:txBody>
          <a:bodyPr/>
          <a:lstStyle/>
          <a:p>
            <a:r>
              <a:rPr lang="en-US" dirty="0" smtClean="0"/>
              <a:t>A grammar</a:t>
            </a:r>
            <a:r>
              <a:rPr lang="en-US" dirty="0"/>
              <a:t> </a:t>
            </a:r>
            <a:r>
              <a:rPr lang="en-US" dirty="0" smtClean="0"/>
              <a:t>that deals with the correct order of operations </a:t>
            </a:r>
          </a:p>
        </p:txBody>
      </p:sp>
      <mc:AlternateContent xmlns:mc="http://schemas.openxmlformats.org/markup-compatibility/2006" xmlns:a14="http://schemas.microsoft.com/office/drawing/2010/main">
        <mc:Choice Requires="a14">
          <p:sp>
            <p:nvSpPr>
              <p:cNvPr id="4" name="TextBox 3"/>
              <p:cNvSpPr txBox="1"/>
              <p:nvPr/>
            </p:nvSpPr>
            <p:spPr>
              <a:xfrm>
                <a:off x="426720" y="2819400"/>
                <a:ext cx="4087273" cy="2862322"/>
              </a:xfrm>
              <a:prstGeom prst="rect">
                <a:avLst/>
              </a:prstGeom>
              <a:noFill/>
            </p:spPr>
            <p:txBody>
              <a:bodyPr wrap="none" rtlCol="0">
                <a:spAutoFit/>
              </a:bodyPr>
              <a:lstStyle/>
              <a:p>
                <a:r>
                  <a:rPr lang="en-US" sz="2000" dirty="0" smtClean="0">
                    <a:sym typeface="Wingdings" pitchFamily="2" charset="2"/>
                  </a:rPr>
                  <a:t>[Expression]  [Expression] </a:t>
                </a:r>
                <a14:m>
                  <m:oMath xmlns:m="http://schemas.openxmlformats.org/officeDocument/2006/math">
                    <m:r>
                      <a:rPr lang="en-US" sz="2000" b="0" i="1" smtClean="0">
                        <a:latin typeface="Cambria Math" panose="02040503050406030204" pitchFamily="18" charset="0"/>
                        <a:sym typeface="Wingdings" pitchFamily="2" charset="2"/>
                      </a:rPr>
                      <m:t>+</m:t>
                    </m:r>
                  </m:oMath>
                </a14:m>
                <a:r>
                  <a:rPr lang="en-US" sz="2000" dirty="0" smtClean="0">
                    <a:sym typeface="Wingdings" pitchFamily="2" charset="2"/>
                  </a:rPr>
                  <a:t> [Term]</a:t>
                </a:r>
              </a:p>
              <a:p>
                <a:r>
                  <a:rPr lang="en-US" sz="2000" dirty="0">
                    <a:sym typeface="Wingdings" pitchFamily="2" charset="2"/>
                  </a:rPr>
                  <a:t>[Expression]  [Expression] </a:t>
                </a:r>
                <a14:m>
                  <m:oMath xmlns:m="http://schemas.openxmlformats.org/officeDocument/2006/math">
                    <m:r>
                      <a:rPr lang="en-US" sz="2000" i="1">
                        <a:latin typeface="Cambria Math"/>
                        <a:sym typeface="Wingdings" pitchFamily="2" charset="2"/>
                      </a:rPr>
                      <m:t>−</m:t>
                    </m:r>
                  </m:oMath>
                </a14:m>
                <a:r>
                  <a:rPr lang="en-US" sz="2000" dirty="0">
                    <a:sym typeface="Wingdings" pitchFamily="2" charset="2"/>
                  </a:rPr>
                  <a:t> [Term</a:t>
                </a:r>
                <a:r>
                  <a:rPr lang="en-US" sz="2000" dirty="0" smtClean="0">
                    <a:sym typeface="Wingdings" pitchFamily="2" charset="2"/>
                  </a:rPr>
                  <a:t>]</a:t>
                </a:r>
              </a:p>
              <a:p>
                <a:r>
                  <a:rPr lang="en-US" sz="2000" dirty="0" smtClean="0">
                    <a:sym typeface="Wingdings" pitchFamily="2" charset="2"/>
                  </a:rPr>
                  <a:t>[Expression]  [Term]</a:t>
                </a:r>
              </a:p>
              <a:p>
                <a:r>
                  <a:rPr lang="en-US" sz="2000" dirty="0" smtClean="0">
                    <a:sym typeface="Wingdings" pitchFamily="2" charset="2"/>
                  </a:rPr>
                  <a:t>[Term]  [Term] </a:t>
                </a:r>
                <a14:m>
                  <m:oMath xmlns:m="http://schemas.openxmlformats.org/officeDocument/2006/math">
                    <m:r>
                      <a:rPr lang="en-US" sz="2000" i="1" smtClean="0">
                        <a:latin typeface="Cambria Math"/>
                        <a:ea typeface="Cambria Math"/>
                        <a:sym typeface="Wingdings" pitchFamily="2" charset="2"/>
                      </a:rPr>
                      <m:t>÷</m:t>
                    </m:r>
                  </m:oMath>
                </a14:m>
                <a:r>
                  <a:rPr lang="en-US" sz="2000" dirty="0" smtClean="0">
                    <a:sym typeface="Wingdings" pitchFamily="2" charset="2"/>
                  </a:rPr>
                  <a:t> [Factor]</a:t>
                </a:r>
              </a:p>
              <a:p>
                <a:r>
                  <a:rPr lang="en-US" sz="2000" dirty="0">
                    <a:sym typeface="Wingdings" pitchFamily="2" charset="2"/>
                  </a:rPr>
                  <a:t>[Term]  [Term] </a:t>
                </a:r>
                <a14:m>
                  <m:oMath xmlns:m="http://schemas.openxmlformats.org/officeDocument/2006/math">
                    <m:r>
                      <a:rPr lang="en-US" sz="2000" i="1" smtClean="0">
                        <a:latin typeface="Cambria Math" panose="02040503050406030204" pitchFamily="18" charset="0"/>
                        <a:ea typeface="Cambria Math" panose="02040503050406030204" pitchFamily="18" charset="0"/>
                        <a:sym typeface="Wingdings" pitchFamily="2" charset="2"/>
                      </a:rPr>
                      <m:t>×</m:t>
                    </m:r>
                  </m:oMath>
                </a14:m>
                <a:r>
                  <a:rPr lang="en-US" sz="2000" dirty="0" smtClean="0">
                    <a:sym typeface="Wingdings" pitchFamily="2" charset="2"/>
                  </a:rPr>
                  <a:t> </a:t>
                </a:r>
                <a:r>
                  <a:rPr lang="en-US" sz="2000" dirty="0">
                    <a:sym typeface="Wingdings" pitchFamily="2" charset="2"/>
                  </a:rPr>
                  <a:t>[Factor</a:t>
                </a:r>
                <a:r>
                  <a:rPr lang="en-US" sz="2000" dirty="0" smtClean="0">
                    <a:sym typeface="Wingdings" pitchFamily="2" charset="2"/>
                  </a:rPr>
                  <a:t>]</a:t>
                </a:r>
              </a:p>
              <a:p>
                <a:r>
                  <a:rPr lang="en-US" sz="2000" dirty="0" smtClean="0">
                    <a:sym typeface="Wingdings" pitchFamily="2" charset="2"/>
                  </a:rPr>
                  <a:t>[Term]  [Factor] </a:t>
                </a:r>
              </a:p>
              <a:p>
                <a:r>
                  <a:rPr lang="en-US" sz="2000" dirty="0" smtClean="0">
                    <a:sym typeface="Wingdings" pitchFamily="2" charset="2"/>
                  </a:rPr>
                  <a:t>[Factor]  1 | 2 | … | 9</a:t>
                </a:r>
              </a:p>
              <a:p>
                <a:r>
                  <a:rPr lang="en-US" sz="2000" dirty="0" smtClean="0">
                    <a:sym typeface="Wingdings" pitchFamily="2" charset="2"/>
                  </a:rPr>
                  <a:t>[Factor]  ( [Expression] )</a:t>
                </a:r>
              </a:p>
              <a:p>
                <a:endParaRPr lang="en-US" sz="2000" dirty="0" smtClean="0">
                  <a:sym typeface="Wingdings" pitchFamily="2" charset="2"/>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426720" y="2819400"/>
                <a:ext cx="4087273" cy="2862322"/>
              </a:xfrm>
              <a:prstGeom prst="rect">
                <a:avLst/>
              </a:prstGeom>
              <a:blipFill rotWithShape="0">
                <a:blip r:embed="rId3"/>
                <a:stretch>
                  <a:fillRect l="-1493" t="-1493" r="-746"/>
                </a:stretch>
              </a:blipFill>
            </p:spPr>
            <p:txBody>
              <a:bodyPr/>
              <a:lstStyle/>
              <a:p>
                <a:r>
                  <a:rPr lang="en-US">
                    <a:noFill/>
                  </a:rPr>
                  <a:t> </a:t>
                </a:r>
              </a:p>
            </p:txBody>
          </p:sp>
        </mc:Fallback>
      </mc:AlternateContent>
      <p:sp>
        <p:nvSpPr>
          <p:cNvPr id="5" name="TextBox 4"/>
          <p:cNvSpPr txBox="1"/>
          <p:nvPr/>
        </p:nvSpPr>
        <p:spPr>
          <a:xfrm>
            <a:off x="6181386" y="2787134"/>
            <a:ext cx="1186735" cy="369332"/>
          </a:xfrm>
          <a:prstGeom prst="rect">
            <a:avLst/>
          </a:prstGeom>
          <a:noFill/>
        </p:spPr>
        <p:txBody>
          <a:bodyPr wrap="none" rtlCol="0">
            <a:spAutoFit/>
          </a:bodyPr>
          <a:lstStyle/>
          <a:p>
            <a:r>
              <a:rPr lang="en-US" dirty="0" smtClean="0"/>
              <a:t>Expression</a:t>
            </a:r>
            <a:endParaRPr lang="en-US" dirty="0"/>
          </a:p>
        </p:txBody>
      </p:sp>
      <p:sp>
        <p:nvSpPr>
          <p:cNvPr id="6" name="TextBox 5"/>
          <p:cNvSpPr txBox="1"/>
          <p:nvPr/>
        </p:nvSpPr>
        <p:spPr>
          <a:xfrm>
            <a:off x="4953000" y="3835062"/>
            <a:ext cx="1186735" cy="369332"/>
          </a:xfrm>
          <a:prstGeom prst="rect">
            <a:avLst/>
          </a:prstGeom>
          <a:noFill/>
        </p:spPr>
        <p:txBody>
          <a:bodyPr wrap="none" rtlCol="0">
            <a:spAutoFit/>
          </a:bodyPr>
          <a:lstStyle/>
          <a:p>
            <a:r>
              <a:rPr lang="en-US" dirty="0" smtClean="0"/>
              <a:t>Expression</a:t>
            </a:r>
            <a:endParaRPr lang="en-US" dirty="0"/>
          </a:p>
        </p:txBody>
      </p:sp>
      <p:sp>
        <p:nvSpPr>
          <p:cNvPr id="7" name="TextBox 6"/>
          <p:cNvSpPr txBox="1"/>
          <p:nvPr/>
        </p:nvSpPr>
        <p:spPr>
          <a:xfrm>
            <a:off x="7521415" y="3835062"/>
            <a:ext cx="656270" cy="369332"/>
          </a:xfrm>
          <a:prstGeom prst="rect">
            <a:avLst/>
          </a:prstGeom>
          <a:noFill/>
        </p:spPr>
        <p:txBody>
          <a:bodyPr wrap="none" rtlCol="0">
            <a:spAutoFit/>
          </a:bodyPr>
          <a:lstStyle/>
          <a:p>
            <a:r>
              <a:rPr lang="en-US" dirty="0" smtClean="0"/>
              <a:t>Term</a:t>
            </a:r>
            <a:endParaRPr lang="en-US" dirty="0"/>
          </a:p>
        </p:txBody>
      </p:sp>
      <mc:AlternateContent xmlns:mc="http://schemas.openxmlformats.org/markup-compatibility/2006" xmlns:a14="http://schemas.microsoft.com/office/drawing/2010/main">
        <mc:Choice Requires="a14">
          <p:sp>
            <p:nvSpPr>
              <p:cNvPr id="8" name="TextBox 7"/>
              <p:cNvSpPr txBox="1"/>
              <p:nvPr/>
            </p:nvSpPr>
            <p:spPr>
              <a:xfrm>
                <a:off x="6580702" y="3831430"/>
                <a:ext cx="388102"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FF0000"/>
                          </a:solidFill>
                          <a:latin typeface="Cambria Math"/>
                        </a:rPr>
                        <m:t>−</m:t>
                      </m:r>
                    </m:oMath>
                  </m:oMathPara>
                </a14:m>
                <a:endParaRPr lang="en-US" dirty="0">
                  <a:solidFill>
                    <a:srgbClr val="FF0000"/>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6580702" y="3831430"/>
                <a:ext cx="388102" cy="369332"/>
              </a:xfrm>
              <a:prstGeom prst="rect">
                <a:avLst/>
              </a:prstGeom>
              <a:blipFill rotWithShape="1">
                <a:blip r:embed="rId4"/>
                <a:stretch>
                  <a:fillRect/>
                </a:stretch>
              </a:blipFill>
            </p:spPr>
            <p:txBody>
              <a:bodyPr/>
              <a:lstStyle/>
              <a:p>
                <a:r>
                  <a:rPr lang="en-US">
                    <a:noFill/>
                  </a:rPr>
                  <a:t> </a:t>
                </a:r>
              </a:p>
            </p:txBody>
          </p:sp>
        </mc:Fallback>
      </mc:AlternateContent>
      <p:sp>
        <p:nvSpPr>
          <p:cNvPr id="9" name="TextBox 8"/>
          <p:cNvSpPr txBox="1"/>
          <p:nvPr/>
        </p:nvSpPr>
        <p:spPr>
          <a:xfrm>
            <a:off x="6862026" y="5027414"/>
            <a:ext cx="656270" cy="369332"/>
          </a:xfrm>
          <a:prstGeom prst="rect">
            <a:avLst/>
          </a:prstGeom>
          <a:noFill/>
        </p:spPr>
        <p:txBody>
          <a:bodyPr wrap="none" rtlCol="0">
            <a:spAutoFit/>
          </a:bodyPr>
          <a:lstStyle/>
          <a:p>
            <a:r>
              <a:rPr lang="en-US" dirty="0" smtClean="0"/>
              <a:t>Term</a:t>
            </a:r>
            <a:endParaRPr lang="en-US" dirty="0"/>
          </a:p>
        </p:txBody>
      </p:sp>
      <mc:AlternateContent xmlns:mc="http://schemas.openxmlformats.org/markup-compatibility/2006" xmlns:a14="http://schemas.microsoft.com/office/drawing/2010/main">
        <mc:Choice Requires="a14">
          <p:sp>
            <p:nvSpPr>
              <p:cNvPr id="11" name="TextBox 10"/>
              <p:cNvSpPr txBox="1"/>
              <p:nvPr/>
            </p:nvSpPr>
            <p:spPr>
              <a:xfrm>
                <a:off x="7644205" y="5045392"/>
                <a:ext cx="4106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a:ea typeface="Cambria Math"/>
                        </a:rPr>
                        <m:t>÷</m:t>
                      </m:r>
                    </m:oMath>
                  </m:oMathPara>
                </a14:m>
                <a:endParaRPr lang="en-US" dirty="0">
                  <a:solidFill>
                    <a:srgbClr val="FF0000"/>
                  </a:solidFill>
                </a:endParaRPr>
              </a:p>
            </p:txBody>
          </p:sp>
        </mc:Choice>
        <mc:Fallback xmlns="">
          <p:sp>
            <p:nvSpPr>
              <p:cNvPr id="11" name="TextBox 10"/>
              <p:cNvSpPr txBox="1">
                <a:spLocks noRot="1" noChangeAspect="1" noMove="1" noResize="1" noEditPoints="1" noAdjustHandles="1" noChangeArrowheads="1" noChangeShapeType="1" noTextEdit="1"/>
              </p:cNvSpPr>
              <p:nvPr/>
            </p:nvSpPr>
            <p:spPr>
              <a:xfrm>
                <a:off x="7644205" y="5045392"/>
                <a:ext cx="410690" cy="369332"/>
              </a:xfrm>
              <a:prstGeom prst="rect">
                <a:avLst/>
              </a:prstGeom>
              <a:blipFill rotWithShape="1">
                <a:blip r:embed="rId5"/>
                <a:stretch>
                  <a:fillRect/>
                </a:stretch>
              </a:blipFill>
            </p:spPr>
            <p:txBody>
              <a:bodyPr/>
              <a:lstStyle/>
              <a:p>
                <a:r>
                  <a:rPr lang="en-US">
                    <a:noFill/>
                  </a:rPr>
                  <a:t> </a:t>
                </a:r>
              </a:p>
            </p:txBody>
          </p:sp>
        </mc:Fallback>
      </mc:AlternateContent>
      <p:sp>
        <p:nvSpPr>
          <p:cNvPr id="12" name="TextBox 11"/>
          <p:cNvSpPr txBox="1"/>
          <p:nvPr/>
        </p:nvSpPr>
        <p:spPr>
          <a:xfrm>
            <a:off x="8305800" y="5027414"/>
            <a:ext cx="769313" cy="369332"/>
          </a:xfrm>
          <a:prstGeom prst="rect">
            <a:avLst/>
          </a:prstGeom>
          <a:noFill/>
        </p:spPr>
        <p:txBody>
          <a:bodyPr wrap="none" rtlCol="0">
            <a:spAutoFit/>
          </a:bodyPr>
          <a:lstStyle/>
          <a:p>
            <a:r>
              <a:rPr lang="en-US" dirty="0" smtClean="0"/>
              <a:t>Factor</a:t>
            </a:r>
            <a:endParaRPr lang="en-US" dirty="0"/>
          </a:p>
        </p:txBody>
      </p:sp>
      <p:sp>
        <p:nvSpPr>
          <p:cNvPr id="13" name="TextBox 12"/>
          <p:cNvSpPr txBox="1"/>
          <p:nvPr/>
        </p:nvSpPr>
        <p:spPr>
          <a:xfrm>
            <a:off x="8539614" y="5669280"/>
            <a:ext cx="301686" cy="369332"/>
          </a:xfrm>
          <a:prstGeom prst="rect">
            <a:avLst/>
          </a:prstGeom>
          <a:noFill/>
        </p:spPr>
        <p:txBody>
          <a:bodyPr wrap="none" rtlCol="0">
            <a:spAutoFit/>
          </a:bodyPr>
          <a:lstStyle/>
          <a:p>
            <a:r>
              <a:rPr lang="en-US" dirty="0">
                <a:solidFill>
                  <a:srgbClr val="FF0000"/>
                </a:solidFill>
              </a:rPr>
              <a:t>3</a:t>
            </a:r>
          </a:p>
        </p:txBody>
      </p:sp>
      <p:sp>
        <p:nvSpPr>
          <p:cNvPr id="14" name="TextBox 13"/>
          <p:cNvSpPr txBox="1"/>
          <p:nvPr/>
        </p:nvSpPr>
        <p:spPr>
          <a:xfrm>
            <a:off x="6788141" y="5669280"/>
            <a:ext cx="777264" cy="369332"/>
          </a:xfrm>
          <a:prstGeom prst="rect">
            <a:avLst/>
          </a:prstGeom>
          <a:noFill/>
        </p:spPr>
        <p:txBody>
          <a:bodyPr wrap="none" rtlCol="0">
            <a:spAutoFit/>
          </a:bodyPr>
          <a:lstStyle/>
          <a:p>
            <a:r>
              <a:rPr lang="en-US" dirty="0" smtClean="0"/>
              <a:t>Factor</a:t>
            </a:r>
            <a:endParaRPr lang="en-US" dirty="0"/>
          </a:p>
        </p:txBody>
      </p:sp>
      <p:sp>
        <p:nvSpPr>
          <p:cNvPr id="15" name="TextBox 14"/>
          <p:cNvSpPr txBox="1"/>
          <p:nvPr/>
        </p:nvSpPr>
        <p:spPr>
          <a:xfrm>
            <a:off x="5378448" y="6254590"/>
            <a:ext cx="301686" cy="369332"/>
          </a:xfrm>
          <a:prstGeom prst="rect">
            <a:avLst/>
          </a:prstGeom>
          <a:noFill/>
        </p:spPr>
        <p:txBody>
          <a:bodyPr wrap="none" rtlCol="0">
            <a:spAutoFit/>
          </a:bodyPr>
          <a:lstStyle/>
          <a:p>
            <a:r>
              <a:rPr lang="en-US" dirty="0">
                <a:solidFill>
                  <a:srgbClr val="FF0000"/>
                </a:solidFill>
              </a:rPr>
              <a:t>9</a:t>
            </a:r>
          </a:p>
        </p:txBody>
      </p:sp>
      <p:cxnSp>
        <p:nvCxnSpPr>
          <p:cNvPr id="17" name="Straight Connector 16"/>
          <p:cNvCxnSpPr>
            <a:stCxn id="6" idx="0"/>
            <a:endCxn id="5" idx="2"/>
          </p:cNvCxnSpPr>
          <p:nvPr/>
        </p:nvCxnSpPr>
        <p:spPr>
          <a:xfrm flipV="1">
            <a:off x="5546368" y="3156466"/>
            <a:ext cx="1228386" cy="6785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8" idx="0"/>
            <a:endCxn id="5" idx="2"/>
          </p:cNvCxnSpPr>
          <p:nvPr/>
        </p:nvCxnSpPr>
        <p:spPr>
          <a:xfrm flipV="1">
            <a:off x="6774753" y="3156466"/>
            <a:ext cx="1" cy="674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7" idx="0"/>
            <a:endCxn id="5" idx="2"/>
          </p:cNvCxnSpPr>
          <p:nvPr/>
        </p:nvCxnSpPr>
        <p:spPr>
          <a:xfrm flipH="1" flipV="1">
            <a:off x="6774754" y="3156466"/>
            <a:ext cx="1074796" cy="67859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9" idx="0"/>
            <a:endCxn id="7" idx="2"/>
          </p:cNvCxnSpPr>
          <p:nvPr/>
        </p:nvCxnSpPr>
        <p:spPr>
          <a:xfrm flipV="1">
            <a:off x="7190161" y="4204394"/>
            <a:ext cx="659389" cy="823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1" idx="0"/>
            <a:endCxn id="7" idx="2"/>
          </p:cNvCxnSpPr>
          <p:nvPr/>
        </p:nvCxnSpPr>
        <p:spPr>
          <a:xfrm flipV="1">
            <a:off x="7849550" y="4204394"/>
            <a:ext cx="0" cy="8409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12" idx="0"/>
            <a:endCxn id="7" idx="2"/>
          </p:cNvCxnSpPr>
          <p:nvPr/>
        </p:nvCxnSpPr>
        <p:spPr>
          <a:xfrm flipH="1" flipV="1">
            <a:off x="7849550" y="4204394"/>
            <a:ext cx="840907" cy="823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4" idx="0"/>
            <a:endCxn id="9" idx="2"/>
          </p:cNvCxnSpPr>
          <p:nvPr/>
        </p:nvCxnSpPr>
        <p:spPr>
          <a:xfrm flipV="1">
            <a:off x="7176773" y="5396746"/>
            <a:ext cx="13388" cy="272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endCxn id="12" idx="2"/>
          </p:cNvCxnSpPr>
          <p:nvPr/>
        </p:nvCxnSpPr>
        <p:spPr>
          <a:xfrm flipV="1">
            <a:off x="8690457" y="5396746"/>
            <a:ext cx="0" cy="272534"/>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032624" y="6324600"/>
            <a:ext cx="301686" cy="369332"/>
          </a:xfrm>
          <a:prstGeom prst="rect">
            <a:avLst/>
          </a:prstGeom>
          <a:noFill/>
        </p:spPr>
        <p:txBody>
          <a:bodyPr wrap="none" rtlCol="0">
            <a:spAutoFit/>
          </a:bodyPr>
          <a:lstStyle/>
          <a:p>
            <a:r>
              <a:rPr lang="en-US" dirty="0">
                <a:solidFill>
                  <a:srgbClr val="FF0000"/>
                </a:solidFill>
              </a:rPr>
              <a:t>6</a:t>
            </a:r>
          </a:p>
        </p:txBody>
      </p:sp>
      <p:cxnSp>
        <p:nvCxnSpPr>
          <p:cNvPr id="56" name="Straight Connector 55"/>
          <p:cNvCxnSpPr>
            <a:stCxn id="50" idx="0"/>
            <a:endCxn id="14" idx="2"/>
          </p:cNvCxnSpPr>
          <p:nvPr/>
        </p:nvCxnSpPr>
        <p:spPr>
          <a:xfrm flipH="1" flipV="1">
            <a:off x="7176773" y="6038612"/>
            <a:ext cx="6694" cy="285988"/>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218232" y="4603354"/>
            <a:ext cx="656270" cy="369332"/>
          </a:xfrm>
          <a:prstGeom prst="rect">
            <a:avLst/>
          </a:prstGeom>
          <a:noFill/>
        </p:spPr>
        <p:txBody>
          <a:bodyPr wrap="none" rtlCol="0">
            <a:spAutoFit/>
          </a:bodyPr>
          <a:lstStyle/>
          <a:p>
            <a:r>
              <a:rPr lang="en-US" dirty="0" smtClean="0"/>
              <a:t>Term</a:t>
            </a:r>
            <a:endParaRPr lang="en-US" dirty="0"/>
          </a:p>
        </p:txBody>
      </p:sp>
      <p:sp>
        <p:nvSpPr>
          <p:cNvPr id="60" name="TextBox 59"/>
          <p:cNvSpPr txBox="1"/>
          <p:nvPr/>
        </p:nvSpPr>
        <p:spPr>
          <a:xfrm>
            <a:off x="5157735" y="5452486"/>
            <a:ext cx="777264" cy="369332"/>
          </a:xfrm>
          <a:prstGeom prst="rect">
            <a:avLst/>
          </a:prstGeom>
          <a:noFill/>
        </p:spPr>
        <p:txBody>
          <a:bodyPr wrap="none" rtlCol="0">
            <a:spAutoFit/>
          </a:bodyPr>
          <a:lstStyle/>
          <a:p>
            <a:r>
              <a:rPr lang="en-US" dirty="0" smtClean="0"/>
              <a:t>Factor</a:t>
            </a:r>
            <a:endParaRPr lang="en-US" dirty="0"/>
          </a:p>
        </p:txBody>
      </p:sp>
      <p:cxnSp>
        <p:nvCxnSpPr>
          <p:cNvPr id="61" name="Straight Connector 60"/>
          <p:cNvCxnSpPr>
            <a:stCxn id="59" idx="0"/>
            <a:endCxn id="6" idx="2"/>
          </p:cNvCxnSpPr>
          <p:nvPr/>
        </p:nvCxnSpPr>
        <p:spPr>
          <a:xfrm flipV="1">
            <a:off x="5546367" y="4204394"/>
            <a:ext cx="1" cy="39896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60" idx="0"/>
            <a:endCxn id="59" idx="2"/>
          </p:cNvCxnSpPr>
          <p:nvPr/>
        </p:nvCxnSpPr>
        <p:spPr>
          <a:xfrm flipV="1">
            <a:off x="5546367" y="4972686"/>
            <a:ext cx="0" cy="479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15" idx="0"/>
            <a:endCxn id="60" idx="2"/>
          </p:cNvCxnSpPr>
          <p:nvPr/>
        </p:nvCxnSpPr>
        <p:spPr>
          <a:xfrm flipV="1">
            <a:off x="5529291" y="5821818"/>
            <a:ext cx="17076" cy="4327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015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Parsing Algebraic Expressions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An “intuitive” grammar that produces ambiguous parses for </a:t>
                </a:r>
                <a14:m>
                  <m:oMath xmlns:m="http://schemas.openxmlformats.org/officeDocument/2006/math">
                    <m:r>
                      <a:rPr lang="en-US" i="1">
                        <a:latin typeface="Cambria Math" panose="02040503050406030204" pitchFamily="18" charset="0"/>
                      </a:rPr>
                      <m:t>9−6÷3</m:t>
                    </m:r>
                  </m:oMath>
                </a14:m>
                <a:endParaRPr lang="en-US" dirty="0"/>
              </a:p>
              <a:p>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704" t="-1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990600" y="2819400"/>
                <a:ext cx="5331011" cy="1323439"/>
              </a:xfrm>
              <a:prstGeom prst="rect">
                <a:avLst/>
              </a:prstGeom>
              <a:noFill/>
            </p:spPr>
            <p:txBody>
              <a:bodyPr wrap="none" rtlCol="0">
                <a:spAutoFit/>
              </a:bodyPr>
              <a:lstStyle/>
              <a:p>
                <a:r>
                  <a:rPr lang="en-US" sz="2000" dirty="0" smtClean="0">
                    <a:sym typeface="Wingdings" pitchFamily="2" charset="2"/>
                  </a:rPr>
                  <a:t>[Expression]  [Expression] [Operator] [Number]</a:t>
                </a:r>
              </a:p>
              <a:p>
                <a:r>
                  <a:rPr lang="en-US" sz="2000" dirty="0" smtClean="0">
                    <a:sym typeface="Wingdings" pitchFamily="2" charset="2"/>
                  </a:rPr>
                  <a:t>[Expression]  [Number]</a:t>
                </a:r>
              </a:p>
              <a:p>
                <a:r>
                  <a:rPr lang="en-US" sz="2000" dirty="0" smtClean="0">
                    <a:sym typeface="Wingdings" pitchFamily="2" charset="2"/>
                  </a:rPr>
                  <a:t>[Operator]  </a:t>
                </a:r>
                <a14:m>
                  <m:oMath xmlns:m="http://schemas.openxmlformats.org/officeDocument/2006/math">
                    <m:r>
                      <a:rPr lang="en-US" sz="2000" b="0" i="1" smtClean="0">
                        <a:latin typeface="Cambria Math" panose="02040503050406030204" pitchFamily="18" charset="0"/>
                        <a:sym typeface="Wingdings" pitchFamily="2" charset="2"/>
                      </a:rPr>
                      <m:t>+</m:t>
                    </m:r>
                  </m:oMath>
                </a14:m>
                <a:r>
                  <a:rPr lang="en-US" sz="2000" dirty="0" smtClean="0">
                    <a:sym typeface="Wingdings" pitchFamily="2" charset="2"/>
                  </a:rPr>
                  <a:t> | </a:t>
                </a:r>
                <a14:m>
                  <m:oMath xmlns:m="http://schemas.openxmlformats.org/officeDocument/2006/math">
                    <m:r>
                      <a:rPr lang="en-US" sz="2000" b="0" i="1" smtClean="0">
                        <a:latin typeface="Cambria Math" panose="02040503050406030204" pitchFamily="18" charset="0"/>
                        <a:sym typeface="Wingdings" pitchFamily="2" charset="2"/>
                      </a:rPr>
                      <m:t>−</m:t>
                    </m:r>
                  </m:oMath>
                </a14:m>
                <a:r>
                  <a:rPr lang="en-US" sz="2000" dirty="0" smtClean="0">
                    <a:sym typeface="Wingdings" pitchFamily="2" charset="2"/>
                  </a:rPr>
                  <a:t>  | </a:t>
                </a:r>
                <a14:m>
                  <m:oMath xmlns:m="http://schemas.openxmlformats.org/officeDocument/2006/math">
                    <m:r>
                      <a:rPr lang="en-US" sz="2000" b="0" i="1" smtClean="0">
                        <a:latin typeface="Cambria Math" panose="02040503050406030204" pitchFamily="18" charset="0"/>
                        <a:sym typeface="Wingdings" pitchFamily="2" charset="2"/>
                      </a:rPr>
                      <m:t>×</m:t>
                    </m:r>
                  </m:oMath>
                </a14:m>
                <a:r>
                  <a:rPr lang="en-US" sz="2000" dirty="0" smtClean="0">
                    <a:sym typeface="Wingdings" pitchFamily="2" charset="2"/>
                  </a:rPr>
                  <a:t> | </a:t>
                </a:r>
                <a14:m>
                  <m:oMath xmlns:m="http://schemas.openxmlformats.org/officeDocument/2006/math">
                    <m:r>
                      <a:rPr lang="en-US" sz="2000" b="0" i="1" smtClean="0">
                        <a:latin typeface="Cambria Math" panose="02040503050406030204" pitchFamily="18" charset="0"/>
                        <a:sym typeface="Wingdings" pitchFamily="2" charset="2"/>
                      </a:rPr>
                      <m:t>÷</m:t>
                    </m:r>
                  </m:oMath>
                </a14:m>
                <a:endParaRPr lang="en-US" sz="2000" dirty="0" smtClean="0">
                  <a:sym typeface="Wingdings" pitchFamily="2" charset="2"/>
                </a:endParaRPr>
              </a:p>
              <a:p>
                <a:r>
                  <a:rPr lang="en-US" sz="2000" dirty="0" smtClean="0">
                    <a:sym typeface="Wingdings" pitchFamily="2" charset="2"/>
                  </a:rPr>
                  <a:t>[Number]  1 | 2 | … | 9</a:t>
                </a:r>
              </a:p>
            </p:txBody>
          </p:sp>
        </mc:Choice>
        <mc:Fallback xmlns="">
          <p:sp>
            <p:nvSpPr>
              <p:cNvPr id="4" name="TextBox 3"/>
              <p:cNvSpPr txBox="1">
                <a:spLocks noRot="1" noChangeAspect="1" noMove="1" noResize="1" noEditPoints="1" noAdjustHandles="1" noChangeArrowheads="1" noChangeShapeType="1" noTextEdit="1"/>
              </p:cNvSpPr>
              <p:nvPr/>
            </p:nvSpPr>
            <p:spPr>
              <a:xfrm>
                <a:off x="990600" y="2819400"/>
                <a:ext cx="5331011" cy="1323439"/>
              </a:xfrm>
              <a:prstGeom prst="rect">
                <a:avLst/>
              </a:prstGeom>
              <a:blipFill rotWithShape="0">
                <a:blip r:embed="rId4"/>
                <a:stretch>
                  <a:fillRect l="-1259" t="-3226" r="-458" b="-6912"/>
                </a:stretch>
              </a:blipFill>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5">
            <p14:nvContentPartPr>
              <p14:cNvPr id="5" name="Ink 4"/>
              <p14:cNvContentPartPr/>
              <p14:nvPr/>
            </p14:nvContentPartPr>
            <p14:xfrm>
              <a:off x="2133720" y="3841920"/>
              <a:ext cx="6285240" cy="2561040"/>
            </p14:xfrm>
          </p:contentPart>
        </mc:Choice>
        <mc:Fallback>
          <p:pic>
            <p:nvPicPr>
              <p:cNvPr id="5" name="Ink 4"/>
              <p:cNvPicPr/>
              <p:nvPr/>
            </p:nvPicPr>
            <p:blipFill>
              <a:blip r:embed="rId6"/>
              <a:stretch>
                <a:fillRect/>
              </a:stretch>
            </p:blipFill>
            <p:spPr>
              <a:xfrm>
                <a:off x="2127600" y="3834720"/>
                <a:ext cx="6300360" cy="2573280"/>
              </a:xfrm>
              <a:prstGeom prst="rect">
                <a:avLst/>
              </a:prstGeom>
            </p:spPr>
          </p:pic>
        </mc:Fallback>
      </mc:AlternateContent>
    </p:spTree>
    <p:extLst>
      <p:ext uri="{BB962C8B-B14F-4D97-AF65-F5344CB8AC3E}">
        <p14:creationId xmlns:p14="http://schemas.microsoft.com/office/powerpoint/2010/main" val="4021492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the trees real? </a:t>
            </a:r>
            <a:endParaRPr lang="en-US" dirty="0"/>
          </a:p>
        </p:txBody>
      </p:sp>
      <p:sp>
        <p:nvSpPr>
          <p:cNvPr id="3" name="Content Placeholder 2"/>
          <p:cNvSpPr>
            <a:spLocks noGrp="1"/>
          </p:cNvSpPr>
          <p:nvPr>
            <p:ph idx="1"/>
          </p:nvPr>
        </p:nvSpPr>
        <p:spPr>
          <a:xfrm>
            <a:off x="457200" y="1600201"/>
            <a:ext cx="8229600" cy="1143000"/>
          </a:xfrm>
        </p:spPr>
        <p:txBody>
          <a:bodyPr>
            <a:normAutofit/>
          </a:bodyPr>
          <a:lstStyle/>
          <a:p>
            <a:r>
              <a:rPr lang="en-US" sz="2800" dirty="0" smtClean="0"/>
              <a:t>We don’t know. But there is plenty of evidence that people group the words first.</a:t>
            </a:r>
            <a:endParaRPr lang="en-US" sz="2800" dirty="0"/>
          </a:p>
        </p:txBody>
      </p:sp>
      <p:pic>
        <p:nvPicPr>
          <p:cNvPr id="7" name="Picture 6"/>
          <p:cNvPicPr>
            <a:picLocks noChangeAspect="1"/>
          </p:cNvPicPr>
          <p:nvPr/>
        </p:nvPicPr>
        <p:blipFill>
          <a:blip r:embed="rId2"/>
          <a:stretch>
            <a:fillRect/>
          </a:stretch>
        </p:blipFill>
        <p:spPr>
          <a:xfrm>
            <a:off x="304800" y="2775276"/>
            <a:ext cx="3289111" cy="3657600"/>
          </a:xfrm>
          <a:prstGeom prst="rect">
            <a:avLst/>
          </a:prstGeom>
        </p:spPr>
      </p:pic>
      <p:pic>
        <p:nvPicPr>
          <p:cNvPr id="103" name="Picture 102"/>
          <p:cNvPicPr>
            <a:picLocks noChangeAspect="1"/>
          </p:cNvPicPr>
          <p:nvPr/>
        </p:nvPicPr>
        <p:blipFill>
          <a:blip r:embed="rId3"/>
          <a:stretch>
            <a:fillRect/>
          </a:stretch>
        </p:blipFill>
        <p:spPr>
          <a:xfrm>
            <a:off x="3810000" y="2617970"/>
            <a:ext cx="5029200" cy="4042037"/>
          </a:xfrm>
          <a:prstGeom prst="rect">
            <a:avLst/>
          </a:prstGeom>
        </p:spPr>
      </p:pic>
    </p:spTree>
    <p:extLst>
      <p:ext uri="{BB962C8B-B14F-4D97-AF65-F5344CB8AC3E}">
        <p14:creationId xmlns:p14="http://schemas.microsoft.com/office/powerpoint/2010/main" val="40224703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Psycholinguistic Research on Reading </a:t>
            </a:r>
            <a:r>
              <a:rPr lang="en-US" dirty="0" smtClean="0"/>
              <a:t>(</a:t>
            </a:r>
            <a:r>
              <a:rPr lang="en-US" dirty="0" err="1" smtClean="0"/>
              <a:t>Bever</a:t>
            </a:r>
            <a:r>
              <a:rPr lang="en-US" dirty="0" smtClean="0"/>
              <a:t>, 1992)</a:t>
            </a:r>
            <a:endParaRPr lang="en-US" dirty="0"/>
          </a:p>
        </p:txBody>
      </p:sp>
      <p:sp>
        <p:nvSpPr>
          <p:cNvPr id="3" name="Content Placeholder 2"/>
          <p:cNvSpPr>
            <a:spLocks noGrp="1"/>
          </p:cNvSpPr>
          <p:nvPr>
            <p:ph idx="1"/>
          </p:nvPr>
        </p:nvSpPr>
        <p:spPr/>
        <p:txBody>
          <a:bodyPr/>
          <a:lstStyle/>
          <a:p>
            <a:pPr marL="0" indent="0">
              <a:buNone/>
            </a:pPr>
            <a:r>
              <a:rPr lang="en-US" sz="2800" dirty="0"/>
              <a:t>A strategy of chunking sentences </a:t>
            </a:r>
            <a:r>
              <a:rPr lang="en-US" sz="2800" dirty="0" smtClean="0"/>
              <a:t>into phrase </a:t>
            </a:r>
            <a:r>
              <a:rPr lang="en-US" sz="2800" dirty="0"/>
              <a:t>units </a:t>
            </a:r>
            <a:r>
              <a:rPr lang="en-US" sz="2800" dirty="0" smtClean="0"/>
              <a:t>with </a:t>
            </a:r>
            <a:r>
              <a:rPr lang="en-US" sz="2800" dirty="0"/>
              <a:t>these cues could be very </a:t>
            </a:r>
            <a:r>
              <a:rPr lang="en-US" sz="2800" dirty="0" smtClean="0"/>
              <a:t>effective, based </a:t>
            </a:r>
            <a:r>
              <a:rPr lang="en-US" sz="2800" dirty="0"/>
              <a:t>purely on memorized features and not on meaning</a:t>
            </a:r>
            <a:r>
              <a:rPr lang="en-US" sz="2800" dirty="0" smtClean="0"/>
              <a:t>.</a:t>
            </a:r>
          </a:p>
          <a:p>
            <a:endParaRPr lang="en-US" dirty="0"/>
          </a:p>
        </p:txBody>
      </p:sp>
      <p:sp>
        <p:nvSpPr>
          <p:cNvPr id="4" name="Rectangle 3"/>
          <p:cNvSpPr/>
          <p:nvPr/>
        </p:nvSpPr>
        <p:spPr>
          <a:xfrm>
            <a:off x="1851669" y="4031674"/>
            <a:ext cx="5943600" cy="2246769"/>
          </a:xfrm>
          <a:prstGeom prst="rect">
            <a:avLst/>
          </a:prstGeom>
        </p:spPr>
        <p:txBody>
          <a:bodyPr wrap="square">
            <a:spAutoFit/>
          </a:bodyPr>
          <a:lstStyle/>
          <a:p>
            <a:r>
              <a:rPr lang="en-US" sz="2800" dirty="0"/>
              <a:t>A strategy of chunking sentences</a:t>
            </a:r>
          </a:p>
          <a:p>
            <a:r>
              <a:rPr lang="en-US" sz="2800" dirty="0"/>
              <a:t>into phrase units with these cues</a:t>
            </a:r>
          </a:p>
          <a:p>
            <a:r>
              <a:rPr lang="en-US" sz="2800" dirty="0"/>
              <a:t>could be very effective</a:t>
            </a:r>
          </a:p>
          <a:p>
            <a:r>
              <a:rPr lang="en-US" sz="2800" dirty="0"/>
              <a:t>based purely on memorized features</a:t>
            </a:r>
          </a:p>
          <a:p>
            <a:r>
              <a:rPr lang="en-US" sz="2800" dirty="0"/>
              <a:t>and not on meaning.</a:t>
            </a:r>
          </a:p>
        </p:txBody>
      </p:sp>
      <p:sp>
        <p:nvSpPr>
          <p:cNvPr id="5" name="TextBox 4"/>
          <p:cNvSpPr txBox="1"/>
          <p:nvPr/>
        </p:nvSpPr>
        <p:spPr>
          <a:xfrm>
            <a:off x="1524000" y="3343686"/>
            <a:ext cx="6140271" cy="400110"/>
          </a:xfrm>
          <a:prstGeom prst="rect">
            <a:avLst/>
          </a:prstGeom>
          <a:noFill/>
        </p:spPr>
        <p:txBody>
          <a:bodyPr wrap="none" rtlCol="0">
            <a:spAutoFit/>
          </a:bodyPr>
          <a:lstStyle/>
          <a:p>
            <a:r>
              <a:rPr lang="en-US" sz="2000" dirty="0" smtClean="0">
                <a:solidFill>
                  <a:srgbClr val="FF0000"/>
                </a:solidFill>
              </a:rPr>
              <a:t>The same sentence will be easier to read if formatted as: </a:t>
            </a:r>
            <a:endParaRPr lang="en-US" sz="2000" dirty="0">
              <a:solidFill>
                <a:srgbClr val="FF0000"/>
              </a:solidFill>
            </a:endParaRPr>
          </a:p>
        </p:txBody>
      </p:sp>
      <p:sp>
        <p:nvSpPr>
          <p:cNvPr id="6" name="AutoShape 2" descr="Image result for tom bever"/>
          <p:cNvSpPr>
            <a:spLocks noChangeAspect="1" noChangeArrowheads="1"/>
          </p:cNvSpPr>
          <p:nvPr/>
        </p:nvSpPr>
        <p:spPr bwMode="auto">
          <a:xfrm>
            <a:off x="155575" y="-685800"/>
            <a:ext cx="1143000" cy="14287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3628651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379" y="364604"/>
            <a:ext cx="8229600" cy="1143000"/>
          </a:xfrm>
        </p:spPr>
        <p:txBody>
          <a:bodyPr>
            <a:normAutofit/>
          </a:bodyPr>
          <a:lstStyle/>
          <a:p>
            <a:r>
              <a:rPr lang="en-US" dirty="0" smtClean="0"/>
              <a:t>How spacing affects reading text </a:t>
            </a:r>
            <a:endParaRPr lang="en-US" dirty="0"/>
          </a:p>
        </p:txBody>
      </p:sp>
      <p:sp>
        <p:nvSpPr>
          <p:cNvPr id="4" name="Content Placeholder 3"/>
          <p:cNvSpPr>
            <a:spLocks noGrp="1"/>
          </p:cNvSpPr>
          <p:nvPr>
            <p:ph idx="1"/>
          </p:nvPr>
        </p:nvSpPr>
        <p:spPr/>
        <p:txBody>
          <a:bodyPr/>
          <a:lstStyle/>
          <a:p>
            <a:r>
              <a:rPr lang="en-US" dirty="0" smtClean="0">
                <a:solidFill>
                  <a:srgbClr val="FF0000"/>
                </a:solidFill>
              </a:rPr>
              <a:t>Phrase-spaced</a:t>
            </a:r>
            <a:r>
              <a:rPr lang="en-US" dirty="0" smtClean="0"/>
              <a:t>:</a:t>
            </a:r>
          </a:p>
          <a:p>
            <a:endParaRPr lang="en-US" dirty="0"/>
          </a:p>
          <a:p>
            <a:endParaRPr lang="en-US" dirty="0" smtClean="0"/>
          </a:p>
          <a:p>
            <a:endParaRPr lang="en-US" dirty="0"/>
          </a:p>
          <a:p>
            <a:r>
              <a:rPr lang="en-US" dirty="0" smtClean="0">
                <a:solidFill>
                  <a:srgbClr val="FF0000"/>
                </a:solidFill>
              </a:rPr>
              <a:t>Even-spaced</a:t>
            </a:r>
            <a:r>
              <a:rPr lang="en-US" dirty="0" smtClean="0"/>
              <a:t>:  </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3167" y="2209800"/>
            <a:ext cx="7058025" cy="151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2999" y="4572000"/>
            <a:ext cx="703897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mc:Choice xmlns:p14="http://schemas.microsoft.com/office/powerpoint/2010/main" Requires="p14">
          <p:contentPart p14:bwMode="auto" r:id="rId5">
            <p14:nvContentPartPr>
              <p14:cNvPr id="3" name="Ink 2"/>
              <p14:cNvContentPartPr/>
              <p14:nvPr/>
            </p14:nvContentPartPr>
            <p14:xfrm>
              <a:off x="2713680" y="2712960"/>
              <a:ext cx="2626920" cy="2565000"/>
            </p14:xfrm>
          </p:contentPart>
        </mc:Choice>
        <mc:Fallback>
          <p:pic>
            <p:nvPicPr>
              <p:cNvPr id="3" name="Ink 2"/>
              <p:cNvPicPr/>
              <p:nvPr/>
            </p:nvPicPr>
            <p:blipFill>
              <a:blip r:embed="rId6"/>
              <a:stretch>
                <a:fillRect/>
              </a:stretch>
            </p:blipFill>
            <p:spPr>
              <a:xfrm>
                <a:off x="2710440" y="2703960"/>
                <a:ext cx="2634120" cy="2585520"/>
              </a:xfrm>
              <a:prstGeom prst="rect">
                <a:avLst/>
              </a:prstGeom>
            </p:spPr>
          </p:pic>
        </mc:Fallback>
      </mc:AlternateContent>
    </p:spTree>
    <p:extLst>
      <p:ext uri="{BB962C8B-B14F-4D97-AF65-F5344CB8AC3E}">
        <p14:creationId xmlns:p14="http://schemas.microsoft.com/office/powerpoint/2010/main" val="37833835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findings regarding </a:t>
            </a:r>
            <a:br>
              <a:rPr lang="en-US" dirty="0" smtClean="0"/>
            </a:br>
            <a:r>
              <a:rPr lang="en-US" dirty="0" smtClean="0"/>
              <a:t>Effect of Spacing</a:t>
            </a:r>
            <a:endParaRPr lang="en-US" dirty="0"/>
          </a:p>
        </p:txBody>
      </p:sp>
      <p:sp>
        <p:nvSpPr>
          <p:cNvPr id="3" name="Content Placeholder 2"/>
          <p:cNvSpPr>
            <a:spLocks noGrp="1"/>
          </p:cNvSpPr>
          <p:nvPr>
            <p:ph idx="1"/>
          </p:nvPr>
        </p:nvSpPr>
        <p:spPr/>
        <p:txBody>
          <a:bodyPr>
            <a:normAutofit/>
          </a:bodyPr>
          <a:lstStyle/>
          <a:p>
            <a:r>
              <a:rPr lang="en-US" dirty="0" smtClean="0"/>
              <a:t>Cromer (1970): people with good vocabulary and reading disabilities benefit from extra spacing that shows the correct grouping of words.</a:t>
            </a:r>
          </a:p>
          <a:p>
            <a:r>
              <a:rPr lang="en-US" dirty="0" err="1" smtClean="0"/>
              <a:t>Bever</a:t>
            </a:r>
            <a:r>
              <a:rPr lang="en-US" dirty="0" smtClean="0"/>
              <a:t> (1991, 1992): Formatting the text with spacing cues improves the comprehension of </a:t>
            </a:r>
            <a:r>
              <a:rPr lang="en-US" dirty="0" smtClean="0">
                <a:solidFill>
                  <a:srgbClr val="FF0000"/>
                </a:solidFill>
              </a:rPr>
              <a:t>average</a:t>
            </a:r>
            <a:r>
              <a:rPr lang="en-US" dirty="0" smtClean="0"/>
              <a:t> readers, but no effect on </a:t>
            </a:r>
            <a:r>
              <a:rPr lang="en-US" smtClean="0"/>
              <a:t>advanced readers.</a:t>
            </a:r>
            <a:endParaRPr lang="en-US" dirty="0"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5855599"/>
            <a:ext cx="3619501" cy="42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5564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7162800" cy="3539430"/>
          </a:xfrm>
          <a:prstGeom prst="rect">
            <a:avLst/>
          </a:prstGeom>
        </p:spPr>
        <p:txBody>
          <a:bodyPr wrap="square">
            <a:spAutoFit/>
          </a:bodyPr>
          <a:lstStyle/>
          <a:p>
            <a:r>
              <a:rPr lang="en-US" sz="2800" dirty="0"/>
              <a:t>Dear John</a:t>
            </a:r>
          </a:p>
          <a:p>
            <a:r>
              <a:rPr lang="en-US" sz="2800" dirty="0"/>
              <a:t>I want a man who knows what love is all about you are generous kind thoughtful people who are not like you admit to being useless and inferior you have ruined me for other men I yearn for you I have no feelings whatsoever when we’re apart I can be forever happy will you let me be yours    Amber</a:t>
            </a:r>
          </a:p>
        </p:txBody>
      </p:sp>
    </p:spTree>
    <p:extLst>
      <p:ext uri="{BB962C8B-B14F-4D97-AF65-F5344CB8AC3E}">
        <p14:creationId xmlns:p14="http://schemas.microsoft.com/office/powerpoint/2010/main" val="3239856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Effect of </a:t>
            </a:r>
            <a:br>
              <a:rPr lang="en-US" dirty="0" smtClean="0"/>
            </a:br>
            <a:r>
              <a:rPr lang="en-US" dirty="0" smtClean="0"/>
              <a:t>Phrase-based Spacing</a:t>
            </a:r>
            <a:endParaRPr lang="en-US" dirty="0"/>
          </a:p>
        </p:txBody>
      </p:sp>
      <p:sp>
        <p:nvSpPr>
          <p:cNvPr id="3" name="Content Placeholder 2"/>
          <p:cNvSpPr>
            <a:spLocks noGrp="1"/>
          </p:cNvSpPr>
          <p:nvPr>
            <p:ph idx="1"/>
          </p:nvPr>
        </p:nvSpPr>
        <p:spPr/>
        <p:txBody>
          <a:bodyPr/>
          <a:lstStyle/>
          <a:p>
            <a:endParaRPr lang="en-US" dirty="0"/>
          </a:p>
        </p:txBody>
      </p:sp>
      <p:pic>
        <p:nvPicPr>
          <p:cNvPr id="5" name="Picture 4"/>
          <p:cNvPicPr>
            <a:picLocks noChangeAspect="1"/>
          </p:cNvPicPr>
          <p:nvPr/>
        </p:nvPicPr>
        <p:blipFill>
          <a:blip r:embed="rId2"/>
          <a:stretch>
            <a:fillRect/>
          </a:stretch>
        </p:blipFill>
        <p:spPr>
          <a:xfrm>
            <a:off x="1295400" y="2079886"/>
            <a:ext cx="6946339" cy="4068762"/>
          </a:xfrm>
          <a:prstGeom prst="rect">
            <a:avLst/>
          </a:prstGeom>
        </p:spPr>
      </p:pic>
      <p:sp>
        <p:nvSpPr>
          <p:cNvPr id="4" name="TextBox 3"/>
          <p:cNvSpPr txBox="1"/>
          <p:nvPr/>
        </p:nvSpPr>
        <p:spPr>
          <a:xfrm>
            <a:off x="4343400" y="2514600"/>
            <a:ext cx="4055149" cy="369332"/>
          </a:xfrm>
          <a:prstGeom prst="rect">
            <a:avLst/>
          </a:prstGeom>
          <a:noFill/>
        </p:spPr>
        <p:txBody>
          <a:bodyPr wrap="none" rtlCol="0">
            <a:spAutoFit/>
          </a:bodyPr>
          <a:lstStyle/>
          <a:p>
            <a:r>
              <a:rPr lang="en-US" dirty="0" smtClean="0"/>
              <a:t>Phrase-spaced    Control            Difference</a:t>
            </a:r>
            <a:endParaRPr lang="en-US" dirty="0"/>
          </a:p>
        </p:txBody>
      </p:sp>
    </p:spTree>
    <p:extLst>
      <p:ext uri="{BB962C8B-B14F-4D97-AF65-F5344CB8AC3E}">
        <p14:creationId xmlns:p14="http://schemas.microsoft.com/office/powerpoint/2010/main" val="5743802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and Interpretation of Our Results</a:t>
            </a:r>
            <a:endParaRPr lang="en-US" dirty="0"/>
          </a:p>
        </p:txBody>
      </p:sp>
      <p:sp>
        <p:nvSpPr>
          <p:cNvPr id="3" name="Content Placeholder 2"/>
          <p:cNvSpPr>
            <a:spLocks noGrp="1"/>
          </p:cNvSpPr>
          <p:nvPr>
            <p:ph idx="1"/>
          </p:nvPr>
        </p:nvSpPr>
        <p:spPr/>
        <p:txBody>
          <a:bodyPr/>
          <a:lstStyle/>
          <a:p>
            <a:r>
              <a:rPr lang="en-US" dirty="0" smtClean="0"/>
              <a:t>Dev Ed students’ grouping strategies for algebraic expressions is impacted by presence of cues in the stimuli</a:t>
            </a:r>
          </a:p>
          <a:p>
            <a:r>
              <a:rPr lang="en-US" dirty="0" smtClean="0"/>
              <a:t>Such influence parallels the reading research in the past 40+ years </a:t>
            </a:r>
          </a:p>
          <a:p>
            <a:r>
              <a:rPr lang="en-US" dirty="0" smtClean="0"/>
              <a:t>Reading and mathematics likely share a deep common mechanism for processing strings of symbols </a:t>
            </a:r>
            <a:endParaRPr lang="en-US" dirty="0"/>
          </a:p>
        </p:txBody>
      </p:sp>
    </p:spTree>
    <p:extLst>
      <p:ext uri="{BB962C8B-B14F-4D97-AF65-F5344CB8AC3E}">
        <p14:creationId xmlns:p14="http://schemas.microsoft.com/office/powerpoint/2010/main" val="16969295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for the Classroom</a:t>
            </a:r>
            <a:endParaRPr lang="en-US" dirty="0"/>
          </a:p>
        </p:txBody>
      </p:sp>
      <p:sp>
        <p:nvSpPr>
          <p:cNvPr id="3" name="Content Placeholder 2"/>
          <p:cNvSpPr>
            <a:spLocks noGrp="1"/>
          </p:cNvSpPr>
          <p:nvPr>
            <p:ph idx="1"/>
          </p:nvPr>
        </p:nvSpPr>
        <p:spPr/>
        <p:txBody>
          <a:bodyPr/>
          <a:lstStyle/>
          <a:p>
            <a:r>
              <a:rPr lang="en-US" dirty="0"/>
              <a:t>Should formatting be used to facilitate the learning of order of operations</a:t>
            </a:r>
            <a:r>
              <a:rPr lang="en-US" dirty="0" smtClean="0"/>
              <a:t>?</a:t>
            </a:r>
          </a:p>
          <a:p>
            <a:pPr lvl="1"/>
            <a:r>
              <a:rPr lang="en-US" dirty="0" smtClean="0"/>
              <a:t>Esp. for students who are good readers but have genuinely difficulty in reading algebraic expressions</a:t>
            </a:r>
            <a:r>
              <a:rPr lang="en-US" dirty="0" smtClean="0"/>
              <a:t> </a:t>
            </a:r>
            <a:endParaRPr lang="en-US" dirty="0"/>
          </a:p>
          <a:p>
            <a:endParaRPr lang="en-US" dirty="0" smtClean="0"/>
          </a:p>
          <a:p>
            <a:r>
              <a:rPr lang="en-US" dirty="0" smtClean="0"/>
              <a:t>Should we be teaching grouping strategies/trees in addition to PEMDAS? </a:t>
            </a:r>
          </a:p>
          <a:p>
            <a:endParaRPr lang="en-US" dirty="0"/>
          </a:p>
        </p:txBody>
      </p:sp>
    </p:spTree>
    <p:extLst>
      <p:ext uri="{BB962C8B-B14F-4D97-AF65-F5344CB8AC3E}">
        <p14:creationId xmlns:p14="http://schemas.microsoft.com/office/powerpoint/2010/main" val="1271452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Explorations</a:t>
            </a:r>
            <a:endParaRPr lang="en-US" dirty="0"/>
          </a:p>
        </p:txBody>
      </p:sp>
      <p:sp>
        <p:nvSpPr>
          <p:cNvPr id="3" name="Content Placeholder 2"/>
          <p:cNvSpPr>
            <a:spLocks noGrp="1"/>
          </p:cNvSpPr>
          <p:nvPr>
            <p:ph idx="1"/>
          </p:nvPr>
        </p:nvSpPr>
        <p:spPr/>
        <p:txBody>
          <a:bodyPr/>
          <a:lstStyle/>
          <a:p>
            <a:r>
              <a:rPr lang="en-US" dirty="0" smtClean="0"/>
              <a:t>New task / design</a:t>
            </a:r>
          </a:p>
          <a:p>
            <a:pPr lvl="1"/>
            <a:r>
              <a:rPr lang="en-US" dirty="0" smtClean="0"/>
              <a:t>Measuring speed as well as accuracy. </a:t>
            </a:r>
          </a:p>
          <a:p>
            <a:pPr lvl="1"/>
            <a:r>
              <a:rPr lang="en-US" dirty="0" smtClean="0"/>
              <a:t>Within-subject design to minimize the effect of test items</a:t>
            </a:r>
          </a:p>
          <a:p>
            <a:r>
              <a:rPr lang="en-US" dirty="0" smtClean="0"/>
              <a:t>Automatic formatting of teaching materials</a:t>
            </a:r>
          </a:p>
          <a:p>
            <a:r>
              <a:rPr lang="en-US" dirty="0" smtClean="0"/>
              <a:t>Using eye-tracking to identify the rapid eye movements during reading algebraic expressions</a:t>
            </a:r>
          </a:p>
        </p:txBody>
      </p:sp>
    </p:spTree>
    <p:extLst>
      <p:ext uri="{BB962C8B-B14F-4D97-AF65-F5344CB8AC3E}">
        <p14:creationId xmlns:p14="http://schemas.microsoft.com/office/powerpoint/2010/main" val="31152637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Eye Movement Patterns During Reading</a:t>
            </a:r>
            <a:endParaRPr lang="en-US" dirty="0"/>
          </a:p>
        </p:txBody>
      </p:sp>
      <p:sp>
        <p:nvSpPr>
          <p:cNvPr id="3" name="Content Placeholder 2"/>
          <p:cNvSpPr>
            <a:spLocks noGrp="1"/>
          </p:cNvSpPr>
          <p:nvPr>
            <p:ph idx="1"/>
          </p:nvPr>
        </p:nvSpPr>
        <p:spPr/>
        <p:txBody>
          <a:bodyPr/>
          <a:lstStyle/>
          <a:p>
            <a:pPr marL="0" indent="0">
              <a:buNone/>
            </a:pPr>
            <a:endParaRPr lang="en-US" dirty="0"/>
          </a:p>
        </p:txBody>
      </p:sp>
      <p:pic>
        <p:nvPicPr>
          <p:cNvPr id="6146" name="Picture 2" descr="http://media.24ways.org/2012/tan/fig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3" b="37143"/>
          <a:stretch/>
        </p:blipFill>
        <p:spPr bwMode="auto">
          <a:xfrm>
            <a:off x="152400" y="1752600"/>
            <a:ext cx="5654200" cy="2362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coli.uni-saarland.de/groups/MC/images/track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3908" y="1752600"/>
            <a:ext cx="2697692" cy="2023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13848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a:t>Bever</a:t>
            </a:r>
            <a:r>
              <a:rPr lang="en-US" dirty="0"/>
              <a:t>, T. G., </a:t>
            </a:r>
            <a:r>
              <a:rPr lang="en-US" dirty="0" err="1"/>
              <a:t>Jandreau</a:t>
            </a:r>
            <a:r>
              <a:rPr lang="en-US" dirty="0"/>
              <a:t>, S., Burwell, R. , Kaplan, R., &amp; </a:t>
            </a:r>
            <a:r>
              <a:rPr lang="en-US" dirty="0" err="1"/>
              <a:t>Zaenan</a:t>
            </a:r>
            <a:r>
              <a:rPr lang="en-US" dirty="0"/>
              <a:t>, A. (</a:t>
            </a:r>
            <a:r>
              <a:rPr lang="en-US" dirty="0" smtClean="0"/>
              <a:t>1991). </a:t>
            </a:r>
            <a:r>
              <a:rPr lang="en-US" dirty="0"/>
              <a:t>Spacing printed text to isolate major phrases improves readability. </a:t>
            </a:r>
            <a:r>
              <a:rPr lang="en-US" i="1" dirty="0"/>
              <a:t>Visible Language</a:t>
            </a:r>
            <a:r>
              <a:rPr lang="en-US" dirty="0"/>
              <a:t>, 25, 74–87</a:t>
            </a:r>
            <a:r>
              <a:rPr lang="en-US" dirty="0" smtClean="0"/>
              <a:t>.</a:t>
            </a:r>
          </a:p>
          <a:p>
            <a:r>
              <a:rPr lang="en-US" dirty="0" smtClean="0"/>
              <a:t>Cromer, W. (1970). The Difference Model: A New Explanation of Some Reading Difficulties. Journal of Educational Psychology, 61</a:t>
            </a:r>
          </a:p>
          <a:p>
            <a:r>
              <a:rPr lang="en-US" dirty="0" err="1"/>
              <a:t>Jandreau</a:t>
            </a:r>
            <a:r>
              <a:rPr lang="en-US" dirty="0"/>
              <a:t>, S., &amp; </a:t>
            </a:r>
            <a:r>
              <a:rPr lang="en-US" dirty="0" err="1"/>
              <a:t>Bever</a:t>
            </a:r>
            <a:r>
              <a:rPr lang="en-US" dirty="0"/>
              <a:t>, T. G. (1992). Phrase-spaced formats improve comprehension in average readers. </a:t>
            </a:r>
            <a:r>
              <a:rPr lang="en-US" i="1" dirty="0"/>
              <a:t>Journal of Applied Psychology</a:t>
            </a:r>
            <a:r>
              <a:rPr lang="en-US" dirty="0"/>
              <a:t>, 77, 143–146</a:t>
            </a:r>
            <a:r>
              <a:rPr lang="en-US" dirty="0" smtClean="0"/>
              <a:t>.</a:t>
            </a:r>
            <a:endParaRPr lang="en-US" dirty="0"/>
          </a:p>
          <a:p>
            <a:r>
              <a:rPr lang="en-US" dirty="0" err="1" smtClean="0"/>
              <a:t>MacGregor</a:t>
            </a:r>
            <a:r>
              <a:rPr lang="en-US" dirty="0" smtClean="0"/>
              <a:t>, M. &amp; Price, E (1999). An </a:t>
            </a:r>
            <a:r>
              <a:rPr lang="en-US" dirty="0"/>
              <a:t>Exploration of Aspects of Language Proficiency and Algebra </a:t>
            </a:r>
            <a:r>
              <a:rPr lang="en-US" dirty="0" smtClean="0"/>
              <a:t>Learning. Journal </a:t>
            </a:r>
            <a:r>
              <a:rPr lang="en-US" dirty="0"/>
              <a:t>for Research in Mathematics Education</a:t>
            </a:r>
            <a:r>
              <a:rPr lang="en-US" dirty="0" smtClean="0"/>
              <a:t>, 30.4.</a:t>
            </a:r>
          </a:p>
          <a:p>
            <a:r>
              <a:rPr lang="en-US" dirty="0" smtClean="0"/>
              <a:t>Shattuck-</a:t>
            </a:r>
            <a:r>
              <a:rPr lang="en-US" dirty="0" err="1" smtClean="0"/>
              <a:t>Hufnagel</a:t>
            </a:r>
            <a:r>
              <a:rPr lang="en-US" dirty="0"/>
              <a:t>, S., &amp; Turk, A. E. (1996). A prosody tutorial for investigators of auditory sentence processing. </a:t>
            </a:r>
            <a:r>
              <a:rPr lang="en-US" i="1" dirty="0"/>
              <a:t>Journal of Psycholinguistic Research</a:t>
            </a:r>
            <a:r>
              <a:rPr lang="en-US" dirty="0"/>
              <a:t>, </a:t>
            </a:r>
            <a:r>
              <a:rPr lang="en-US" i="1" dirty="0"/>
              <a:t>25</a:t>
            </a:r>
            <a:r>
              <a:rPr lang="en-US" dirty="0"/>
              <a:t>(2), </a:t>
            </a:r>
            <a:endParaRPr lang="en-US" dirty="0" smtClean="0"/>
          </a:p>
          <a:p>
            <a:endParaRPr lang="en-US" dirty="0" smtClean="0"/>
          </a:p>
        </p:txBody>
      </p:sp>
    </p:spTree>
    <p:extLst>
      <p:ext uri="{BB962C8B-B14F-4D97-AF65-F5344CB8AC3E}">
        <p14:creationId xmlns:p14="http://schemas.microsoft.com/office/powerpoint/2010/main" val="14094844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a:t>
            </a:r>
            <a:endParaRPr lang="en-US" dirty="0"/>
          </a:p>
        </p:txBody>
      </p:sp>
      <p:sp>
        <p:nvSpPr>
          <p:cNvPr id="3" name="Content Placeholder 2"/>
          <p:cNvSpPr>
            <a:spLocks noGrp="1"/>
          </p:cNvSpPr>
          <p:nvPr>
            <p:ph idx="1"/>
          </p:nvPr>
        </p:nvSpPr>
        <p:spPr/>
        <p:txBody>
          <a:bodyPr>
            <a:normAutofit/>
          </a:bodyPr>
          <a:lstStyle/>
          <a:p>
            <a:r>
              <a:rPr lang="en-US" dirty="0" smtClean="0"/>
              <a:t>Assistance with data collection: </a:t>
            </a:r>
          </a:p>
          <a:p>
            <a:pPr lvl="1"/>
            <a:r>
              <a:rPr lang="en-US" dirty="0" smtClean="0"/>
              <a:t>Norco College: Debbie Smith, Joseph </a:t>
            </a:r>
            <a:r>
              <a:rPr lang="en-US" dirty="0" err="1" smtClean="0"/>
              <a:t>DeGuzman</a:t>
            </a:r>
            <a:r>
              <a:rPr lang="en-US" dirty="0" smtClean="0"/>
              <a:t>, Steven Park, Andy Robles</a:t>
            </a:r>
          </a:p>
          <a:p>
            <a:pPr lvl="1"/>
            <a:r>
              <a:rPr lang="en-US" dirty="0" smtClean="0"/>
              <a:t>Fullerton College: </a:t>
            </a:r>
            <a:r>
              <a:rPr lang="en-US" dirty="0" err="1" smtClean="0"/>
              <a:t>Mareike</a:t>
            </a:r>
            <a:r>
              <a:rPr lang="en-US" dirty="0" smtClean="0"/>
              <a:t> </a:t>
            </a:r>
            <a:r>
              <a:rPr lang="en-US" dirty="0" err="1" smtClean="0"/>
              <a:t>Claasen</a:t>
            </a:r>
            <a:endParaRPr lang="en-US" dirty="0" smtClean="0"/>
          </a:p>
          <a:p>
            <a:pPr lvl="1"/>
            <a:r>
              <a:rPr lang="en-US" dirty="0" smtClean="0"/>
              <a:t>SRJC: Carlos Valencia, Amy Flores</a:t>
            </a:r>
            <a:endParaRPr lang="en-US" dirty="0"/>
          </a:p>
        </p:txBody>
      </p:sp>
    </p:spTree>
    <p:extLst>
      <p:ext uri="{BB962C8B-B14F-4D97-AF65-F5344CB8AC3E}">
        <p14:creationId xmlns:p14="http://schemas.microsoft.com/office/powerpoint/2010/main" val="33157534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r>
              <a:rPr lang="en-US" dirty="0" smtClean="0">
                <a:hlinkClick r:id="rId2"/>
              </a:rPr>
              <a:t>Richard.S.Ries@gmail.com</a:t>
            </a:r>
            <a:endParaRPr lang="en-US" dirty="0" smtClean="0"/>
          </a:p>
          <a:p>
            <a:r>
              <a:rPr lang="en-US" dirty="0" smtClean="0"/>
              <a:t>Or</a:t>
            </a:r>
          </a:p>
          <a:p>
            <a:r>
              <a:rPr lang="en-US" dirty="0" smtClean="0">
                <a:hlinkClick r:id="rId3"/>
              </a:rPr>
              <a:t>ylin@santarosa.edu</a:t>
            </a:r>
            <a:endParaRPr lang="en-US" dirty="0" smtClean="0"/>
          </a:p>
          <a:p>
            <a:endParaRPr lang="en-US" dirty="0" smtClean="0"/>
          </a:p>
          <a:p>
            <a:endParaRPr lang="en-US" dirty="0"/>
          </a:p>
        </p:txBody>
      </p:sp>
    </p:spTree>
    <p:extLst>
      <p:ext uri="{BB962C8B-B14F-4D97-AF65-F5344CB8AC3E}">
        <p14:creationId xmlns:p14="http://schemas.microsoft.com/office/powerpoint/2010/main" val="264089694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Arguments for Linguistic Structure</a:t>
            </a:r>
            <a:endParaRPr lang="en-US" dirty="0"/>
          </a:p>
        </p:txBody>
      </p:sp>
      <p:sp>
        <p:nvSpPr>
          <p:cNvPr id="3" name="Content Placeholder 2"/>
          <p:cNvSpPr>
            <a:spLocks noGrp="1"/>
          </p:cNvSpPr>
          <p:nvPr>
            <p:ph idx="1"/>
          </p:nvPr>
        </p:nvSpPr>
        <p:spPr/>
        <p:txBody>
          <a:bodyPr/>
          <a:lstStyle/>
          <a:p>
            <a:r>
              <a:rPr lang="en-US" i="1" dirty="0"/>
              <a:t>1) Colorless green ideas sleep furiously</a:t>
            </a:r>
          </a:p>
          <a:p>
            <a:r>
              <a:rPr lang="en-US" i="1" dirty="0"/>
              <a:t>2) Furiously sleep ideas green colorless.</a:t>
            </a:r>
          </a:p>
          <a:p>
            <a:endParaRPr lang="en-US" dirty="0"/>
          </a:p>
        </p:txBody>
      </p:sp>
      <p:pic>
        <p:nvPicPr>
          <p:cNvPr id="4" name="Picture 4" descr="http://www.gelbukh.com/clbook/Computational-Linguistics_archivos/image00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204" y="4238941"/>
            <a:ext cx="4362316" cy="254285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rohan.sdsu.edu/%7Egawron/syntax/trees/japanese_v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1367" y="3733800"/>
            <a:ext cx="2739837"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83494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Acoustic Cues for Sentence Processing</a:t>
            </a:r>
            <a:endParaRPr lang="en-US" dirty="0"/>
          </a:p>
        </p:txBody>
      </p:sp>
      <p:pic>
        <p:nvPicPr>
          <p:cNvPr id="3074" name="Picture 2" descr="http://www.speech.cs.cmu.edu/tobi/GIF/names.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295400"/>
            <a:ext cx="6934200" cy="5379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6784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467600" cy="4401205"/>
          </a:xfrm>
          <a:prstGeom prst="rect">
            <a:avLst/>
          </a:prstGeom>
        </p:spPr>
        <p:txBody>
          <a:bodyPr wrap="square">
            <a:spAutoFit/>
          </a:bodyPr>
          <a:lstStyle/>
          <a:p>
            <a:r>
              <a:rPr lang="en-US" sz="2800" dirty="0"/>
              <a:t>Dear John,</a:t>
            </a:r>
          </a:p>
          <a:p>
            <a:r>
              <a:rPr lang="en-US" sz="2800" dirty="0"/>
              <a:t>I want a man who knows what love is all about.   You are generous, kind, thoughtful. </a:t>
            </a:r>
            <a:r>
              <a:rPr lang="en-US" sz="2800" dirty="0" smtClean="0"/>
              <a:t>  </a:t>
            </a:r>
            <a:r>
              <a:rPr lang="en-US" sz="2800" dirty="0"/>
              <a:t>People who are not like you admit to being useless and inferior.   You have ruined me for other men.   I yearn for you.   I have no feelings whatsoever when we’re apart.   I can be forever happy -- will you let me be yours?</a:t>
            </a:r>
          </a:p>
          <a:p>
            <a:endParaRPr lang="en-US" sz="2800" dirty="0" smtClean="0"/>
          </a:p>
          <a:p>
            <a:r>
              <a:rPr lang="en-US" sz="2800" dirty="0" smtClean="0"/>
              <a:t>--</a:t>
            </a:r>
            <a:r>
              <a:rPr lang="en-US" sz="2800" dirty="0"/>
              <a:t>Amber</a:t>
            </a:r>
          </a:p>
        </p:txBody>
      </p:sp>
    </p:spTree>
    <p:extLst>
      <p:ext uri="{BB962C8B-B14F-4D97-AF65-F5344CB8AC3E}">
        <p14:creationId xmlns:p14="http://schemas.microsoft.com/office/powerpoint/2010/main" val="207965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7543800" cy="4832092"/>
          </a:xfrm>
          <a:prstGeom prst="rect">
            <a:avLst/>
          </a:prstGeom>
        </p:spPr>
        <p:txBody>
          <a:bodyPr wrap="square">
            <a:spAutoFit/>
          </a:bodyPr>
          <a:lstStyle/>
          <a:p>
            <a:r>
              <a:rPr lang="en-US" sz="2800" dirty="0"/>
              <a:t>Dear John,</a:t>
            </a:r>
          </a:p>
          <a:p>
            <a:r>
              <a:rPr lang="en-US" sz="2800" dirty="0"/>
              <a:t>I want a man who knows what love is.   All about you are generous, kind, thoughtful, people, who are not like you.   Admit to being useless and inferior.   You have ruined me.   For other men I yearn.   For you I have no feelings whatsoever.   When we’re apart, I can be forever happy.   Will you let me be? </a:t>
            </a:r>
          </a:p>
          <a:p>
            <a:endParaRPr lang="en-US" sz="2800" dirty="0" smtClean="0"/>
          </a:p>
          <a:p>
            <a:r>
              <a:rPr lang="en-US" sz="2800" dirty="0" smtClean="0"/>
              <a:t>Yours</a:t>
            </a:r>
            <a:r>
              <a:rPr lang="en-US" sz="2800" dirty="0"/>
              <a:t>,    </a:t>
            </a:r>
            <a:endParaRPr lang="en-US" sz="2800" dirty="0" smtClean="0"/>
          </a:p>
          <a:p>
            <a:r>
              <a:rPr lang="en-US" sz="2800" dirty="0" smtClean="0"/>
              <a:t>Amber</a:t>
            </a:r>
            <a:endParaRPr lang="en-US" sz="2800" dirty="0"/>
          </a:p>
        </p:txBody>
      </p:sp>
    </p:spTree>
    <p:extLst>
      <p:ext uri="{BB962C8B-B14F-4D97-AF65-F5344CB8AC3E}">
        <p14:creationId xmlns:p14="http://schemas.microsoft.com/office/powerpoint/2010/main" val="3489256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2743200"/>
            <a:ext cx="6388031" cy="707886"/>
          </a:xfrm>
          <a:prstGeom prst="rect">
            <a:avLst/>
          </a:prstGeom>
        </p:spPr>
        <p:txBody>
          <a:bodyPr wrap="none">
            <a:spAutoFit/>
          </a:bodyPr>
          <a:lstStyle/>
          <a:p>
            <a:r>
              <a:rPr lang="en-US" sz="4000" dirty="0"/>
              <a:t>theredonateakettleoftenchips</a:t>
            </a:r>
          </a:p>
        </p:txBody>
      </p:sp>
    </p:spTree>
    <p:extLst>
      <p:ext uri="{BB962C8B-B14F-4D97-AF65-F5344CB8AC3E}">
        <p14:creationId xmlns:p14="http://schemas.microsoft.com/office/powerpoint/2010/main" val="3911607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438400"/>
            <a:ext cx="7293663" cy="707886"/>
          </a:xfrm>
          <a:prstGeom prst="rect">
            <a:avLst/>
          </a:prstGeom>
        </p:spPr>
        <p:txBody>
          <a:bodyPr wrap="none">
            <a:spAutoFit/>
          </a:bodyPr>
          <a:lstStyle/>
          <a:p>
            <a:r>
              <a:rPr lang="en-US" sz="4000" dirty="0"/>
              <a:t>The red on a teakettle often chips.</a:t>
            </a:r>
          </a:p>
        </p:txBody>
      </p:sp>
      <p:sp>
        <p:nvSpPr>
          <p:cNvPr id="3" name="Rectangle 2"/>
          <p:cNvSpPr/>
          <p:nvPr/>
        </p:nvSpPr>
        <p:spPr>
          <a:xfrm>
            <a:off x="1219200" y="3505200"/>
            <a:ext cx="7579062" cy="707886"/>
          </a:xfrm>
          <a:prstGeom prst="rect">
            <a:avLst/>
          </a:prstGeom>
        </p:spPr>
        <p:txBody>
          <a:bodyPr wrap="none">
            <a:spAutoFit/>
          </a:bodyPr>
          <a:lstStyle/>
          <a:p>
            <a:r>
              <a:rPr lang="en-US" sz="4000" dirty="0"/>
              <a:t>There, Don ate a kettle of ten chips.</a:t>
            </a:r>
          </a:p>
        </p:txBody>
      </p:sp>
    </p:spTree>
    <p:extLst>
      <p:ext uri="{BB962C8B-B14F-4D97-AF65-F5344CB8AC3E}">
        <p14:creationId xmlns:p14="http://schemas.microsoft.com/office/powerpoint/2010/main" val="2999978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828800" y="1981200"/>
                <a:ext cx="5562600" cy="2359428"/>
              </a:xfrm>
              <a:prstGeom prst="rect">
                <a:avLst/>
              </a:prstGeom>
            </p:spPr>
            <p:txBody>
              <a:bodyPr wrap="square">
                <a:spAutoFit/>
              </a:bodyPr>
              <a:lstStyle/>
              <a:p>
                <a:r>
                  <a:rPr lang="en-US" sz="3600" dirty="0"/>
                  <a:t>W</a:t>
                </a:r>
                <a:r>
                  <a:rPr lang="en-US" sz="3600" dirty="0" smtClean="0"/>
                  <a:t>hat </a:t>
                </a:r>
                <a:r>
                  <a:rPr lang="en-US" sz="3600" dirty="0"/>
                  <a:t>is </a:t>
                </a:r>
                <a14:m>
                  <m:oMath xmlns:m="http://schemas.openxmlformats.org/officeDocument/2006/math">
                    <m:sSup>
                      <m:sSupPr>
                        <m:ctrlPr>
                          <a:rPr lang="en-US" sz="3600" i="1">
                            <a:latin typeface="Cambria Math" panose="02040503050406030204" pitchFamily="18" charset="0"/>
                          </a:rPr>
                        </m:ctrlPr>
                      </m:sSupPr>
                      <m:e>
                        <m:r>
                          <a:rPr lang="en-US" sz="3600" i="1">
                            <a:latin typeface="Cambria Math"/>
                          </a:rPr>
                          <m:t>−1</m:t>
                        </m:r>
                      </m:e>
                      <m:sup>
                        <m:r>
                          <a:rPr lang="en-US" sz="3600" i="1">
                            <a:latin typeface="Cambria Math"/>
                          </a:rPr>
                          <m:t>2</m:t>
                        </m:r>
                      </m:sup>
                    </m:sSup>
                  </m:oMath>
                </a14:m>
                <a:r>
                  <a:rPr lang="en-US" sz="3600" dirty="0"/>
                  <a:t>?  </a:t>
                </a:r>
                <a:endParaRPr lang="en-US" sz="3600" dirty="0" smtClean="0"/>
              </a:p>
              <a:p>
                <a:endParaRPr lang="en-US" sz="3600" dirty="0"/>
              </a:p>
              <a:p>
                <a:r>
                  <a:rPr lang="en-US" sz="3600" dirty="0" smtClean="0"/>
                  <a:t>Why </a:t>
                </a:r>
                <a:r>
                  <a:rPr lang="en-US" sz="3600" dirty="0"/>
                  <a:t>do so many </a:t>
                </a:r>
                <a:r>
                  <a:rPr lang="en-US" sz="3600" dirty="0" smtClean="0"/>
                  <a:t>students think this is 1</a:t>
                </a:r>
                <a:r>
                  <a:rPr lang="en-US" sz="3600" dirty="0"/>
                  <a:t>?</a:t>
                </a:r>
              </a:p>
            </p:txBody>
          </p:sp>
        </mc:Choice>
        <mc:Fallback xmlns="">
          <p:sp>
            <p:nvSpPr>
              <p:cNvPr id="2" name="Rectangle 1"/>
              <p:cNvSpPr>
                <a:spLocks noRot="1" noChangeAspect="1" noMove="1" noResize="1" noEditPoints="1" noAdjustHandles="1" noChangeArrowheads="1" noChangeShapeType="1" noTextEdit="1"/>
              </p:cNvSpPr>
              <p:nvPr/>
            </p:nvSpPr>
            <p:spPr>
              <a:xfrm>
                <a:off x="1828800" y="1981200"/>
                <a:ext cx="5562600" cy="2359428"/>
              </a:xfrm>
              <a:prstGeom prst="rect">
                <a:avLst/>
              </a:prstGeom>
              <a:blipFill rotWithShape="0">
                <a:blip r:embed="rId2"/>
                <a:stretch>
                  <a:fillRect l="-3286" t="-3618" b="-6718"/>
                </a:stretch>
              </a:blipFill>
            </p:spPr>
            <p:txBody>
              <a:bodyPr/>
              <a:lstStyle/>
              <a:p>
                <a:r>
                  <a:rPr lang="en-US">
                    <a:noFill/>
                  </a:rPr>
                  <a:t> </a:t>
                </a:r>
              </a:p>
            </p:txBody>
          </p:sp>
        </mc:Fallback>
      </mc:AlternateContent>
    </p:spTree>
    <p:extLst>
      <p:ext uri="{BB962C8B-B14F-4D97-AF65-F5344CB8AC3E}">
        <p14:creationId xmlns:p14="http://schemas.microsoft.com/office/powerpoint/2010/main" val="1040134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66800"/>
            <a:ext cx="7490320" cy="646331"/>
          </a:xfrm>
          <a:prstGeom prst="rect">
            <a:avLst/>
          </a:prstGeom>
        </p:spPr>
        <p:txBody>
          <a:bodyPr wrap="none">
            <a:spAutoFit/>
          </a:bodyPr>
          <a:lstStyle/>
          <a:p>
            <a:r>
              <a:rPr lang="en-US" sz="3600" dirty="0"/>
              <a:t>How would we evaluate something like</a:t>
            </a:r>
          </a:p>
        </p:txBody>
      </p:sp>
      <mc:AlternateContent xmlns:mc="http://schemas.openxmlformats.org/markup-compatibility/2006" xmlns:a14="http://schemas.microsoft.com/office/drawing/2010/main">
        <mc:Choice Requires="a14">
          <p:sp>
            <p:nvSpPr>
              <p:cNvPr id="3" name="Rectangle 2"/>
              <p:cNvSpPr/>
              <p:nvPr/>
            </p:nvSpPr>
            <p:spPr>
              <a:xfrm>
                <a:off x="1676400" y="2536448"/>
                <a:ext cx="4549579" cy="707886"/>
              </a:xfrm>
              <a:prstGeom prst="rect">
                <a:avLst/>
              </a:prstGeom>
            </p:spPr>
            <p:txBody>
              <a:bodyPr wrap="none">
                <a:spAutoFit/>
              </a:bodyPr>
              <a:lstStyle/>
              <a:p>
                <a14:m>
                  <m:oMath xmlns:m="http://schemas.openxmlformats.org/officeDocument/2006/math">
                    <m:r>
                      <a:rPr lang="en-US" sz="4000" i="1">
                        <a:latin typeface="Cambria Math"/>
                      </a:rPr>
                      <m:t>5−3∗12+8÷4</m:t>
                    </m:r>
                  </m:oMath>
                </a14:m>
                <a:r>
                  <a:rPr lang="en-US" sz="4000" dirty="0"/>
                  <a:t> ?</a:t>
                </a:r>
              </a:p>
            </p:txBody>
          </p:sp>
        </mc:Choice>
        <mc:Fallback xmlns="">
          <p:sp>
            <p:nvSpPr>
              <p:cNvPr id="3" name="Rectangle 2"/>
              <p:cNvSpPr>
                <a:spLocks noRot="1" noChangeAspect="1" noMove="1" noResize="1" noEditPoints="1" noAdjustHandles="1" noChangeArrowheads="1" noChangeShapeType="1" noTextEdit="1"/>
              </p:cNvSpPr>
              <p:nvPr/>
            </p:nvSpPr>
            <p:spPr>
              <a:xfrm>
                <a:off x="1676400" y="2536448"/>
                <a:ext cx="4549579" cy="707886"/>
              </a:xfrm>
              <a:prstGeom prst="rect">
                <a:avLst/>
              </a:prstGeom>
              <a:blipFill rotWithShape="0">
                <a:blip r:embed="rId2"/>
                <a:stretch>
                  <a:fillRect t="-15517" r="-3753" b="-36207"/>
                </a:stretch>
              </a:blipFill>
            </p:spPr>
            <p:txBody>
              <a:bodyPr/>
              <a:lstStyle/>
              <a:p>
                <a:r>
                  <a:rPr lang="en-US">
                    <a:noFill/>
                  </a:rPr>
                  <a:t> </a:t>
                </a:r>
              </a:p>
            </p:txBody>
          </p:sp>
        </mc:Fallback>
      </mc:AlternateContent>
      <p:sp>
        <p:nvSpPr>
          <p:cNvPr id="4" name="Rectangle 3"/>
          <p:cNvSpPr/>
          <p:nvPr/>
        </p:nvSpPr>
        <p:spPr>
          <a:xfrm>
            <a:off x="2743200" y="4556234"/>
            <a:ext cx="1978940" cy="707886"/>
          </a:xfrm>
          <a:prstGeom prst="rect">
            <a:avLst/>
          </a:prstGeom>
        </p:spPr>
        <p:txBody>
          <a:bodyPr wrap="none">
            <a:spAutoFit/>
          </a:bodyPr>
          <a:lstStyle/>
          <a:p>
            <a:r>
              <a:rPr lang="en-US" sz="4000" dirty="0"/>
              <a:t>PEMDAS</a:t>
            </a:r>
          </a:p>
        </p:txBody>
      </p:sp>
    </p:spTree>
    <p:extLst>
      <p:ext uri="{BB962C8B-B14F-4D97-AF65-F5344CB8AC3E}">
        <p14:creationId xmlns:p14="http://schemas.microsoft.com/office/powerpoint/2010/main" val="3010979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3120</TotalTime>
  <Words>2224</Words>
  <Application>Microsoft Office PowerPoint</Application>
  <PresentationFormat>On-screen Show (4:3)</PresentationFormat>
  <Paragraphs>374</Paragraphs>
  <Slides>39</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Cambria Math</vt:lpstr>
      <vt:lpstr>Wingdings</vt:lpstr>
      <vt:lpstr>Office Theme</vt:lpstr>
      <vt:lpstr>A Cognitive Approach to Learning Order of Operations: Lessons from Language Processing</vt:lpstr>
      <vt:lpstr>Reading and Math Placements in Community Colleges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Methodology and Subjects</vt:lpstr>
      <vt:lpstr>Test Items: Effect of Size</vt:lpstr>
      <vt:lpstr>Effect of Size </vt:lpstr>
      <vt:lpstr>Effect of Length </vt:lpstr>
      <vt:lpstr>Effect of Prominence  (size, boldness, length combined)</vt:lpstr>
      <vt:lpstr>Effect of Spacing</vt:lpstr>
      <vt:lpstr>Reading as Sentence Processing</vt:lpstr>
      <vt:lpstr>Parsing Algebraic Expressions</vt:lpstr>
      <vt:lpstr>Parsing Algebraic Expressions</vt:lpstr>
      <vt:lpstr>Are the trees real? </vt:lpstr>
      <vt:lpstr>Psycholinguistic Research on Reading (Bever, 1992)</vt:lpstr>
      <vt:lpstr>How spacing affects reading text </vt:lpstr>
      <vt:lpstr>Main findings regarding  Effect of Spacing</vt:lpstr>
      <vt:lpstr>Summary of Effect of  Phrase-based Spacing</vt:lpstr>
      <vt:lpstr>Summary and Interpretation of Our Results</vt:lpstr>
      <vt:lpstr>Implications for the Classroom</vt:lpstr>
      <vt:lpstr>Future Explorations</vt:lpstr>
      <vt:lpstr>Eye Movement Patterns During Reading</vt:lpstr>
      <vt:lpstr>References</vt:lpstr>
      <vt:lpstr>Acknowledge</vt:lpstr>
      <vt:lpstr>PowerPoint Presentation</vt:lpstr>
      <vt:lpstr>Arguments for Linguistic Structure</vt:lpstr>
      <vt:lpstr>Acoustic Cues for Sentence Processing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dc:creator>
  <cp:lastModifiedBy>Lin, Ying</cp:lastModifiedBy>
  <cp:revision>276</cp:revision>
  <dcterms:created xsi:type="dcterms:W3CDTF">2014-11-08T19:41:17Z</dcterms:created>
  <dcterms:modified xsi:type="dcterms:W3CDTF">2014-12-06T19:56:03Z</dcterms:modified>
</cp:coreProperties>
</file>