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m4r" ContentType="audi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72" r:id="rId17"/>
    <p:sldId id="273" r:id="rId18"/>
    <p:sldId id="274" r:id="rId19"/>
    <p:sldId id="269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E72E-E17D-4A3E-9614-85BCC09A3C0F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6BB9-C4C7-4BE9-843D-40817D6C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9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E72E-E17D-4A3E-9614-85BCC09A3C0F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6BB9-C4C7-4BE9-843D-40817D6C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71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E72E-E17D-4A3E-9614-85BCC09A3C0F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6BB9-C4C7-4BE9-843D-40817D6C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5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My Name is Rocky.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E72E-E17D-4A3E-9614-85BCC09A3C0F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6BB9-C4C7-4BE9-843D-40817D6C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6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E72E-E17D-4A3E-9614-85BCC09A3C0F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6BB9-C4C7-4BE9-843D-40817D6C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0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E72E-E17D-4A3E-9614-85BCC09A3C0F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6BB9-C4C7-4BE9-843D-40817D6C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8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E72E-E17D-4A3E-9614-85BCC09A3C0F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6BB9-C4C7-4BE9-843D-40817D6C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7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E72E-E17D-4A3E-9614-85BCC09A3C0F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6BB9-C4C7-4BE9-843D-40817D6C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4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E72E-E17D-4A3E-9614-85BCC09A3C0F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6BB9-C4C7-4BE9-843D-40817D6C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3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E72E-E17D-4A3E-9614-85BCC09A3C0F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6BB9-C4C7-4BE9-843D-40817D6C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69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E72E-E17D-4A3E-9614-85BCC09A3C0F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6BB9-C4C7-4BE9-843D-40817D6C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96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6E72E-E17D-4A3E-9614-85BCC09A3C0F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06BB9-C4C7-4BE9-843D-40817D6C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7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r"/><Relationship Id="rId1" Type="http://schemas.microsoft.com/office/2007/relationships/media" Target="../media/media1.m4r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ugguide.net/node/view/24626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>
                <a:alpha val="5000"/>
                <a:lumMod val="8000"/>
              </a:srgb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MATHEMATICS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The Instrument of Science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Michael Greenwich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9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Biological (Scientific) </a:t>
            </a:r>
            <a:r>
              <a:rPr lang="en-US" dirty="0" smtClean="0">
                <a:solidFill>
                  <a:srgbClr val="FF0000"/>
                </a:solidFill>
              </a:rPr>
              <a:t>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Biological property </a:t>
            </a:r>
            <a:r>
              <a:rPr lang="en-US" dirty="0" smtClean="0"/>
              <a:t>(body heat) is numerically measured and expressed with a </a:t>
            </a:r>
            <a:r>
              <a:rPr lang="en-US" dirty="0" smtClean="0">
                <a:solidFill>
                  <a:srgbClr val="FF0000"/>
                </a:solidFill>
              </a:rPr>
              <a:t>number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The interval scale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Still, </a:t>
            </a:r>
            <a:r>
              <a:rPr lang="en-US" dirty="0" smtClean="0">
                <a:solidFill>
                  <a:srgbClr val="FF0000"/>
                </a:solidFill>
              </a:rPr>
              <a:t>math</a:t>
            </a:r>
            <a:r>
              <a:rPr lang="en-US" dirty="0" smtClean="0"/>
              <a:t> is the language of </a:t>
            </a:r>
            <a:r>
              <a:rPr lang="en-US" dirty="0" smtClean="0">
                <a:solidFill>
                  <a:srgbClr val="00B050"/>
                </a:solidFill>
              </a:rPr>
              <a:t>science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65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Logic (Mathematics)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458200" cy="5410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Random </a:t>
                </a:r>
                <a:r>
                  <a:rPr lang="en-US" dirty="0" smtClean="0"/>
                  <a:t>(uniform) over </a:t>
                </a:r>
                <a:r>
                  <a:rPr lang="en-US" dirty="0" smtClean="0"/>
                  <a:t>a certain </a:t>
                </a:r>
                <a:r>
                  <a:rPr lang="en-US" dirty="0" smtClean="0"/>
                  <a:t>interval</a:t>
                </a: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n-US" dirty="0" smtClean="0"/>
                  <a:t>=&gt;</a:t>
                </a:r>
                <a:r>
                  <a:rPr lang="en-US" dirty="0" smtClean="0"/>
                  <a:t>	</a:t>
                </a:r>
              </a:p>
              <a:p>
                <a:r>
                  <a:rPr lang="en-US" dirty="0" smtClean="0"/>
                  <a:t>Standard deviation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12</m:t>
                            </m:r>
                          </m:e>
                        </m:rad>
                      </m:den>
                    </m:f>
                    <m:r>
                      <a:rPr lang="en-US" b="0" i="0" smtClean="0">
                        <a:latin typeface="Cambria Math"/>
                      </a:rPr>
                      <m:t>,  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	where </a:t>
                </a: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en-US" dirty="0" smtClean="0"/>
                  <a:t> = the length of the interval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lvl="0"/>
                <a:r>
                  <a:rPr lang="en-US" dirty="0">
                    <a:solidFill>
                      <a:prstClr val="black"/>
                    </a:solidFill>
                  </a:rPr>
                  <a:t>Standard deviation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not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12</m:t>
                            </m:r>
                          </m:e>
                        </m:rad>
                      </m:den>
                    </m:f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		=&gt;</a:t>
                </a:r>
              </a:p>
              <a:p>
                <a:pPr lvl="0"/>
                <a:r>
                  <a:rPr lang="en-US" dirty="0" smtClean="0">
                    <a:solidFill>
                      <a:prstClr val="black"/>
                    </a:solidFill>
                  </a:rPr>
                  <a:t>Not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random (uniform)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over the interval		</a:t>
                </a:r>
              </a:p>
              <a:p>
                <a:pPr lvl="0"/>
                <a:endParaRPr lang="en-US" dirty="0" smtClean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sz="2700" dirty="0">
                    <a:solidFill>
                      <a:srgbClr val="002060"/>
                    </a:solidFill>
                  </a:rPr>
                  <a:t>Note that A implies </a:t>
                </a:r>
                <a:r>
                  <a:rPr lang="en-US" sz="2700" dirty="0">
                    <a:solidFill>
                      <a:srgbClr val="002060"/>
                    </a:solidFill>
                  </a:rPr>
                  <a:t>B</a:t>
                </a:r>
                <a:r>
                  <a:rPr lang="en-US" sz="27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700" dirty="0" err="1">
                    <a:solidFill>
                      <a:srgbClr val="002060"/>
                    </a:solidFill>
                  </a:rPr>
                  <a:t>iff</a:t>
                </a:r>
                <a:r>
                  <a:rPr lang="en-US" sz="2700" dirty="0">
                    <a:solidFill>
                      <a:srgbClr val="002060"/>
                    </a:solidFill>
                  </a:rPr>
                  <a:t> </a:t>
                </a:r>
                <a:r>
                  <a:rPr lang="en-US" sz="2700" dirty="0" err="1" smtClean="0">
                    <a:solidFill>
                      <a:srgbClr val="002060"/>
                    </a:solidFill>
                  </a:rPr>
                  <a:t>B</a:t>
                </a:r>
                <a:r>
                  <a:rPr lang="en-US" sz="2700" baseline="30000" dirty="0" err="1" smtClean="0">
                    <a:solidFill>
                      <a:srgbClr val="002060"/>
                    </a:solidFill>
                  </a:rPr>
                  <a:t>c</a:t>
                </a:r>
                <a:r>
                  <a:rPr lang="en-US" sz="27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700" dirty="0">
                    <a:solidFill>
                      <a:srgbClr val="002060"/>
                    </a:solidFill>
                  </a:rPr>
                  <a:t>implies A</a:t>
                </a:r>
                <a:r>
                  <a:rPr lang="en-US" sz="2700" baseline="30000" dirty="0">
                    <a:solidFill>
                      <a:srgbClr val="002060"/>
                    </a:solidFill>
                  </a:rPr>
                  <a:t>c</a:t>
                </a:r>
                <a:r>
                  <a:rPr lang="en-US" sz="2700" dirty="0">
                    <a:solidFill>
                      <a:srgbClr val="002060"/>
                    </a:solidFill>
                  </a:rPr>
                  <a:t>.</a:t>
                </a:r>
              </a:p>
              <a:p>
                <a:pPr lvl="0"/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458200" cy="5410200"/>
              </a:xfrm>
              <a:blipFill rotWithShape="1">
                <a:blip r:embed="rId2"/>
                <a:stretch>
                  <a:fillRect l="-1585" t="-2368" b="-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77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Biology (Science) Questions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he interval is [5, 65].  So, </a:t>
            </a:r>
            <a:r>
              <a:rPr lang="en-US" i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lang="en-US" dirty="0">
                <a:solidFill>
                  <a:prstClr val="black"/>
                </a:solidFill>
              </a:rPr>
              <a:t> = </a:t>
            </a:r>
            <a:r>
              <a:rPr lang="en-US" dirty="0" smtClean="0">
                <a:solidFill>
                  <a:prstClr val="black"/>
                </a:solidFill>
              </a:rPr>
              <a:t>60 (by 65 - 5).</a:t>
            </a:r>
            <a:endParaRPr lang="en-US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Do scorpions randomly select external </a:t>
            </a:r>
            <a:r>
              <a:rPr lang="en-US" dirty="0" smtClean="0">
                <a:solidFill>
                  <a:prstClr val="black"/>
                </a:solidFill>
              </a:rPr>
              <a:t>temperature over [5, 65]?</a:t>
            </a: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Do scorpions </a:t>
            </a:r>
            <a:r>
              <a:rPr lang="en-US" dirty="0" smtClean="0">
                <a:solidFill>
                  <a:prstClr val="black"/>
                </a:solidFill>
              </a:rPr>
              <a:t>select a </a:t>
            </a:r>
            <a:r>
              <a:rPr lang="en-US" dirty="0">
                <a:solidFill>
                  <a:prstClr val="black"/>
                </a:solidFill>
              </a:rPr>
              <a:t>preferable external temperature over [5, 65</a:t>
            </a:r>
            <a:r>
              <a:rPr lang="en-US" dirty="0" smtClean="0">
                <a:solidFill>
                  <a:prstClr val="black"/>
                </a:solidFill>
              </a:rPr>
              <a:t>]?  (a preference zone)</a:t>
            </a:r>
            <a:endParaRPr lang="en-US" dirty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4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Statistics (Mathematics)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4602163"/>
              </a:xfrm>
            </p:spPr>
            <p:txBody>
              <a:bodyPr/>
              <a:lstStyle/>
              <a:p>
                <a:r>
                  <a:rPr lang="en-US" dirty="0" smtClean="0"/>
                  <a:t>Hypothesis testing on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H</a:t>
                </a:r>
                <a:r>
                  <a:rPr lang="en-US" baseline="-25000" dirty="0" smtClean="0"/>
                  <a:t>O</a:t>
                </a:r>
                <a:r>
                  <a:rPr lang="en-US" dirty="0" smtClean="0"/>
                  <a:t>:  </a:t>
                </a:r>
                <a:r>
                  <a:rPr lang="el-GR" dirty="0" smtClean="0"/>
                  <a:t>σ</a:t>
                </a:r>
                <a:r>
                  <a:rPr lang="en-US" dirty="0" smtClean="0"/>
                  <a:t> ≥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60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/>
                  <a:t>  vs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H</a:t>
                </a:r>
                <a:r>
                  <a:rPr lang="en-US" baseline="-25000" dirty="0" smtClean="0">
                    <a:solidFill>
                      <a:prstClr val="black"/>
                    </a:solidFill>
                  </a:rPr>
                  <a:t>A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: </a:t>
                </a:r>
                <a:r>
                  <a:rPr lang="el-GR" dirty="0" smtClean="0">
                    <a:solidFill>
                      <a:prstClr val="black"/>
                    </a:solidFill>
                  </a:rPr>
                  <a:t>σ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60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endParaRPr lang="en-US" dirty="0" smtClean="0">
                  <a:solidFill>
                    <a:prstClr val="black"/>
                  </a:solidFill>
                </a:endParaRPr>
              </a:p>
              <a:p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2060"/>
                    </a:solidFill>
                  </a:rPr>
                  <a:t>Biologically, the expert speculates that the scorpions select a preferable external temperature in [5, 65].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2060"/>
                    </a:solidFill>
                  </a:rPr>
                  <a:t>Note: </a:t>
                </a:r>
                <a:r>
                  <a:rPr lang="el-GR" dirty="0" smtClean="0">
                    <a:solidFill>
                      <a:srgbClr val="002060"/>
                    </a:solidFill>
                  </a:rPr>
                  <a:t>σ</a:t>
                </a:r>
                <a:r>
                  <a:rPr lang="en-US" baseline="-25000" dirty="0">
                    <a:solidFill>
                      <a:srgbClr val="002060"/>
                    </a:solidFill>
                  </a:rPr>
                  <a:t>O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  <m:t>60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12</m:t>
                            </m:r>
                          </m:e>
                        </m:rad>
                      </m:den>
                    </m:f>
                    <m:r>
                      <a:rPr lang="en-US" b="0" i="0" smtClean="0">
                        <a:solidFill>
                          <a:srgbClr val="002060"/>
                        </a:solidFill>
                        <a:latin typeface="Cambria Math"/>
                      </a:rPr>
                      <m:t> ,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2060"/>
                        </a:solidFill>
                        <a:latin typeface="Cambria Math"/>
                      </a:rPr>
                      <m:t>from</m:t>
                    </m:r>
                    <m:r>
                      <a:rPr lang="en-US" b="0" i="0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30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𝑑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0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12</m:t>
                            </m:r>
                          </m:e>
                        </m:rad>
                      </m:den>
                    </m:f>
                    <m:r>
                      <a:rPr lang="en-US" sz="300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 with </a:t>
                </a:r>
                <a:r>
                  <a:rPr lang="en-US" sz="3000" i="1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en-US" sz="3000" dirty="0">
                    <a:solidFill>
                      <a:srgbClr val="002060"/>
                    </a:solidFill>
                  </a:rPr>
                  <a:t> = </a:t>
                </a:r>
                <a:r>
                  <a:rPr lang="en-US" sz="3000" dirty="0" smtClean="0">
                    <a:solidFill>
                      <a:srgbClr val="002060"/>
                    </a:solidFill>
                  </a:rPr>
                  <a:t>60.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4602163"/>
              </a:xfrm>
              <a:blipFill rotWithShape="1">
                <a:blip r:embed="rId2"/>
                <a:stretch>
                  <a:fillRect l="-1852" t="-1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014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Statistics (Mathematics)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371600"/>
                <a:ext cx="8153400" cy="4754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test statistic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𝑜</m:t>
                                </m:r>
                              </m:sub>
                            </m:sSub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12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.</a:t>
                </a:r>
              </a:p>
              <a:p>
                <a:r>
                  <a:rPr lang="en-US" dirty="0" smtClean="0">
                    <a:solidFill>
                      <a:prstClr val="black"/>
                    </a:solidFill>
                  </a:rPr>
                  <a:t>The observed value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31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0389</m:t>
                            </m:r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60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12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dirty="0" smtClean="0"/>
                  <a:t>3.6940.</a:t>
                </a:r>
              </a:p>
              <a:p>
                <a:endParaRPr lang="en-US" sz="2400" dirty="0"/>
              </a:p>
              <a:p>
                <a:r>
                  <a:rPr lang="en-US" dirty="0" smtClean="0"/>
                  <a:t>The p-value is 1.3626x10</a:t>
                </a:r>
                <a:r>
                  <a:rPr lang="en-US" baseline="30000" dirty="0" smtClean="0"/>
                  <a:t>-9</a:t>
                </a:r>
                <a:r>
                  <a:rPr lang="en-US" dirty="0" smtClean="0"/>
                  <a:t>, with Chi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(30).</a:t>
                </a:r>
              </a:p>
              <a:p>
                <a:endParaRPr lang="en-US" dirty="0"/>
              </a:p>
              <a:p>
                <a:r>
                  <a:rPr lang="en-US" dirty="0" smtClean="0"/>
                  <a:t>H</a:t>
                </a:r>
                <a:r>
                  <a:rPr lang="en-US" baseline="-25000" dirty="0" smtClean="0"/>
                  <a:t>O</a:t>
                </a:r>
                <a:r>
                  <a:rPr lang="en-US" dirty="0" smtClean="0"/>
                  <a:t> is rejected at 5% (or 1%).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371600"/>
                <a:ext cx="8153400" cy="4754563"/>
              </a:xfrm>
              <a:blipFill rotWithShape="1">
                <a:blip r:embed="rId2"/>
                <a:stretch>
                  <a:fillRect l="-1720" r="-1122" b="-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415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Math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rgbClr val="00B050"/>
                </a:solidFill>
              </a:rPr>
              <a:t>Science</a:t>
            </a:r>
            <a:r>
              <a:rPr lang="en-US" dirty="0" smtClean="0"/>
              <a:t> Conclusions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4602163"/>
              </a:xfrm>
            </p:spPr>
            <p:txBody>
              <a:bodyPr>
                <a:normAutofit fontScale="92500" lnSpcReduction="10000"/>
              </a:bodyPr>
              <a:lstStyle/>
              <a:p>
                <a:pPr lvl="0"/>
                <a:r>
                  <a:rPr lang="en-US" dirty="0" smtClean="0">
                    <a:solidFill>
                      <a:srgbClr val="FF0000"/>
                    </a:solidFill>
                  </a:rPr>
                  <a:t>Strong evidence for </a:t>
                </a:r>
                <a:r>
                  <a:rPr lang="en-US" dirty="0">
                    <a:solidFill>
                      <a:srgbClr val="FF0000"/>
                    </a:solidFill>
                  </a:rPr>
                  <a:t>H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A</a:t>
                </a:r>
                <a:r>
                  <a:rPr lang="en-US" dirty="0">
                    <a:solidFill>
                      <a:srgbClr val="FF0000"/>
                    </a:solidFill>
                  </a:rPr>
                  <a:t>: </a:t>
                </a:r>
                <a:r>
                  <a:rPr lang="el-GR" dirty="0">
                    <a:solidFill>
                      <a:srgbClr val="FF0000"/>
                    </a:solidFill>
                  </a:rPr>
                  <a:t>σ</a:t>
                </a:r>
                <a:r>
                  <a:rPr lang="en-US" dirty="0">
                    <a:solidFill>
                      <a:srgbClr val="FF0000"/>
                    </a:solidFill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60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12</m:t>
                            </m:r>
                          </m:e>
                        </m:rad>
                      </m:den>
                    </m:f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.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Strong evidence </a:t>
                </a:r>
                <a:r>
                  <a:rPr lang="en-US" dirty="0" smtClean="0"/>
                  <a:t>for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the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scorpion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selecting a preferable external temperature.</a:t>
                </a:r>
              </a:p>
              <a:p>
                <a:endParaRPr lang="en-US" dirty="0" smtClean="0">
                  <a:solidFill>
                    <a:srgbClr val="00B050"/>
                  </a:solidFill>
                </a:endParaRPr>
              </a:p>
              <a:p>
                <a:r>
                  <a:rPr lang="en-US" dirty="0" smtClean="0">
                    <a:solidFill>
                      <a:srgbClr val="00B050"/>
                    </a:solidFill>
                  </a:rPr>
                  <a:t>There is a thermal preference zone.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00B050"/>
                    </a:solidFill>
                  </a:rPr>
                  <a:t>The scientific (biological) conclusion </a:t>
                </a:r>
                <a:r>
                  <a:rPr lang="en-US" dirty="0" smtClean="0"/>
                  <a:t>comes from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the math conclusion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.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4602163"/>
              </a:xfrm>
              <a:blipFill rotWithShape="1">
                <a:blip r:embed="rId2"/>
                <a:stretch>
                  <a:fillRect l="-1481" t="-662" b="-2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990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Estimation of Thermal Preference Zone 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305800" cy="4754563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latin typeface="Cambria Math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𝑜</m:t>
                                </m:r>
                              </m:sub>
                            </m:sSub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</a:rPr>
                          <m:t>α</m:t>
                        </m:r>
                      </m:sub>
                    </m:sSub>
                  </m:oMath>
                </a14:m>
                <a:r>
                  <a:rPr lang="en-US" dirty="0" smtClean="0"/>
                  <a:t> where P(X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α</m:t>
                        </m:r>
                      </m:sub>
                    </m:sSub>
                  </m:oMath>
                </a14:m>
                <a:r>
                  <a:rPr lang="en-US" dirty="0" smtClean="0"/>
                  <a:t>) = </a:t>
                </a:r>
                <a:r>
                  <a:rPr lang="el-GR" dirty="0" smtClean="0"/>
                  <a:t>α</a:t>
                </a:r>
                <a:r>
                  <a:rPr lang="en-US" dirty="0" smtClean="0"/>
                  <a:t> &amp; X   ̴ Chi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(n-1)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12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solidFill>
                              <a:prstClr val="black"/>
                            </a:solidFill>
                            <a:latin typeface="Cambria Math"/>
                          </a:rPr>
                          <m:t>α</m:t>
                        </m:r>
                      </m:sub>
                    </m:sSub>
                  </m:oMath>
                </a14:m>
                <a:r>
                  <a:rPr lang="en-US" dirty="0" smtClean="0"/>
                  <a:t>           =&gt;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𝑑</m:t>
                    </m:r>
                    <m:r>
                      <a:rPr lang="en-US" b="0" i="1" dirty="0" smtClean="0">
                        <a:latin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/>
                              </a:rPr>
                              <m:t>12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With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= 31, </a:t>
                </a:r>
                <a:r>
                  <a:rPr lang="en-US" i="1" dirty="0" smtClean="0"/>
                  <a:t>s</a:t>
                </a:r>
                <a:r>
                  <a:rPr lang="en-US" dirty="0" smtClean="0"/>
                  <a:t> = 3.0389, </a:t>
                </a:r>
                <a:r>
                  <a:rPr lang="el-GR" i="1" dirty="0" smtClean="0"/>
                  <a:t>α</a:t>
                </a:r>
                <a:r>
                  <a:rPr lang="en-US" dirty="0"/>
                  <a:t> </a:t>
                </a:r>
                <a:r>
                  <a:rPr lang="en-US" dirty="0" smtClean="0"/>
                  <a:t>= 0.05 &amp; </a:t>
                </a:r>
                <a:r>
                  <a:rPr lang="en-US" i="1" dirty="0" smtClean="0"/>
                  <a:t>c</a:t>
                </a:r>
                <a:r>
                  <a:rPr lang="en-US" baseline="-25000" dirty="0" smtClean="0"/>
                  <a:t>0.05 </a:t>
                </a:r>
                <a:r>
                  <a:rPr lang="en-US" dirty="0" smtClean="0"/>
                  <a:t>= 18.4836,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/>
                      </a:rPr>
                      <m:t>𝑑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12</m:t>
                            </m:r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31</m:t>
                            </m:r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b="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b="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0389</m:t>
                                </m:r>
                                <m:r>
                                  <a:rPr lang="en-US" b="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18</m:t>
                            </m:r>
                            <m: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4927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US" dirty="0" smtClean="0"/>
                  <a:t> 13.4081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305800" cy="4754563"/>
              </a:xfrm>
              <a:blipFill rotWithShape="1">
                <a:blip r:embed="rId2"/>
                <a:stretch>
                  <a:fillRect l="-1467" r="-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76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Thermal Comfort Zone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447800"/>
                <a:ext cx="8534400" cy="4525963"/>
              </a:xfrm>
            </p:spPr>
            <p:txBody>
              <a:bodyPr>
                <a:normAutofit lnSpcReduction="10000"/>
              </a:bodyPr>
              <a:lstStyle/>
              <a:p>
                <a:pPr lvl="0"/>
                <a:r>
                  <a:rPr lang="en-US" sz="3000" dirty="0" smtClean="0">
                    <a:solidFill>
                      <a:prstClr val="black"/>
                    </a:solidFill>
                  </a:rPr>
                  <a:t>13.4081 is </a:t>
                </a:r>
                <a:r>
                  <a:rPr lang="en-US" sz="3000" dirty="0" smtClean="0">
                    <a:solidFill>
                      <a:prstClr val="black"/>
                    </a:solidFill>
                  </a:rPr>
                  <a:t>an estimate of the width of the </a:t>
                </a:r>
                <a:r>
                  <a:rPr lang="en-US" sz="3000" smtClean="0">
                    <a:solidFill>
                      <a:prstClr val="black"/>
                    </a:solidFill>
                  </a:rPr>
                  <a:t>preference zone</a:t>
                </a:r>
                <a:r>
                  <a:rPr lang="en-US" sz="3000" smtClean="0">
                    <a:solidFill>
                      <a:prstClr val="black"/>
                    </a:solidFill>
                  </a:rPr>
                  <a:t>.</a:t>
                </a:r>
                <a:endParaRPr lang="en-US" sz="3000" dirty="0" smtClean="0">
                  <a:solidFill>
                    <a:prstClr val="black"/>
                  </a:solidFill>
                </a:endParaRPr>
              </a:p>
              <a:p>
                <a:pPr lvl="0"/>
                <a:endParaRPr lang="en-US" sz="3000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sz="3000" dirty="0" smtClean="0">
                    <a:solidFill>
                      <a:prstClr val="black"/>
                    </a:solidFill>
                  </a:rPr>
                  <a:t>[28.9158, 42.3240] is the thermal </a:t>
                </a:r>
                <a:r>
                  <a:rPr lang="en-US" sz="3000" dirty="0" smtClean="0">
                    <a:solidFill>
                      <a:prstClr val="black"/>
                    </a:solidFill>
                  </a:rPr>
                  <a:t>comfort </a:t>
                </a:r>
                <a:r>
                  <a:rPr lang="en-US" sz="3000" dirty="0" smtClean="0">
                    <a:solidFill>
                      <a:prstClr val="black"/>
                    </a:solidFill>
                  </a:rPr>
                  <a:t>zone,</a:t>
                </a:r>
                <a:r>
                  <a:rPr lang="en-US" sz="3000" dirty="0">
                    <a:solidFill>
                      <a:prstClr val="black"/>
                    </a:solidFill>
                  </a:rPr>
                  <a:t/>
                </a:r>
                <a:br>
                  <a:rPr lang="en-US" sz="3000" dirty="0">
                    <a:solidFill>
                      <a:prstClr val="black"/>
                    </a:solidFill>
                  </a:rPr>
                </a:br>
                <a:r>
                  <a:rPr lang="en-US" sz="3000" dirty="0" smtClean="0">
                    <a:solidFill>
                      <a:prstClr val="black"/>
                    </a:solidFill>
                  </a:rPr>
                  <a:t>with 5% significance level.</a:t>
                </a:r>
              </a:p>
              <a:p>
                <a:pPr lvl="0"/>
                <a:endParaRPr lang="en-US" sz="3000" dirty="0">
                  <a:solidFill>
                    <a:prstClr val="black"/>
                  </a:solidFill>
                </a:endParaRPr>
              </a:p>
              <a:p>
                <a:r>
                  <a:rPr lang="en-US" sz="3000" dirty="0" smtClean="0">
                    <a:solidFill>
                      <a:prstClr val="black"/>
                    </a:solidFill>
                  </a:rPr>
                  <a:t>How to get the interval?</a:t>
                </a:r>
              </a:p>
              <a:p>
                <a:endParaRPr lang="en-US" sz="3000" dirty="0" smtClean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en-US" sz="3000" dirty="0" smtClean="0">
                    <a:solidFill>
                      <a:srgbClr val="002060"/>
                    </a:solidFill>
                  </a:rPr>
                  <a:t>    The median is 35.6199 &amp; 35.6199 </a:t>
                </a:r>
                <a14:m>
                  <m:oMath xmlns:m="http://schemas.openxmlformats.org/officeDocument/2006/math">
                    <m:r>
                      <a:rPr lang="en-US" sz="30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 13.4081/2.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447800"/>
                <a:ext cx="8534400" cy="4525963"/>
              </a:xfrm>
              <a:blipFill rotWithShape="1">
                <a:blip r:embed="rId3"/>
                <a:stretch>
                  <a:fillRect l="-1500" t="-2695" b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915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00B05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00B05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&amp;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00B05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00B05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00B05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00B050"/>
                </a:solidFill>
              </a:rPr>
              <a:t>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953000"/>
          </a:xfrm>
        </p:spPr>
        <p:txBody>
          <a:bodyPr>
            <a:normAutofit fontScale="92500"/>
          </a:bodyPr>
          <a:lstStyle/>
          <a:p>
            <a:pPr lvl="0"/>
            <a:r>
              <a:rPr lang="en-US" sz="3000" dirty="0" smtClean="0">
                <a:solidFill>
                  <a:srgbClr val="FF0000"/>
                </a:solidFill>
              </a:rPr>
              <a:t>The comforter zone is different from other intervals (such as six-</a:t>
            </a:r>
            <a:r>
              <a:rPr lang="el-GR" sz="3000" dirty="0" smtClean="0">
                <a:solidFill>
                  <a:srgbClr val="FF0000"/>
                </a:solidFill>
              </a:rPr>
              <a:t>σ</a:t>
            </a:r>
            <a:r>
              <a:rPr lang="en-US" sz="3000" dirty="0" smtClean="0">
                <a:solidFill>
                  <a:srgbClr val="FF0000"/>
                </a:solidFill>
              </a:rPr>
              <a:t> intervals or 95% intervals).</a:t>
            </a:r>
          </a:p>
          <a:p>
            <a:pPr lvl="0"/>
            <a:endParaRPr lang="en-US" sz="3000" dirty="0">
              <a:solidFill>
                <a:prstClr val="black"/>
              </a:solidFill>
            </a:endParaRPr>
          </a:p>
          <a:p>
            <a:pPr lvl="0"/>
            <a:r>
              <a:rPr lang="en-US" sz="3000" dirty="0" smtClean="0">
                <a:solidFill>
                  <a:srgbClr val="FF0000"/>
                </a:solidFill>
              </a:rPr>
              <a:t>It is the only interval where scorpions tend to move to.</a:t>
            </a:r>
          </a:p>
          <a:p>
            <a:pPr lvl="0"/>
            <a:endParaRPr lang="en-US" sz="3000" dirty="0">
              <a:solidFill>
                <a:srgbClr val="00B050"/>
              </a:solidFill>
            </a:endParaRPr>
          </a:p>
          <a:p>
            <a:pPr lvl="0"/>
            <a:r>
              <a:rPr lang="en-US" sz="3000" dirty="0" smtClean="0">
                <a:solidFill>
                  <a:srgbClr val="00B050"/>
                </a:solidFill>
              </a:rPr>
              <a:t>Scorpions tend to be found in a certain area </a:t>
            </a:r>
            <a:r>
              <a:rPr lang="en-US" sz="3000" dirty="0" smtClean="0">
                <a:solidFill>
                  <a:prstClr val="black"/>
                </a:solidFill>
              </a:rPr>
              <a:t>does not imply </a:t>
            </a:r>
            <a:r>
              <a:rPr lang="en-US" sz="3000" dirty="0" smtClean="0">
                <a:solidFill>
                  <a:srgbClr val="FF0000"/>
                </a:solidFill>
              </a:rPr>
              <a:t>they tend to move there.</a:t>
            </a:r>
          </a:p>
          <a:p>
            <a:pPr lvl="0"/>
            <a:endParaRPr lang="en-US" sz="3000" dirty="0">
              <a:solidFill>
                <a:prstClr val="black"/>
              </a:solidFill>
            </a:endParaRPr>
          </a:p>
          <a:p>
            <a:pPr lvl="0"/>
            <a:r>
              <a:rPr lang="en-US" sz="3000" dirty="0">
                <a:solidFill>
                  <a:srgbClr val="FF0000"/>
                </a:solidFill>
              </a:rPr>
              <a:t>T</a:t>
            </a:r>
            <a:r>
              <a:rPr lang="en-US" sz="3000" dirty="0" smtClean="0">
                <a:solidFill>
                  <a:srgbClr val="FF0000"/>
                </a:solidFill>
              </a:rPr>
              <a:t>he height of the density function, not the probability.</a:t>
            </a:r>
          </a:p>
          <a:p>
            <a:pPr marL="0" lvl="0" indent="0">
              <a:buNone/>
            </a:pPr>
            <a:endParaRPr lang="en-US" sz="3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82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Math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rgbClr val="00B050"/>
                </a:solidFill>
              </a:rPr>
              <a:t>Science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Math</a:t>
            </a:r>
            <a:r>
              <a:rPr lang="en-US" dirty="0" smtClean="0"/>
              <a:t> is the necessary instrument of </a:t>
            </a:r>
            <a:r>
              <a:rPr lang="en-US" dirty="0" smtClean="0">
                <a:solidFill>
                  <a:srgbClr val="00B050"/>
                </a:solidFill>
              </a:rPr>
              <a:t>science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r>
              <a:rPr lang="en-US" dirty="0" smtClean="0"/>
              <a:t>A lot more than just language of </a:t>
            </a:r>
            <a:r>
              <a:rPr lang="en-US" dirty="0" smtClean="0">
                <a:solidFill>
                  <a:srgbClr val="00B050"/>
                </a:solidFill>
              </a:rPr>
              <a:t>science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Any subject without </a:t>
            </a:r>
            <a:r>
              <a:rPr lang="en-US" dirty="0" smtClean="0">
                <a:solidFill>
                  <a:srgbClr val="FF0000"/>
                </a:solidFill>
              </a:rPr>
              <a:t>math</a:t>
            </a:r>
            <a:r>
              <a:rPr lang="en-US" dirty="0" smtClean="0"/>
              <a:t> is not a </a:t>
            </a:r>
            <a:r>
              <a:rPr lang="en-US" dirty="0" smtClean="0">
                <a:solidFill>
                  <a:srgbClr val="00B050"/>
                </a:solidFill>
              </a:rPr>
              <a:t>science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Math</a:t>
            </a:r>
            <a:r>
              <a:rPr lang="en-US" dirty="0" smtClean="0"/>
              <a:t> can exist without </a:t>
            </a:r>
            <a:r>
              <a:rPr lang="en-US" dirty="0" smtClean="0">
                <a:solidFill>
                  <a:srgbClr val="00B050"/>
                </a:solidFill>
              </a:rPr>
              <a:t>science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Science</a:t>
            </a:r>
            <a:r>
              <a:rPr lang="en-US" dirty="0" smtClean="0"/>
              <a:t> cannot exist without </a:t>
            </a:r>
            <a:r>
              <a:rPr lang="en-US" dirty="0" smtClean="0">
                <a:solidFill>
                  <a:srgbClr val="FF0000"/>
                </a:solidFill>
              </a:rPr>
              <a:t>math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(at least, not in the current form)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Math</a:t>
            </a:r>
            <a:r>
              <a:rPr lang="en-US" dirty="0" smtClean="0"/>
              <a:t> is beautiful and powerful.</a:t>
            </a:r>
            <a:br>
              <a:rPr lang="en-US" dirty="0" smtClean="0"/>
            </a:br>
            <a:r>
              <a:rPr lang="en-US" dirty="0" smtClean="0"/>
              <a:t>(more than just useful)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47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839200" cy="5516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Confucius said, “Math is the language of science.”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 say, “Math is more than just the language of science.”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	    Mathematics </a:t>
            </a:r>
            <a:r>
              <a:rPr lang="en-US" dirty="0">
                <a:solidFill>
                  <a:srgbClr val="002060"/>
                </a:solidFill>
              </a:rPr>
              <a:t>useful </a:t>
            </a:r>
            <a:r>
              <a:rPr lang="en-US" dirty="0" smtClean="0">
                <a:solidFill>
                  <a:srgbClr val="002060"/>
                </a:solidFill>
              </a:rPr>
              <a:t>and powerful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Fact:  Math is a whole subject by itself.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</a:t>
            </a:r>
            <a:r>
              <a:rPr lang="en-US" dirty="0" smtClean="0">
                <a:solidFill>
                  <a:srgbClr val="002060"/>
                </a:solidFill>
              </a:rPr>
              <a:t>It is beautiful, useful &amp; powerful.</a:t>
            </a:r>
          </a:p>
        </p:txBody>
      </p:sp>
    </p:spTree>
    <p:extLst>
      <p:ext uri="{BB962C8B-B14F-4D97-AF65-F5344CB8AC3E}">
        <p14:creationId xmlns:p14="http://schemas.microsoft.com/office/powerpoint/2010/main" val="242563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42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This presentation has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sz="3600" dirty="0" smtClean="0"/>
          </a:p>
          <a:p>
            <a:endParaRPr lang="en-US" sz="3600" dirty="0"/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Mathematics (Statistics)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srgbClr val="00B050"/>
                </a:solidFill>
              </a:rPr>
              <a:t>Science (Biology) - Scorpions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85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corpions.m4r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45062" y="152400"/>
            <a:ext cx="91440" cy="6992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8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86800" cy="914400"/>
          </a:xfrm>
        </p:spPr>
        <p:txBody>
          <a:bodyPr>
            <a:noAutofit/>
          </a:bodyPr>
          <a:lstStyle/>
          <a:p>
            <a:pPr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>
                <a:solidFill>
                  <a:prstClr val="black"/>
                </a:solidFill>
                <a:ea typeface="Calibri"/>
                <a:cs typeface="Times New Roman"/>
              </a:rPr>
              <a:t>Striped bark scorpions (</a:t>
            </a:r>
            <a:r>
              <a:rPr lang="en-US" sz="3600" b="1" dirty="0" err="1">
                <a:solidFill>
                  <a:prstClr val="black"/>
                </a:solidFill>
                <a:ea typeface="Calibri"/>
                <a:cs typeface="Times New Roman"/>
              </a:rPr>
              <a:t>Centruroides</a:t>
            </a:r>
            <a:r>
              <a:rPr lang="en-US" sz="3600" b="1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a typeface="Calibri"/>
                <a:cs typeface="Times New Roman"/>
              </a:rPr>
              <a:t>Hentzi</a:t>
            </a:r>
            <a:r>
              <a:rPr lang="en-US" sz="3600" b="1" dirty="0">
                <a:solidFill>
                  <a:prstClr val="black"/>
                </a:solidFill>
                <a:ea typeface="Calibri"/>
                <a:cs typeface="Times New Roman"/>
              </a:rPr>
              <a:t>)</a:t>
            </a:r>
            <a:br>
              <a:rPr lang="en-US" sz="3600" b="1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bugguide.net/node/view/246266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42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Biological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(Scientific) facts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 smtClean="0"/>
              <a:t>Scorpions are cold-blooded creatures.</a:t>
            </a:r>
          </a:p>
          <a:p>
            <a:endParaRPr lang="en-US" dirty="0" smtClean="0"/>
          </a:p>
          <a:p>
            <a:r>
              <a:rPr lang="en-US" dirty="0" smtClean="0"/>
              <a:t>No internal, biological temperature control.</a:t>
            </a:r>
          </a:p>
          <a:p>
            <a:endParaRPr lang="en-US" dirty="0" smtClean="0"/>
          </a:p>
          <a:p>
            <a:r>
              <a:rPr lang="en-US" dirty="0" smtClean="0"/>
              <a:t>Their body temperatures determined by the external temperature (surrounding medium - air temperature).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27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Biological (Scientific) Questions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915400" cy="4449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Does a scorpion select </a:t>
            </a:r>
            <a:r>
              <a:rPr lang="en-US" dirty="0" smtClean="0"/>
              <a:t>preferable external temperature?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</a:t>
            </a:r>
          </a:p>
          <a:p>
            <a:pPr marL="0" indent="0">
              <a:buNone/>
            </a:pPr>
            <a:r>
              <a:rPr lang="en-US" dirty="0" smtClean="0"/>
              <a:t>    O</a:t>
            </a:r>
            <a:r>
              <a:rPr lang="en-US" dirty="0" smtClean="0"/>
              <a:t>ne thermal preference zone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Does </a:t>
            </a:r>
            <a:r>
              <a:rPr lang="en-US" dirty="0" smtClean="0"/>
              <a:t>scorpions randomly select external temperature?       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N</a:t>
            </a:r>
            <a:r>
              <a:rPr lang="en-US" dirty="0" smtClean="0"/>
              <a:t>o </a:t>
            </a:r>
            <a:r>
              <a:rPr lang="en-US" dirty="0" smtClean="0"/>
              <a:t>thermal preference </a:t>
            </a:r>
            <a:r>
              <a:rPr lang="en-US" dirty="0" smtClean="0"/>
              <a:t>zone – uniformly scattered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99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Biological (Scientific) </a:t>
            </a:r>
            <a:r>
              <a:rPr lang="en-US" dirty="0" smtClean="0">
                <a:solidFill>
                  <a:srgbClr val="00B050"/>
                </a:solidFill>
              </a:rPr>
              <a:t>Experiment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One </a:t>
            </a:r>
            <a:r>
              <a:rPr lang="en-US" dirty="0" smtClean="0"/>
              <a:t>scorpion put in a large tube from 5</a:t>
            </a:r>
            <a:r>
              <a:rPr lang="en-US" baseline="30000" dirty="0" smtClean="0"/>
              <a:t>o</a:t>
            </a:r>
            <a:r>
              <a:rPr lang="en-US" dirty="0" smtClean="0"/>
              <a:t> to 65</a:t>
            </a:r>
            <a:r>
              <a:rPr lang="en-US" baseline="30000" dirty="0" smtClean="0"/>
              <a:t>o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After settled in, take the body temperature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31 scorpions = 31 body temperatures.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754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Body Temperature </a:t>
            </a:r>
            <a:r>
              <a:rPr lang="en-US" dirty="0" smtClean="0">
                <a:solidFill>
                  <a:srgbClr val="FF0000"/>
                </a:solidFill>
              </a:rPr>
              <a:t>Data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99059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20193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37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3100</TotalTime>
  <Words>692</Words>
  <Application>Microsoft Office PowerPoint</Application>
  <PresentationFormat>On-screen Show (4:3)</PresentationFormat>
  <Paragraphs>128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MATHEMATICS  The Instrument of Science</vt:lpstr>
      <vt:lpstr>PowerPoint Presentation</vt:lpstr>
      <vt:lpstr>This presentation has</vt:lpstr>
      <vt:lpstr>PowerPoint Presentation</vt:lpstr>
      <vt:lpstr>Striped bark scorpions (Centruroides Hentzi) </vt:lpstr>
      <vt:lpstr>Biological (Scientific) facts</vt:lpstr>
      <vt:lpstr>Biological (Scientific) Questions</vt:lpstr>
      <vt:lpstr>Biological (Scientific) Experiment</vt:lpstr>
      <vt:lpstr>Body Temperature Data</vt:lpstr>
      <vt:lpstr>Biological (Scientific) Data</vt:lpstr>
      <vt:lpstr>Logic (Mathematics)</vt:lpstr>
      <vt:lpstr>Biology (Science) Questions</vt:lpstr>
      <vt:lpstr>Statistics (Mathematics)</vt:lpstr>
      <vt:lpstr>Statistics (Mathematics)</vt:lpstr>
      <vt:lpstr>Math &amp; Science Conclusions</vt:lpstr>
      <vt:lpstr>Estimation of Thermal Preference Zone </vt:lpstr>
      <vt:lpstr>Thermal Comfort Zone</vt:lpstr>
      <vt:lpstr>Notes &amp; Comments</vt:lpstr>
      <vt:lpstr>Math &amp; Science</vt:lpstr>
      <vt:lpstr>PowerPoint Presentation</vt:lpstr>
    </vt:vector>
  </TitlesOfParts>
  <Company>CSN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MATHEMATICS:  The Instrument of Science</dc:title>
  <dc:creator>CSN</dc:creator>
  <cp:lastModifiedBy>CSN</cp:lastModifiedBy>
  <cp:revision>152</cp:revision>
  <dcterms:created xsi:type="dcterms:W3CDTF">2014-07-12T18:37:35Z</dcterms:created>
  <dcterms:modified xsi:type="dcterms:W3CDTF">2014-12-06T18:53:54Z</dcterms:modified>
</cp:coreProperties>
</file>