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24"/>
  </p:notesMasterIdLst>
  <p:sldIdLst>
    <p:sldId id="263" r:id="rId2"/>
    <p:sldId id="256" r:id="rId3"/>
    <p:sldId id="262" r:id="rId4"/>
    <p:sldId id="276" r:id="rId5"/>
    <p:sldId id="257" r:id="rId6"/>
    <p:sldId id="267" r:id="rId7"/>
    <p:sldId id="258" r:id="rId8"/>
    <p:sldId id="259" r:id="rId9"/>
    <p:sldId id="268" r:id="rId10"/>
    <p:sldId id="261" r:id="rId11"/>
    <p:sldId id="278" r:id="rId12"/>
    <p:sldId id="266" r:id="rId13"/>
    <p:sldId id="279" r:id="rId14"/>
    <p:sldId id="277" r:id="rId15"/>
    <p:sldId id="280" r:id="rId16"/>
    <p:sldId id="275" r:id="rId17"/>
    <p:sldId id="265" r:id="rId18"/>
    <p:sldId id="270" r:id="rId19"/>
    <p:sldId id="269" r:id="rId20"/>
    <p:sldId id="274" r:id="rId21"/>
    <p:sldId id="272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1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42EC1-8C19-6A44-B80B-B37AC2DB2EA2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CE2B5-1B03-7941-AB12-B6209336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do Fathom and </a:t>
            </a:r>
            <a:r>
              <a:rPr lang="en-US" dirty="0" err="1" smtClean="0"/>
              <a:t>StatCrunch</a:t>
            </a:r>
            <a:r>
              <a:rPr lang="en-US" dirty="0" smtClean="0"/>
              <a:t> or </a:t>
            </a:r>
            <a:r>
              <a:rPr lang="en-US" smtClean="0"/>
              <a:t>JMP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CE2B5-1B03-7941-AB12-B62093369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9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12/5/14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12/5/14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396159" cy="1371600"/>
          </a:xfrm>
        </p:spPr>
        <p:txBody>
          <a:bodyPr/>
          <a:lstStyle/>
          <a:p>
            <a:r>
              <a:rPr lang="en-US" dirty="0" smtClean="0"/>
              <a:t>TIME to USE Software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. . . meaning, what?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076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3022344" cy="45719"/>
          </a:xfrm>
        </p:spPr>
        <p:txBody>
          <a:bodyPr>
            <a:normAutofit fontScale="90000"/>
          </a:bodyPr>
          <a:lstStyle/>
          <a:p>
            <a:endParaRPr lang="en-US" cap="none" dirty="0"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91" y="1037520"/>
            <a:ext cx="6176169" cy="565250"/>
          </a:xfrm>
        </p:spPr>
        <p:txBody>
          <a:bodyPr>
            <a:normAutofit/>
          </a:bodyPr>
          <a:lstStyle/>
          <a:p>
            <a:pPr marL="455613" indent="-455613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91" y="456172"/>
            <a:ext cx="3628077" cy="515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56" y="752068"/>
            <a:ext cx="3382548" cy="49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0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004560" cy="578802"/>
          </a:xfrm>
        </p:spPr>
        <p:txBody>
          <a:bodyPr>
            <a:normAutofit fontScale="90000"/>
          </a:bodyPr>
          <a:lstStyle/>
          <a:p>
            <a:r>
              <a:rPr lang="en-US" cap="none" dirty="0" smtClean="0">
                <a:latin typeface="Arial Unicode MS"/>
                <a:cs typeface="Arial Unicode MS"/>
              </a:rPr>
              <a:t>Answering questions example</a:t>
            </a:r>
            <a:endParaRPr lang="en-US" cap="none" dirty="0">
              <a:latin typeface="Arial Unicode MS"/>
              <a:cs typeface="Arial Unicode MS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t="-10983" b="-10983"/>
          <a:stretch>
            <a:fillRect/>
          </a:stretch>
        </p:blipFill>
        <p:spPr>
          <a:xfrm>
            <a:off x="377198" y="992545"/>
            <a:ext cx="8446398" cy="4847881"/>
          </a:xfrm>
        </p:spPr>
      </p:pic>
    </p:spTree>
    <p:extLst>
      <p:ext uri="{BB962C8B-B14F-4D97-AF65-F5344CB8AC3E}">
        <p14:creationId xmlns:p14="http://schemas.microsoft.com/office/powerpoint/2010/main" val="11101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110967" y="813535"/>
            <a:ext cx="8902030" cy="5368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684274" cy="660817"/>
          </a:xfrm>
        </p:spPr>
        <p:txBody>
          <a:bodyPr>
            <a:normAutofit/>
          </a:bodyPr>
          <a:lstStyle/>
          <a:p>
            <a:r>
              <a:rPr lang="en-US" dirty="0" smtClean="0"/>
              <a:t>Choices </a:t>
            </a:r>
            <a:r>
              <a:rPr lang="en-US" sz="2200" dirty="0" smtClean="0"/>
              <a:t>(with examples)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905" y="948987"/>
            <a:ext cx="7868321" cy="48826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•	</a:t>
            </a:r>
            <a:r>
              <a:rPr lang="en-US" sz="3500" dirty="0" smtClean="0"/>
              <a:t>Applets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	</a:t>
            </a:r>
            <a:r>
              <a:rPr lang="en-US" sz="3500" dirty="0" err="1" smtClean="0"/>
              <a:t>Rossman</a:t>
            </a:r>
            <a:r>
              <a:rPr lang="en-US" sz="3500" dirty="0" smtClean="0"/>
              <a:t>  Chance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	</a:t>
            </a:r>
            <a:r>
              <a:rPr lang="en-US" sz="3500" dirty="0" err="1" smtClean="0"/>
              <a:t>StatKey</a:t>
            </a:r>
            <a:r>
              <a:rPr lang="en-US" sz="3500" dirty="0" smtClean="0"/>
              <a:t> (Lock^5) </a:t>
            </a:r>
          </a:p>
          <a:p>
            <a:r>
              <a:rPr lang="en-US" sz="3500" dirty="0" smtClean="0"/>
              <a:t>•	Statistical packages for teaching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	Fathom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	</a:t>
            </a:r>
            <a:r>
              <a:rPr lang="en-US" sz="3500" dirty="0" err="1" smtClean="0"/>
              <a:t>StatCrunch</a:t>
            </a:r>
            <a:endParaRPr lang="en-US" sz="3500" dirty="0" smtClean="0"/>
          </a:p>
          <a:p>
            <a:r>
              <a:rPr lang="en-US" sz="3500" dirty="0" smtClean="0"/>
              <a:t>•	Mainstream statistical packages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	JMP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	Minitab</a:t>
            </a:r>
            <a:endParaRPr lang="en-US" sz="3500" dirty="0"/>
          </a:p>
          <a:p>
            <a:r>
              <a:rPr lang="en-US" sz="3500" dirty="0" smtClean="0"/>
              <a:t>	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8458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788699"/>
            <a:ext cx="8988338" cy="5420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684274" cy="660817"/>
          </a:xfrm>
        </p:spPr>
        <p:txBody>
          <a:bodyPr>
            <a:normAutofit/>
          </a:bodyPr>
          <a:lstStyle/>
          <a:p>
            <a:r>
              <a:rPr lang="en-US" dirty="0" smtClean="0"/>
              <a:t>Choices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65" y="6209093"/>
            <a:ext cx="8100600" cy="54719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n-US" dirty="0" smtClean="0"/>
              <a:t>Other options? . . . Only Pierce-Arrows?  No, there are other options</a:t>
            </a:r>
            <a:r>
              <a:rPr lang="en-US" sz="3500" dirty="0" smtClean="0"/>
              <a:t>	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13838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3325428" cy="45719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008" y="929712"/>
            <a:ext cx="8321758" cy="557999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Excel</a:t>
            </a:r>
            <a:r>
              <a:rPr lang="en-US" dirty="0" smtClean="0"/>
              <a:t>?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Story time.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Pros:</a:t>
            </a: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Widely used, familiar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Useful skills</a:t>
            </a: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Can be done: the resources may be there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Cons:</a:t>
            </a:r>
          </a:p>
          <a:p>
            <a:pPr marL="693738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Clumsy compared with even mainstream packages</a:t>
            </a:r>
          </a:p>
          <a:p>
            <a:pPr marL="693738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Not Mac friendly, and ~ 40% of students run Macs.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Conclusion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:  Not a good choice, in general, IMHO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4537323" y="756122"/>
            <a:ext cx="4044135" cy="2438805"/>
          </a:xfrm>
          <a:prstGeom prst="rect">
            <a:avLst/>
          </a:prstGeom>
          <a:ln w="190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52497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3325428" cy="45719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008" y="645160"/>
            <a:ext cx="8321758" cy="55799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R?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Pros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:</a:t>
            </a: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Open Source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Useful 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coding skills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Works on all platforms</a:t>
            </a:r>
          </a:p>
          <a:p>
            <a:pPr marL="803275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Used by statisticians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Cons:</a:t>
            </a:r>
          </a:p>
          <a:p>
            <a:pPr marL="693738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Steep learning curve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693738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Not designed for teaching, but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See: </a:t>
            </a:r>
          </a:p>
          <a:p>
            <a:pPr marL="8001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Kaplan, Horton and </a:t>
            </a:r>
            <a:r>
              <a:rPr lang="en-US" cap="none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Pruim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: </a:t>
            </a:r>
            <a:r>
              <a:rPr lang="en-US" i="1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Start Teaching with R.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Project Mosaic.</a:t>
            </a:r>
          </a:p>
          <a:p>
            <a:pPr marL="800100" indent="-342900">
              <a:buFont typeface="Wingdings" charset="2"/>
              <a:buChar char="§"/>
            </a:pPr>
            <a:r>
              <a:rPr lang="en-US" cap="none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Verzani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: </a:t>
            </a:r>
            <a:r>
              <a:rPr lang="en-US" i="1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Using R for Introductory Statistics, Second Edition. 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Chapman and Hall, 2014</a:t>
            </a:r>
            <a:endParaRPr lang="en-US" i="1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800100" indent="-342900">
              <a:buFont typeface="Wingdings" charset="2"/>
              <a:buChar char="§"/>
            </a:pP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4537323" y="756122"/>
            <a:ext cx="4044135" cy="2438805"/>
          </a:xfrm>
          <a:prstGeom prst="rect">
            <a:avLst/>
          </a:prstGeom>
          <a:ln w="190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9904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46" y="3983873"/>
            <a:ext cx="3805248" cy="232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73003" cy="7962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Choices:   </a:t>
            </a:r>
            <a:r>
              <a:rPr lang="en-US" sz="2200" dirty="0" smtClean="0"/>
              <a:t>Internet or on Computer?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77915"/>
            <a:ext cx="7620000" cy="4373563"/>
          </a:xfrm>
        </p:spPr>
        <p:txBody>
          <a:bodyPr>
            <a:normAutofit/>
          </a:bodyPr>
          <a:lstStyle/>
          <a:p>
            <a:pPr marL="460375" lvl="1" indent="-460375">
              <a:buNone/>
            </a:pPr>
            <a:r>
              <a:rPr lang="en-US" dirty="0" smtClean="0"/>
              <a:t>•	Advantages of Internet based software:	</a:t>
            </a:r>
          </a:p>
          <a:p>
            <a:pPr marL="909638" lvl="1" indent="-460375">
              <a:buNone/>
            </a:pPr>
            <a:r>
              <a:rPr lang="en-US" dirty="0" smtClean="0"/>
              <a:t>•	Internet everywhere?  Always available?  Many windows open?</a:t>
            </a:r>
          </a:p>
          <a:p>
            <a:pPr marL="909638" lvl="1" indent="-460375">
              <a:buNone/>
            </a:pPr>
            <a:r>
              <a:rPr lang="en-US" dirty="0" smtClean="0"/>
              <a:t>•	Some packages (e.g. </a:t>
            </a:r>
            <a:r>
              <a:rPr lang="en-US" dirty="0" err="1" smtClean="0"/>
              <a:t>StatCrunch</a:t>
            </a:r>
            <a:r>
              <a:rPr lang="en-US" dirty="0" smtClean="0"/>
              <a:t>) work on mobile devices.</a:t>
            </a:r>
          </a:p>
          <a:p>
            <a:pPr marL="909638" lvl="1" indent="-460375">
              <a:buNone/>
            </a:pPr>
            <a:r>
              <a:rPr lang="en-US" dirty="0" smtClean="0"/>
              <a:t>•	Internet based makes the maintenance of the application easier?</a:t>
            </a:r>
          </a:p>
          <a:p>
            <a:pPr marL="460375" lvl="1" indent="-460375">
              <a:buNone/>
            </a:pPr>
            <a:r>
              <a:rPr lang="en-US" dirty="0" smtClean="0"/>
              <a:t>•   	Advantages of having the program on the computer:</a:t>
            </a:r>
          </a:p>
          <a:p>
            <a:pPr marL="460375" lvl="1" indent="-460375">
              <a:buNone/>
            </a:pPr>
            <a:r>
              <a:rPr lang="en-US" dirty="0"/>
              <a:t>	</a:t>
            </a:r>
            <a:r>
              <a:rPr lang="en-US" dirty="0" smtClean="0"/>
              <a:t>•	Always there.</a:t>
            </a:r>
          </a:p>
          <a:p>
            <a:pPr marL="460375" lvl="1" indent="-460375">
              <a:buNone/>
            </a:pPr>
            <a:r>
              <a:rPr lang="en-US" dirty="0"/>
              <a:t>	</a:t>
            </a:r>
            <a:r>
              <a:rPr lang="en-US" dirty="0" smtClean="0"/>
              <a:t>•	Usually means </a:t>
            </a:r>
            <a:endParaRPr lang="en-US" dirty="0" smtClean="0"/>
          </a:p>
          <a:p>
            <a:pPr marL="460375" lvl="1" indent="-460375">
              <a:buNone/>
            </a:pPr>
            <a:r>
              <a:rPr lang="en-US" dirty="0" smtClean="0"/>
              <a:t>             t</a:t>
            </a:r>
            <a:r>
              <a:rPr lang="en-US" dirty="0" smtClean="0"/>
              <a:t>hat </a:t>
            </a:r>
            <a:r>
              <a:rPr lang="en-US" dirty="0" smtClean="0"/>
              <a:t>bigger data files </a:t>
            </a:r>
            <a:endParaRPr lang="en-US" dirty="0" smtClean="0"/>
          </a:p>
          <a:p>
            <a:pPr marL="460375" lvl="1" indent="-460375">
              <a:buNone/>
            </a:pPr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dirty="0" smtClean="0"/>
              <a:t>can </a:t>
            </a:r>
            <a:r>
              <a:rPr lang="en-US" dirty="0" smtClean="0"/>
              <a:t>be used.</a:t>
            </a:r>
          </a:p>
          <a:p>
            <a:pPr marL="460375" lvl="1" indent="-460375">
              <a:buNone/>
            </a:pPr>
            <a:endParaRPr lang="en-US" dirty="0" smtClean="0"/>
          </a:p>
          <a:p>
            <a:pPr marL="460375" lvl="1" indent="-460375">
              <a:buNone/>
            </a:pPr>
            <a:endParaRPr lang="en-US" dirty="0" smtClean="0"/>
          </a:p>
          <a:p>
            <a:pPr marL="460375" lvl="1" indent="-460375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79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3014" cy="63734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Cost and Availability</a:t>
            </a:r>
            <a:r>
              <a:rPr lang="en-US" sz="2800" b="1" dirty="0" smtClean="0">
                <a:latin typeface="+mn-lt"/>
              </a:rPr>
              <a:t>?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7" y="905474"/>
            <a:ext cx="7996985" cy="96104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All of the examples listed are at a cost for the student for a semester of less than $30 – usually less than $</a:t>
            </a:r>
            <a:r>
              <a:rPr lang="en-US" b="0" dirty="0" smtClean="0"/>
              <a:t>20, often free.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197" y="1853574"/>
            <a:ext cx="5231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LEARNING THE SOFTWARE?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197" y="2471470"/>
            <a:ext cx="7225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Some take more time to learn, but some are very simple.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4550" y="3052007"/>
            <a:ext cx="80975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CHANGES IN HOW THE COURSE IS TAUGHT?</a:t>
            </a:r>
            <a:endParaRPr lang="en-US" sz="28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307" y="3674039"/>
            <a:ext cx="7189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Yes, and should be.  </a:t>
            </a:r>
          </a:p>
          <a:p>
            <a:endParaRPr lang="en-US" dirty="0"/>
          </a:p>
          <a:p>
            <a:r>
              <a:rPr lang="en-US" dirty="0" smtClean="0"/>
              <a:t>Emphasizes discovery, and answering questions with data – therefore interpretation in context --- and not successfully getting the correct answer through calculation.</a:t>
            </a:r>
          </a:p>
          <a:p>
            <a:endParaRPr lang="en-US" dirty="0"/>
          </a:p>
          <a:p>
            <a:r>
              <a:rPr lang="en-US" dirty="0"/>
              <a:t>Use teaching materials that are coordinated with using software.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8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73022" cy="7873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Need a Computer Lab/Classroom?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97" y="1262564"/>
            <a:ext cx="7903029" cy="456786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dedicated computer lab/classroom is helpful, but perhaps not necessary.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Much depends on how the class time is run: is the class time devoted to lectures, or to hands-on work? Is the course run “partially flipped” or a traditional “lecture followed by HW”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But. . .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Can have some time in a shared computer lab.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Opinion: it is better </a:t>
            </a:r>
            <a:r>
              <a:rPr lang="en-US" i="1" dirty="0" smtClean="0"/>
              <a:t>not</a:t>
            </a:r>
            <a:r>
              <a:rPr lang="en-US" dirty="0" smtClean="0"/>
              <a:t> to have a computer for every student.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Perhaps we are getting close to the time when we can depend upon having enough students with laptops.  Any experience?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5512964" cy="64734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Projects? 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02539"/>
            <a:ext cx="7359819" cy="3092054"/>
          </a:xfrm>
        </p:spPr>
        <p:txBody>
          <a:bodyPr>
            <a:normAutofit lnSpcReduction="10000"/>
          </a:bodyPr>
          <a:lstStyle/>
          <a:p>
            <a:pPr marL="460375" indent="-460375"/>
            <a:endParaRPr lang="en-US" b="0" dirty="0"/>
          </a:p>
          <a:p>
            <a:pPr marL="460375" indent="-460375"/>
            <a:r>
              <a:rPr lang="en-US" b="0" dirty="0" smtClean="0"/>
              <a:t>•	Many different options for doing projects, and </a:t>
            </a:r>
          </a:p>
          <a:p>
            <a:pPr marL="460375" indent="-460375"/>
            <a:r>
              <a:rPr lang="en-US" b="0" dirty="0" smtClean="0"/>
              <a:t>•	Labor intensive (Makes life harder for everyone)</a:t>
            </a:r>
          </a:p>
          <a:p>
            <a:pPr marL="460375" indent="-460375"/>
            <a:r>
              <a:rPr lang="en-US" b="0" dirty="0" smtClean="0"/>
              <a:t>•	But, using a software package makes a project more feasible.</a:t>
            </a:r>
          </a:p>
          <a:p>
            <a:pPr marL="460375" indent="-460375"/>
            <a:r>
              <a:rPr lang="en-US" b="0" dirty="0" smtClean="0"/>
              <a:t>•	And worth it:  it is an alternative assessment tool to timed tests, brings things together.</a:t>
            </a:r>
          </a:p>
          <a:p>
            <a:pPr marL="460375" indent="-460375"/>
            <a:r>
              <a:rPr lang="en-US" b="0" dirty="0" smtClean="0"/>
              <a:t>•	How to do projects is a another talk – but software helps.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4056775"/>
            <a:ext cx="19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TESTING?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824" y="4832963"/>
            <a:ext cx="622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indent="-455613"/>
            <a:r>
              <a:rPr lang="en-US" dirty="0" smtClean="0"/>
              <a:t>•	</a:t>
            </a:r>
            <a:r>
              <a:rPr lang="en-US" sz="2000" dirty="0" smtClean="0"/>
              <a:t>Software usage need not be tested directly; software is a tool to attain other goals, and not the goal of the course.</a:t>
            </a:r>
          </a:p>
          <a:p>
            <a:pPr marL="455613" indent="-455613"/>
            <a:r>
              <a:rPr lang="en-US" sz="2000" dirty="0" smtClean="0"/>
              <a:t>•	Indirectly tested through projects.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692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6400800" cy="640079"/>
          </a:xfrm>
        </p:spPr>
        <p:txBody>
          <a:bodyPr/>
          <a:lstStyle/>
          <a:p>
            <a:r>
              <a:rPr lang="en-US" sz="5400" dirty="0" smtClean="0">
                <a:latin typeface="Arial Unicode MS"/>
                <a:cs typeface="Arial Unicode MS"/>
              </a:rPr>
              <a:t/>
            </a:r>
            <a:br>
              <a:rPr lang="en-US" sz="5400" dirty="0" smtClean="0">
                <a:latin typeface="Arial Unicode MS"/>
                <a:cs typeface="Arial Unicode MS"/>
              </a:rPr>
            </a:br>
            <a:r>
              <a:rPr lang="en-US" sz="5400" dirty="0">
                <a:latin typeface="Arial Unicode MS"/>
                <a:cs typeface="Arial Unicode MS"/>
              </a:rPr>
              <a:t/>
            </a:r>
            <a:br>
              <a:rPr lang="en-US" sz="5400" dirty="0">
                <a:latin typeface="Arial Unicode MS"/>
                <a:cs typeface="Arial Unicode MS"/>
              </a:rPr>
            </a:br>
            <a:r>
              <a:rPr lang="en-US" sz="3600" dirty="0" smtClean="0">
                <a:latin typeface="Arial Unicode MS"/>
                <a:cs typeface="Arial Unicode MS"/>
              </a:rPr>
              <a:t>TIME</a:t>
            </a:r>
            <a:r>
              <a:rPr lang="en-US" sz="3600" dirty="0">
                <a:latin typeface="Arial Unicode MS"/>
                <a:cs typeface="Arial Unicode MS"/>
              </a:rPr>
              <a:t>…</a:t>
            </a:r>
            <a:br>
              <a:rPr lang="en-US" sz="3600" dirty="0">
                <a:latin typeface="Arial Unicode MS"/>
                <a:cs typeface="Arial Unicode MS"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35760"/>
            <a:ext cx="7380594" cy="43568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talk is about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Software for doing 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graphics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, calculations, dynamic investigations and simulation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Includes a discussion of applets, statistical packages designed for teaching, and statistical packages designed primarily for doing statistics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The argument is that the benefits are great for good stat teaching, and the barriers lower than one would think, or at least different than one would think. . 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So, go for it!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Also, briefly Excel and R</a:t>
            </a:r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But not: </a:t>
            </a:r>
            <a:r>
              <a:rPr lang="en-US" cap="none" dirty="0">
                <a:solidFill>
                  <a:schemeClr val="tx1"/>
                </a:solidFill>
                <a:latin typeface="Arial Unicode MS"/>
                <a:cs typeface="Arial Unicode MS"/>
              </a:rPr>
              <a:t>On-line HW systems, or course management 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systems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883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62989" cy="79735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43700"/>
            <a:ext cx="7620000" cy="4373563"/>
          </a:xfrm>
        </p:spPr>
        <p:txBody>
          <a:bodyPr/>
          <a:lstStyle/>
          <a:p>
            <a:pPr marL="460375" indent="-460375"/>
            <a:r>
              <a:rPr lang="en-US" b="0" dirty="0" smtClean="0"/>
              <a:t>Argument has been: </a:t>
            </a:r>
            <a:endParaRPr lang="en-US" b="0" dirty="0"/>
          </a:p>
          <a:p>
            <a:pPr marL="909638" indent="-460375"/>
            <a:r>
              <a:rPr lang="en-US" b="0" dirty="0" smtClean="0"/>
              <a:t>•	It is worthwhile having students use software beyond graphing calculators </a:t>
            </a:r>
          </a:p>
          <a:p>
            <a:pPr marL="909638" indent="-460375"/>
            <a:r>
              <a:rPr lang="en-US" b="0" dirty="0" smtClean="0"/>
              <a:t>•	Involves doing statistics: answering statistical questions, while confronting looking through the glass with ripples. </a:t>
            </a:r>
          </a:p>
          <a:p>
            <a:pPr marL="909638" indent="-460375"/>
            <a:r>
              <a:rPr lang="en-US" b="0" dirty="0" smtClean="0"/>
              <a:t>•	But, using software may imply changes in the overall way we do things.</a:t>
            </a:r>
          </a:p>
          <a:p>
            <a:pPr marL="909638" indent="-460375"/>
            <a:r>
              <a:rPr lang="en-US" b="0" dirty="0" smtClean="0"/>
              <a:t>•	Hope that the specific of various packages has been helpful.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9375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Questions?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>
          <a:xfrm>
            <a:off x="487304" y="1524318"/>
            <a:ext cx="8217451" cy="4716475"/>
          </a:xfrm>
        </p:spPr>
      </p:pic>
    </p:spTree>
    <p:extLst>
      <p:ext uri="{BB962C8B-B14F-4D97-AF65-F5344CB8AC3E}">
        <p14:creationId xmlns:p14="http://schemas.microsoft.com/office/powerpoint/2010/main" val="7006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6400800" cy="640079"/>
          </a:xfrm>
        </p:spPr>
        <p:txBody>
          <a:bodyPr/>
          <a:lstStyle/>
          <a:p>
            <a:r>
              <a:rPr lang="en-US" sz="5400" dirty="0" smtClean="0">
                <a:latin typeface="Arial Unicode MS"/>
                <a:cs typeface="Arial Unicode MS"/>
              </a:rPr>
              <a:t/>
            </a:r>
            <a:br>
              <a:rPr lang="en-US" sz="5400" dirty="0" smtClean="0">
                <a:latin typeface="Arial Unicode MS"/>
                <a:cs typeface="Arial Unicode MS"/>
              </a:rPr>
            </a:br>
            <a:r>
              <a:rPr lang="en-US" sz="5400" dirty="0">
                <a:latin typeface="Arial Unicode MS"/>
                <a:cs typeface="Arial Unicode MS"/>
              </a:rPr>
              <a:t/>
            </a:r>
            <a:br>
              <a:rPr lang="en-US" sz="5400" dirty="0">
                <a:latin typeface="Arial Unicode MS"/>
                <a:cs typeface="Arial Unicode MS"/>
              </a:rPr>
            </a:br>
            <a:r>
              <a:rPr lang="en-US" sz="3600" dirty="0" smtClean="0">
                <a:latin typeface="Arial Unicode MS"/>
                <a:cs typeface="Arial Unicode MS"/>
              </a:rPr>
              <a:t>TIME</a:t>
            </a:r>
            <a:r>
              <a:rPr lang="en-US" sz="3600" dirty="0">
                <a:latin typeface="Arial Unicode MS"/>
                <a:cs typeface="Arial Unicode MS"/>
              </a:rPr>
              <a:t>…</a:t>
            </a:r>
            <a:br>
              <a:rPr lang="en-US" sz="3600" dirty="0">
                <a:latin typeface="Arial Unicode MS"/>
                <a:cs typeface="Arial Unicode MS"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35760"/>
            <a:ext cx="71882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does using software mean?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Students as well as instructors using technology 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Primarily thinking of software other than graphing calculators – but will consider that too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Using software as an integrated part of the course</a:t>
            </a:r>
          </a:p>
          <a:p>
            <a:r>
              <a:rPr lang="en-US" dirty="0" smtClean="0"/>
              <a:t>Next Steps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First: some background for using software, 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Then some examples of various software options . . .not nearly all.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End with what may be some general questions about whether feasible: cost, resources needed, how software fits in with what else is done.   </a:t>
            </a:r>
          </a:p>
          <a:p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5992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6400800" cy="640079"/>
          </a:xfrm>
        </p:spPr>
        <p:txBody>
          <a:bodyPr/>
          <a:lstStyle/>
          <a:p>
            <a:r>
              <a:rPr lang="en-US" sz="5400" dirty="0" smtClean="0">
                <a:latin typeface="Arial Unicode MS"/>
                <a:cs typeface="Arial Unicode MS"/>
              </a:rPr>
              <a:t/>
            </a:r>
            <a:br>
              <a:rPr lang="en-US" sz="5400" dirty="0" smtClean="0">
                <a:latin typeface="Arial Unicode MS"/>
                <a:cs typeface="Arial Unicode MS"/>
              </a:rPr>
            </a:br>
            <a:r>
              <a:rPr lang="en-US" sz="5400" dirty="0">
                <a:latin typeface="Arial Unicode MS"/>
                <a:cs typeface="Arial Unicode MS"/>
              </a:rPr>
              <a:t/>
            </a:r>
            <a:br>
              <a:rPr lang="en-US" sz="5400" dirty="0">
                <a:latin typeface="Arial Unicode MS"/>
                <a:cs typeface="Arial Unicode MS"/>
              </a:rPr>
            </a:br>
            <a:r>
              <a:rPr lang="en-US" sz="3600" dirty="0" smtClean="0">
                <a:latin typeface="Arial Unicode MS"/>
                <a:cs typeface="Arial Unicode MS"/>
              </a:rPr>
              <a:t>TIME</a:t>
            </a:r>
            <a:r>
              <a:rPr lang="en-US" sz="3600" dirty="0">
                <a:latin typeface="Arial Unicode MS"/>
                <a:cs typeface="Arial Unicode MS"/>
              </a:rPr>
              <a:t>…</a:t>
            </a:r>
            <a:br>
              <a:rPr lang="en-US" sz="3600" dirty="0">
                <a:latin typeface="Arial Unicode MS"/>
                <a:cs typeface="Arial Unicode MS"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35760"/>
            <a:ext cx="71882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Background: Negative side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Software packages not extensively used in community college teaching.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High cost of software one reason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Instructors not familiar with the software, but are familiar with graphing calculators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Argument here is that it is time to use </a:t>
            </a:r>
            <a:r>
              <a:rPr lang="en-US" i="1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some 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kind of software.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Need to consider the choices available, and the implications of the choices.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Not pushing for any one choice, and 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Also, not a complete list, but perhaps can serve as a template.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  <a:p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endParaRPr lang="en-US" cap="none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9291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6400800" cy="640079"/>
          </a:xfrm>
        </p:spPr>
        <p:txBody>
          <a:bodyPr/>
          <a:lstStyle/>
          <a:p>
            <a:r>
              <a:rPr lang="en-US" sz="5400" dirty="0" smtClean="0">
                <a:latin typeface="Arial Unicode MS"/>
                <a:cs typeface="Arial Unicode MS"/>
              </a:rPr>
              <a:t/>
            </a:r>
            <a:br>
              <a:rPr lang="en-US" sz="5400" dirty="0" smtClean="0">
                <a:latin typeface="Arial Unicode MS"/>
                <a:cs typeface="Arial Unicode MS"/>
              </a:rPr>
            </a:br>
            <a:r>
              <a:rPr lang="en-US" sz="5400" dirty="0">
                <a:latin typeface="Arial Unicode MS"/>
                <a:cs typeface="Arial Unicode MS"/>
              </a:rPr>
              <a:t/>
            </a:r>
            <a:br>
              <a:rPr lang="en-US" sz="5400" dirty="0">
                <a:latin typeface="Arial Unicode MS"/>
                <a:cs typeface="Arial Unicode MS"/>
              </a:rPr>
            </a:br>
            <a:r>
              <a:rPr lang="en-US" sz="3600" dirty="0" smtClean="0">
                <a:latin typeface="Arial Unicode MS"/>
                <a:cs typeface="Arial Unicode MS"/>
              </a:rPr>
              <a:t>TIME</a:t>
            </a:r>
            <a:r>
              <a:rPr lang="en-US" sz="3600" dirty="0">
                <a:latin typeface="Arial Unicode MS"/>
                <a:cs typeface="Arial Unicode MS"/>
              </a:rPr>
              <a:t>…</a:t>
            </a:r>
            <a:br>
              <a:rPr lang="en-US" sz="3600" dirty="0">
                <a:latin typeface="Arial Unicode MS"/>
                <a:cs typeface="Arial Unicode MS"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GeoGebraDistCalculator.tiff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67" y="2966720"/>
            <a:ext cx="5566823" cy="35458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35760"/>
            <a:ext cx="6684402" cy="4684701"/>
          </a:xfrm>
        </p:spPr>
        <p:txBody>
          <a:bodyPr>
            <a:normAutofit/>
          </a:bodyPr>
          <a:lstStyle/>
          <a:p>
            <a:r>
              <a:rPr lang="en-US" dirty="0"/>
              <a:t>Background: </a:t>
            </a:r>
            <a:r>
              <a:rPr lang="en-US" dirty="0" smtClean="0"/>
              <a:t>Positive </a:t>
            </a:r>
            <a:r>
              <a:rPr lang="en-US" dirty="0"/>
              <a:t>side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Students can do it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Dynamic and repetitive!   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An example showing some of the issues </a:t>
            </a:r>
            <a:r>
              <a:rPr lang="en-US" cap="none" smtClean="0">
                <a:solidFill>
                  <a:schemeClr val="tx1"/>
                </a:solidFill>
                <a:latin typeface="Arial Unicode MS"/>
                <a:cs typeface="Arial Unicode MS"/>
              </a:rPr>
              <a:t>involved.</a:t>
            </a:r>
            <a:r>
              <a:rPr lang="en-US" cap="none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r>
              <a:rPr lang="en-US" cap="none" smtClean="0">
                <a:solidFill>
                  <a:schemeClr val="tx1"/>
                </a:solidFill>
                <a:latin typeface="Arial Unicode MS"/>
                <a:cs typeface="Arial Unicode MS"/>
              </a:rPr>
              <a:t>  GeoGebra</a:t>
            </a: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Distribution Calculator</a:t>
            </a:r>
          </a:p>
          <a:p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9790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GebraDistCalculator.tif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8" y="2416680"/>
            <a:ext cx="6728263" cy="4285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932314" cy="879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Distribution Calculator Example:  Questions Raised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148"/>
            <a:ext cx="7620000" cy="4373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How does the use of the Distribution Calculator fit in with what we have been doing?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How </a:t>
            </a:r>
            <a:r>
              <a:rPr lang="en-US" dirty="0" smtClean="0"/>
              <a:t>do we exploit the connection between the “immediate calculation” and the graphics?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Is it important to see that probabilities are represented by areas?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But that is just one example; back off a bit before attacking the larger question of software choices.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8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6400800" cy="640079"/>
          </a:xfrm>
        </p:spPr>
        <p:txBody>
          <a:bodyPr/>
          <a:lstStyle/>
          <a:p>
            <a:r>
              <a:rPr lang="en-US" sz="5400" dirty="0" smtClean="0">
                <a:latin typeface="Arial Unicode MS"/>
                <a:cs typeface="Arial Unicode MS"/>
              </a:rPr>
              <a:t/>
            </a:r>
            <a:br>
              <a:rPr lang="en-US" sz="5400" dirty="0" smtClean="0">
                <a:latin typeface="Arial Unicode MS"/>
                <a:cs typeface="Arial Unicode MS"/>
              </a:rPr>
            </a:br>
            <a:r>
              <a:rPr lang="en-US" sz="5400" dirty="0">
                <a:latin typeface="Arial Unicode MS"/>
                <a:cs typeface="Arial Unicode MS"/>
              </a:rPr>
              <a:t/>
            </a:r>
            <a:br>
              <a:rPr lang="en-US" sz="5400" dirty="0">
                <a:latin typeface="Arial Unicode MS"/>
                <a:cs typeface="Arial Unicode MS"/>
              </a:rPr>
            </a:br>
            <a:r>
              <a:rPr lang="en-US" sz="3600" dirty="0" smtClean="0">
                <a:latin typeface="Arial Unicode MS"/>
                <a:cs typeface="Arial Unicode MS"/>
              </a:rPr>
              <a:t>TIME</a:t>
            </a:r>
            <a:r>
              <a:rPr lang="en-US" sz="3600" dirty="0">
                <a:latin typeface="Arial Unicode MS"/>
                <a:cs typeface="Arial Unicode MS"/>
              </a:rPr>
              <a:t>…</a:t>
            </a:r>
            <a:br>
              <a:rPr lang="en-US" sz="3600" dirty="0">
                <a:latin typeface="Arial Unicode MS"/>
                <a:cs typeface="Arial Unicode MS"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35760"/>
            <a:ext cx="7472680" cy="466344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 to using software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Students can do it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Dynamic and repetitive!</a:t>
            </a:r>
          </a:p>
          <a:p>
            <a:pPr marL="342900" indent="-342900">
              <a:buFont typeface="Wingdings" charset="2"/>
              <a:buChar char="§"/>
            </a:pPr>
            <a:r>
              <a:rPr lang="en-US" cap="none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Students can do statistics  </a:t>
            </a:r>
          </a:p>
          <a:p>
            <a:r>
              <a:rPr lang="en-US" dirty="0" smtClean="0"/>
              <a:t>Students can do statistics?  </a:t>
            </a:r>
          </a:p>
          <a:p>
            <a:r>
              <a:rPr lang="en-US" cap="none" dirty="0" smtClean="0">
                <a:solidFill>
                  <a:srgbClr val="800000"/>
                </a:solidFill>
                <a:latin typeface="Arial Unicode MS"/>
                <a:cs typeface="Arial Unicode MS"/>
              </a:rPr>
              <a:t>The big stories of our course:</a:t>
            </a:r>
          </a:p>
          <a:p>
            <a:r>
              <a:rPr lang="en-US" cap="none" dirty="0" smtClean="0">
                <a:solidFill>
                  <a:srgbClr val="800000"/>
                </a:solidFill>
                <a:latin typeface="Arial Unicode MS"/>
                <a:cs typeface="Arial Unicode MS"/>
              </a:rPr>
              <a:t>Helped by an idea of Chris Wild’s:</a:t>
            </a:r>
          </a:p>
          <a:p>
            <a:endParaRPr lang="en-US" dirty="0"/>
          </a:p>
          <a:p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2443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680" y="599441"/>
            <a:ext cx="320040" cy="45719"/>
          </a:xfrm>
        </p:spPr>
        <p:txBody>
          <a:bodyPr/>
          <a:lstStyle/>
          <a:p>
            <a:r>
              <a:rPr lang="en-US" sz="5400" dirty="0" smtClean="0">
                <a:latin typeface="Arial Unicode MS"/>
                <a:cs typeface="Arial Unicode MS"/>
              </a:rPr>
              <a:t/>
            </a:r>
            <a:br>
              <a:rPr lang="en-US" sz="5400" dirty="0" smtClean="0">
                <a:latin typeface="Arial Unicode MS"/>
                <a:cs typeface="Arial Unicode MS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35760"/>
            <a:ext cx="7472680" cy="466344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cap="none" dirty="0" smtClean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pic>
        <p:nvPicPr>
          <p:cNvPr id="4" name="Picture 3" descr="WildSlid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1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57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536"/>
          <a:stretch>
            <a:fillRect/>
          </a:stretch>
        </p:blipFill>
        <p:spPr>
          <a:xfrm>
            <a:off x="457199" y="349250"/>
            <a:ext cx="8087349" cy="613122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3922920" cy="11730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5083" y="722537"/>
            <a:ext cx="4434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really do want to see.  </a:t>
            </a:r>
          </a:p>
          <a:p>
            <a:endParaRPr lang="en-US" dirty="0" smtClean="0"/>
          </a:p>
          <a:p>
            <a:r>
              <a:rPr lang="en-US" dirty="0" smtClean="0"/>
              <a:t>We want to answer questions using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40074" y="1645867"/>
            <a:ext cx="6140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two big stories are:</a:t>
            </a:r>
          </a:p>
          <a:p>
            <a:endParaRPr lang="en-US" dirty="0"/>
          </a:p>
          <a:p>
            <a:r>
              <a:rPr lang="en-US" dirty="0" smtClean="0"/>
              <a:t>    We want to understand using data</a:t>
            </a:r>
          </a:p>
          <a:p>
            <a:endParaRPr lang="en-US" dirty="0"/>
          </a:p>
          <a:p>
            <a:r>
              <a:rPr lang="en-US" dirty="0" smtClean="0"/>
              <a:t>     We see through a glass darkly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7299" y="4204185"/>
            <a:ext cx="568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Example of data, and an exercise</a:t>
            </a:r>
          </a:p>
          <a:p>
            <a:endParaRPr lang="en-US" dirty="0"/>
          </a:p>
          <a:p>
            <a:r>
              <a:rPr lang="en-US" dirty="0"/>
              <a:t>Census @ School data for New Zealand and Australia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7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1729</TotalTime>
  <Words>854</Words>
  <Application>Microsoft Macintosh PowerPoint</Application>
  <PresentationFormat>On-screen Show (4:3)</PresentationFormat>
  <Paragraphs>151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Essential</vt:lpstr>
      <vt:lpstr>TIME to USE Software . . . </vt:lpstr>
      <vt:lpstr>  TIME…  </vt:lpstr>
      <vt:lpstr>  TIME…  </vt:lpstr>
      <vt:lpstr>  TIME…  </vt:lpstr>
      <vt:lpstr>  TIME…  </vt:lpstr>
      <vt:lpstr>Distribution Calculator Example:  Questions Raised</vt:lpstr>
      <vt:lpstr>  TIME…  </vt:lpstr>
      <vt:lpstr> </vt:lpstr>
      <vt:lpstr>PowerPoint Presentation</vt:lpstr>
      <vt:lpstr>PowerPoint Presentation</vt:lpstr>
      <vt:lpstr>Answering questions example</vt:lpstr>
      <vt:lpstr>Choices (with examples)</vt:lpstr>
      <vt:lpstr>Choices</vt:lpstr>
      <vt:lpstr> </vt:lpstr>
      <vt:lpstr> </vt:lpstr>
      <vt:lpstr>Choices:   Internet or on Computer?</vt:lpstr>
      <vt:lpstr>Cost and Availability?</vt:lpstr>
      <vt:lpstr>Need a Computer Lab/Classroom?</vt:lpstr>
      <vt:lpstr>Projects? </vt:lpstr>
      <vt:lpstr>Conclusion</vt:lpstr>
      <vt:lpstr>Questions?</vt:lpstr>
      <vt:lpstr>PowerPoint Presentation</vt:lpstr>
    </vt:vector>
  </TitlesOfParts>
  <Company>smcccd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Morrison Brown</dc:creator>
  <cp:lastModifiedBy>Kenneth Morrison Brown</cp:lastModifiedBy>
  <cp:revision>67</cp:revision>
  <dcterms:created xsi:type="dcterms:W3CDTF">2014-10-27T22:22:54Z</dcterms:created>
  <dcterms:modified xsi:type="dcterms:W3CDTF">2014-12-05T22:10:35Z</dcterms:modified>
</cp:coreProperties>
</file>